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omments/comment1.xml" ContentType="application/vnd.openxmlformats-officedocument.presentationml.comment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9" r:id="rId2"/>
  </p:sldMasterIdLst>
  <p:notesMasterIdLst>
    <p:notesMasterId r:id="rId67"/>
  </p:notesMasterIdLst>
  <p:sldIdLst>
    <p:sldId id="256" r:id="rId3"/>
    <p:sldId id="329" r:id="rId4"/>
    <p:sldId id="260" r:id="rId5"/>
    <p:sldId id="261" r:id="rId6"/>
    <p:sldId id="333" r:id="rId7"/>
    <p:sldId id="334" r:id="rId8"/>
    <p:sldId id="335" r:id="rId9"/>
    <p:sldId id="337" r:id="rId10"/>
    <p:sldId id="338" r:id="rId11"/>
    <p:sldId id="339" r:id="rId12"/>
    <p:sldId id="341" r:id="rId13"/>
    <p:sldId id="343" r:id="rId14"/>
    <p:sldId id="344" r:id="rId15"/>
    <p:sldId id="346" r:id="rId16"/>
    <p:sldId id="347" r:id="rId17"/>
    <p:sldId id="348" r:id="rId18"/>
    <p:sldId id="350" r:id="rId19"/>
    <p:sldId id="351" r:id="rId20"/>
    <p:sldId id="352" r:id="rId21"/>
    <p:sldId id="262" r:id="rId22"/>
    <p:sldId id="264" r:id="rId23"/>
    <p:sldId id="354" r:id="rId24"/>
    <p:sldId id="355" r:id="rId25"/>
    <p:sldId id="356" r:id="rId26"/>
    <p:sldId id="358" r:id="rId27"/>
    <p:sldId id="405" r:id="rId28"/>
    <p:sldId id="406" r:id="rId29"/>
    <p:sldId id="362" r:id="rId30"/>
    <p:sldId id="363" r:id="rId31"/>
    <p:sldId id="364" r:id="rId32"/>
    <p:sldId id="373" r:id="rId33"/>
    <p:sldId id="374" r:id="rId34"/>
    <p:sldId id="375" r:id="rId35"/>
    <p:sldId id="366" r:id="rId36"/>
    <p:sldId id="367" r:id="rId37"/>
    <p:sldId id="369" r:id="rId38"/>
    <p:sldId id="370" r:id="rId39"/>
    <p:sldId id="390" r:id="rId40"/>
    <p:sldId id="391" r:id="rId41"/>
    <p:sldId id="392" r:id="rId42"/>
    <p:sldId id="376" r:id="rId43"/>
    <p:sldId id="377" r:id="rId44"/>
    <p:sldId id="378" r:id="rId45"/>
    <p:sldId id="381" r:id="rId46"/>
    <p:sldId id="382" r:id="rId47"/>
    <p:sldId id="383" r:id="rId48"/>
    <p:sldId id="385" r:id="rId49"/>
    <p:sldId id="407" r:id="rId50"/>
    <p:sldId id="387" r:id="rId51"/>
    <p:sldId id="393" r:id="rId52"/>
    <p:sldId id="394" r:id="rId53"/>
    <p:sldId id="395" r:id="rId54"/>
    <p:sldId id="397" r:id="rId55"/>
    <p:sldId id="398" r:id="rId56"/>
    <p:sldId id="400" r:id="rId57"/>
    <p:sldId id="401" r:id="rId58"/>
    <p:sldId id="402" r:id="rId59"/>
    <p:sldId id="286" r:id="rId60"/>
    <p:sldId id="287" r:id="rId61"/>
    <p:sldId id="288" r:id="rId62"/>
    <p:sldId id="325" r:id="rId63"/>
    <p:sldId id="326" r:id="rId64"/>
    <p:sldId id="327" r:id="rId65"/>
    <p:sldId id="328" r:id="rId66"/>
  </p:sldIdLst>
  <p:sldSz cx="12192000" cy="6858000"/>
  <p:notesSz cx="6797675" cy="9928225"/>
  <p:embeddedFontLst>
    <p:embeddedFont>
      <p:font typeface="Akt" panose="020B0604020202020204" charset="0"/>
      <p:regular r:id="rId68"/>
      <p:bold r:id="rId69"/>
    </p:embeddedFont>
    <p:embeddedFont>
      <p:font typeface="Arial Narrow" panose="020B0606020202030204" pitchFamily="34" charset="0"/>
      <p:regular r:id="rId70"/>
      <p:bold r:id="rId71"/>
      <p:italic r:id="rId72"/>
      <p:boldItalic r:id="rId73"/>
    </p:embeddedFont>
    <p:embeddedFont>
      <p:font typeface="Cambria" panose="02040503050406030204" pitchFamily="18" charset="0"/>
      <p:regular r:id="rId74"/>
      <p:bold r:id="rId75"/>
      <p:italic r:id="rId76"/>
      <p:boldItalic r:id="rId77"/>
    </p:embeddedFont>
    <p:embeddedFont>
      <p:font typeface="Century Gothic" panose="020B0502020202020204" pitchFamily="34" charset="0"/>
      <p:regular r:id="rId78"/>
      <p:bold r:id="rId79"/>
      <p:italic r:id="rId80"/>
      <p:boldItalic r:id="rId81"/>
    </p:embeddedFont>
    <p:embeddedFont>
      <p:font typeface="Montserrat" panose="00000500000000000000" pitchFamily="2" charset="0"/>
      <p:regular r:id="rId82"/>
      <p:bold r:id="rId83"/>
      <p:italic r:id="rId84"/>
      <p:boldItalic r:id="rId85"/>
    </p:embeddedFont>
    <p:embeddedFont>
      <p:font typeface="Nobile" panose="020B0604020202020204" charset="0"/>
      <p:regular r:id="rId86"/>
      <p:bold r:id="rId87"/>
      <p:italic r:id="rId88"/>
      <p:boldItalic r:id="rId89"/>
    </p:embeddedFont>
    <p:embeddedFont>
      <p:font typeface="Trebuchet MS" panose="020B0603020202020204" pitchFamily="34" charset="0"/>
      <p:regular r:id="rId90"/>
      <p:bold r:id="rId91"/>
      <p:italic r:id="rId92"/>
      <p:boldItalic r:id="rId9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4" roundtripDataSignature="AMtx7mgu71hOO9Uds5oVVC/GbMxuKPklz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porte atic" initials="sa" lastIdx="2" clrIdx="0">
    <p:extLst>
      <p:ext uri="{19B8F6BF-5375-455C-9EA6-DF929625EA0E}">
        <p15:presenceInfo xmlns:p15="http://schemas.microsoft.com/office/powerpoint/2012/main" userId="soporte ati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9B5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6" autoAdjust="0"/>
    <p:restoredTop sz="95270" autoAdjust="0"/>
  </p:normalViewPr>
  <p:slideViewPr>
    <p:cSldViewPr snapToGrid="0">
      <p:cViewPr varScale="1">
        <p:scale>
          <a:sx n="77" d="100"/>
          <a:sy n="77" d="100"/>
        </p:scale>
        <p:origin x="122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1.fntdata"/><Relationship Id="rId84" Type="http://schemas.openxmlformats.org/officeDocument/2006/relationships/font" Target="fonts/font17.fntdata"/><Relationship Id="rId89" Type="http://schemas.openxmlformats.org/officeDocument/2006/relationships/font" Target="fonts/font22.fntdata"/><Relationship Id="rId16" Type="http://schemas.openxmlformats.org/officeDocument/2006/relationships/slide" Target="slides/slide14.xml"/><Relationship Id="rId107" Type="http://schemas.openxmlformats.org/officeDocument/2006/relationships/viewProps" Target="viewProps.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7.fntdata"/><Relationship Id="rId79" Type="http://schemas.openxmlformats.org/officeDocument/2006/relationships/font" Target="fonts/font12.fntdata"/><Relationship Id="rId5" Type="http://schemas.openxmlformats.org/officeDocument/2006/relationships/slide" Target="slides/slide3.xml"/><Relationship Id="rId90" Type="http://schemas.openxmlformats.org/officeDocument/2006/relationships/font" Target="fonts/font23.fntdata"/><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font" Target="fonts/font2.fntdata"/><Relationship Id="rId80" Type="http://schemas.openxmlformats.org/officeDocument/2006/relationships/font" Target="fonts/font13.fntdata"/><Relationship Id="rId85"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108"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font" Target="fonts/font16.fntdata"/><Relationship Id="rId88" Type="http://schemas.openxmlformats.org/officeDocument/2006/relationships/font" Target="fonts/font21.fntdata"/><Relationship Id="rId91"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font" Target="fonts/font19.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ableStyles" Target="tableStyle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9.fntdata"/><Relationship Id="rId104" Type="http://customschemas.google.com/relationships/presentationmetadata" Target="metadata"/><Relationship Id="rId7" Type="http://schemas.openxmlformats.org/officeDocument/2006/relationships/slide" Target="slides/slide5.xml"/><Relationship Id="rId71" Type="http://schemas.openxmlformats.org/officeDocument/2006/relationships/font" Target="fonts/font4.fntdata"/><Relationship Id="rId92" Type="http://schemas.openxmlformats.org/officeDocument/2006/relationships/font" Target="fonts/font25.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font" Target="fonts/font20.fntdata"/><Relationship Id="rId61" Type="http://schemas.openxmlformats.org/officeDocument/2006/relationships/slide" Target="slides/slide59.xml"/><Relationship Id="rId82" Type="http://schemas.openxmlformats.org/officeDocument/2006/relationships/font" Target="fonts/font15.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font" Target="fonts/font10.fntdata"/><Relationship Id="rId105"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5.fntdata"/><Relationship Id="rId93" Type="http://schemas.openxmlformats.org/officeDocument/2006/relationships/font" Target="fonts/font26.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6-17T16:22:33.887" idx="1">
    <p:pos x="10" y="10"/>
    <p:text>mantener o eliminar</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5D80E5-B68B-4011-9EDD-4A99BF1E0736}"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s-ES"/>
        </a:p>
      </dgm:t>
    </dgm:pt>
    <dgm:pt modelId="{60E47418-BE1D-444A-9EB4-35CAC9AAA585}">
      <dgm:prSet phldrT="[Texto]" custT="1"/>
      <dgm:spPr>
        <a:solidFill>
          <a:schemeClr val="tx2">
            <a:lumMod val="90000"/>
          </a:schemeClr>
        </a:solidFill>
      </dgm:spPr>
      <dgm:t>
        <a:bodyPr/>
        <a:lstStyle/>
        <a:p>
          <a:pPr algn="just" rtl="0"/>
          <a:r>
            <a:rPr lang="es-ES" sz="1800" b="0" i="0" u="none" strike="noStrike" dirty="0">
              <a:solidFill>
                <a:schemeClr val="tx1"/>
              </a:solidFill>
              <a:latin typeface="+mj-lt"/>
              <a:ea typeface="Arial"/>
              <a:cs typeface="Arial"/>
              <a:sym typeface="Arial"/>
            </a:rPr>
            <a:t>Diseñar, dirigir, coordinar y evaluar las políticas, estrategias y acciones de comunicación gubernamental del Órgano Ejecutivo del Estado Plurinacional de Bolivia, mediante la generación, difusión y posicionamiento de información oficial oportuna, veraz y estratégica.</a:t>
          </a:r>
          <a:endParaRPr lang="es-ES" sz="1800" dirty="0">
            <a:solidFill>
              <a:schemeClr val="tx1"/>
            </a:solidFill>
          </a:endParaRPr>
        </a:p>
      </dgm:t>
    </dgm:pt>
    <dgm:pt modelId="{8FCE29DC-6716-4F2F-9692-28721301333E}" type="parTrans" cxnId="{FE545D20-0528-458E-8A8F-A5702760288B}">
      <dgm:prSet/>
      <dgm:spPr/>
      <dgm:t>
        <a:bodyPr/>
        <a:lstStyle/>
        <a:p>
          <a:endParaRPr lang="es-ES"/>
        </a:p>
      </dgm:t>
    </dgm:pt>
    <dgm:pt modelId="{2323A2EB-BA65-411E-BBAF-8910F9DD9BDF}" type="sibTrans" cxnId="{FE545D20-0528-458E-8A8F-A5702760288B}">
      <dgm:prSet/>
      <dgm:spPr/>
      <dgm:t>
        <a:bodyPr/>
        <a:lstStyle/>
        <a:p>
          <a:endParaRPr lang="es-ES"/>
        </a:p>
      </dgm:t>
    </dgm:pt>
    <dgm:pt modelId="{AF629228-8539-4B5A-ABC9-78C46FC375ED}">
      <dgm:prSet phldrT="[Texto]" custT="1"/>
      <dgm:spPr>
        <a:solidFill>
          <a:schemeClr val="tx2">
            <a:lumMod val="90000"/>
          </a:schemeClr>
        </a:solidFill>
      </dgm:spPr>
      <dgm:t>
        <a:bodyPr/>
        <a:lstStyle/>
        <a:p>
          <a:pPr algn="just"/>
          <a:r>
            <a:rPr lang="es-ES" sz="1800" dirty="0">
              <a:solidFill>
                <a:schemeClr val="tx1"/>
              </a:solidFill>
            </a:rPr>
            <a:t>Fortalecer el relacionamiento interinstitucional y con los medios de comunicación públicos y privados para contribuir a una difusión coherente, oportuna, confiable y transparente de la gestión gubernamental.</a:t>
          </a:r>
        </a:p>
      </dgm:t>
    </dgm:pt>
    <dgm:pt modelId="{645F51D7-A059-439F-B9CA-F9D8F2456044}" type="parTrans" cxnId="{02A806E5-A029-4392-BA0E-768BDD4864A2}">
      <dgm:prSet/>
      <dgm:spPr/>
      <dgm:t>
        <a:bodyPr/>
        <a:lstStyle/>
        <a:p>
          <a:endParaRPr lang="es-ES"/>
        </a:p>
      </dgm:t>
    </dgm:pt>
    <dgm:pt modelId="{7ACDE1C8-06B4-474F-AD28-F0BD2618B104}" type="sibTrans" cxnId="{02A806E5-A029-4392-BA0E-768BDD4864A2}">
      <dgm:prSet/>
      <dgm:spPr/>
      <dgm:t>
        <a:bodyPr/>
        <a:lstStyle/>
        <a:p>
          <a:endParaRPr lang="es-ES"/>
        </a:p>
      </dgm:t>
    </dgm:pt>
    <dgm:pt modelId="{87A43343-B039-493C-A10D-C1F5688FBA02}">
      <dgm:prSet phldrT="[Texto]" custT="1"/>
      <dgm:spPr>
        <a:solidFill>
          <a:schemeClr val="tx2">
            <a:lumMod val="90000"/>
          </a:schemeClr>
        </a:solidFill>
      </dgm:spPr>
      <dgm:t>
        <a:bodyPr/>
        <a:lstStyle/>
        <a:p>
          <a:pPr algn="just"/>
          <a:r>
            <a:rPr lang="es-ES" sz="1800" dirty="0">
              <a:solidFill>
                <a:schemeClr val="tx1"/>
              </a:solidFill>
              <a:latin typeface="+mj-lt"/>
            </a:rPr>
            <a:t>Generar análisis estratégico de la coyuntura y la opinión pública, para orientar la comunicación al posicionamiento de la imagen institucional del Estado Plurinacional de Bolivia</a:t>
          </a:r>
        </a:p>
      </dgm:t>
    </dgm:pt>
    <dgm:pt modelId="{38E9840B-B42C-4B3A-B9C4-02BF6C2CD1A8}" type="parTrans" cxnId="{C6B96282-1BE5-402C-BC60-33173C8D128E}">
      <dgm:prSet/>
      <dgm:spPr/>
      <dgm:t>
        <a:bodyPr/>
        <a:lstStyle/>
        <a:p>
          <a:endParaRPr lang="es-ES"/>
        </a:p>
      </dgm:t>
    </dgm:pt>
    <dgm:pt modelId="{397AB505-4F5B-47FB-A8AB-A90E9A9CAA93}" type="sibTrans" cxnId="{C6B96282-1BE5-402C-BC60-33173C8D128E}">
      <dgm:prSet/>
      <dgm:spPr/>
      <dgm:t>
        <a:bodyPr/>
        <a:lstStyle/>
        <a:p>
          <a:endParaRPr lang="es-ES"/>
        </a:p>
      </dgm:t>
    </dgm:pt>
    <dgm:pt modelId="{8EE41020-BEC3-4C4A-9705-14426879B514}" type="pres">
      <dgm:prSet presAssocID="{A05D80E5-B68B-4011-9EDD-4A99BF1E0736}" presName="linearFlow" presStyleCnt="0">
        <dgm:presLayoutVars>
          <dgm:dir/>
          <dgm:resizeHandles val="exact"/>
        </dgm:presLayoutVars>
      </dgm:prSet>
      <dgm:spPr/>
    </dgm:pt>
    <dgm:pt modelId="{D3A982AA-CD94-476F-8531-5DD359B11AFD}" type="pres">
      <dgm:prSet presAssocID="{60E47418-BE1D-444A-9EB4-35CAC9AAA585}" presName="composite" presStyleCnt="0"/>
      <dgm:spPr/>
    </dgm:pt>
    <dgm:pt modelId="{48CCB198-DA9F-48A9-AE84-F8DD8C9FE25F}" type="pres">
      <dgm:prSet presAssocID="{60E47418-BE1D-444A-9EB4-35CAC9AAA585}" presName="imgShp" presStyleLbl="fgImgPlace1" presStyleIdx="0" presStyleCnt="3"/>
      <dgm:spPr/>
    </dgm:pt>
    <dgm:pt modelId="{9FD1C817-4B11-482A-8988-9A3FF646E577}" type="pres">
      <dgm:prSet presAssocID="{60E47418-BE1D-444A-9EB4-35CAC9AAA585}" presName="txShp" presStyleLbl="node1" presStyleIdx="0" presStyleCnt="3">
        <dgm:presLayoutVars>
          <dgm:bulletEnabled val="1"/>
        </dgm:presLayoutVars>
      </dgm:prSet>
      <dgm:spPr/>
    </dgm:pt>
    <dgm:pt modelId="{BD15C407-D094-4ED2-8AE3-4DDE5D05CC6F}" type="pres">
      <dgm:prSet presAssocID="{2323A2EB-BA65-411E-BBAF-8910F9DD9BDF}" presName="spacing" presStyleCnt="0"/>
      <dgm:spPr/>
    </dgm:pt>
    <dgm:pt modelId="{69FBFFBF-F013-4FF1-B31F-7D553C07F6BE}" type="pres">
      <dgm:prSet presAssocID="{AF629228-8539-4B5A-ABC9-78C46FC375ED}" presName="composite" presStyleCnt="0"/>
      <dgm:spPr/>
    </dgm:pt>
    <dgm:pt modelId="{3A1C4B81-88FE-4688-922A-80841F642B65}" type="pres">
      <dgm:prSet presAssocID="{AF629228-8539-4B5A-ABC9-78C46FC375ED}" presName="imgShp" presStyleLbl="fgImgPlace1" presStyleIdx="1" presStyleCnt="3"/>
      <dgm:spPr/>
    </dgm:pt>
    <dgm:pt modelId="{08DCDB32-C708-428F-8AC2-3D64248E54E2}" type="pres">
      <dgm:prSet presAssocID="{AF629228-8539-4B5A-ABC9-78C46FC375ED}" presName="txShp" presStyleLbl="node1" presStyleIdx="1" presStyleCnt="3">
        <dgm:presLayoutVars>
          <dgm:bulletEnabled val="1"/>
        </dgm:presLayoutVars>
      </dgm:prSet>
      <dgm:spPr/>
    </dgm:pt>
    <dgm:pt modelId="{6007EBBB-7A01-4FEA-AC2B-C311E16E29C0}" type="pres">
      <dgm:prSet presAssocID="{7ACDE1C8-06B4-474F-AD28-F0BD2618B104}" presName="spacing" presStyleCnt="0"/>
      <dgm:spPr/>
    </dgm:pt>
    <dgm:pt modelId="{C2623D11-95FF-4F28-B96E-20758FA01EC0}" type="pres">
      <dgm:prSet presAssocID="{87A43343-B039-493C-A10D-C1F5688FBA02}" presName="composite" presStyleCnt="0"/>
      <dgm:spPr/>
    </dgm:pt>
    <dgm:pt modelId="{D861CA28-74B3-4824-BD32-D2DF542AF525}" type="pres">
      <dgm:prSet presAssocID="{87A43343-B039-493C-A10D-C1F5688FBA02}" presName="imgShp" presStyleLbl="fgImgPlace1" presStyleIdx="2" presStyleCnt="3"/>
      <dgm:spPr/>
    </dgm:pt>
    <dgm:pt modelId="{7588AD6B-8E15-4216-B31B-D6B60C0D5883}" type="pres">
      <dgm:prSet presAssocID="{87A43343-B039-493C-A10D-C1F5688FBA02}" presName="txShp" presStyleLbl="node1" presStyleIdx="2" presStyleCnt="3">
        <dgm:presLayoutVars>
          <dgm:bulletEnabled val="1"/>
        </dgm:presLayoutVars>
      </dgm:prSet>
      <dgm:spPr/>
    </dgm:pt>
  </dgm:ptLst>
  <dgm:cxnLst>
    <dgm:cxn modelId="{27AF1602-B242-44EE-B87D-87A36AA9961C}" type="presOf" srcId="{87A43343-B039-493C-A10D-C1F5688FBA02}" destId="{7588AD6B-8E15-4216-B31B-D6B60C0D5883}" srcOrd="0" destOrd="0" presId="urn:microsoft.com/office/officeart/2005/8/layout/vList3"/>
    <dgm:cxn modelId="{F6B0CE1F-A205-4F72-AFFA-9FB314E7DE51}" type="presOf" srcId="{AF629228-8539-4B5A-ABC9-78C46FC375ED}" destId="{08DCDB32-C708-428F-8AC2-3D64248E54E2}" srcOrd="0" destOrd="0" presId="urn:microsoft.com/office/officeart/2005/8/layout/vList3"/>
    <dgm:cxn modelId="{FE545D20-0528-458E-8A8F-A5702760288B}" srcId="{A05D80E5-B68B-4011-9EDD-4A99BF1E0736}" destId="{60E47418-BE1D-444A-9EB4-35CAC9AAA585}" srcOrd="0" destOrd="0" parTransId="{8FCE29DC-6716-4F2F-9692-28721301333E}" sibTransId="{2323A2EB-BA65-411E-BBAF-8910F9DD9BDF}"/>
    <dgm:cxn modelId="{C6B96282-1BE5-402C-BC60-33173C8D128E}" srcId="{A05D80E5-B68B-4011-9EDD-4A99BF1E0736}" destId="{87A43343-B039-493C-A10D-C1F5688FBA02}" srcOrd="2" destOrd="0" parTransId="{38E9840B-B42C-4B3A-B9C4-02BF6C2CD1A8}" sibTransId="{397AB505-4F5B-47FB-A8AB-A90E9A9CAA93}"/>
    <dgm:cxn modelId="{CFE78684-72DF-4935-B76C-0D1F39F928A1}" type="presOf" srcId="{A05D80E5-B68B-4011-9EDD-4A99BF1E0736}" destId="{8EE41020-BEC3-4C4A-9705-14426879B514}" srcOrd="0" destOrd="0" presId="urn:microsoft.com/office/officeart/2005/8/layout/vList3"/>
    <dgm:cxn modelId="{5AA417D8-6287-4019-9A60-D691C5E5DD33}" type="presOf" srcId="{60E47418-BE1D-444A-9EB4-35CAC9AAA585}" destId="{9FD1C817-4B11-482A-8988-9A3FF646E577}" srcOrd="0" destOrd="0" presId="urn:microsoft.com/office/officeart/2005/8/layout/vList3"/>
    <dgm:cxn modelId="{02A806E5-A029-4392-BA0E-768BDD4864A2}" srcId="{A05D80E5-B68B-4011-9EDD-4A99BF1E0736}" destId="{AF629228-8539-4B5A-ABC9-78C46FC375ED}" srcOrd="1" destOrd="0" parTransId="{645F51D7-A059-439F-B9CA-F9D8F2456044}" sibTransId="{7ACDE1C8-06B4-474F-AD28-F0BD2618B104}"/>
    <dgm:cxn modelId="{8FDD38E4-D6C1-4896-BDAD-F9B7C936A9F0}" type="presParOf" srcId="{8EE41020-BEC3-4C4A-9705-14426879B514}" destId="{D3A982AA-CD94-476F-8531-5DD359B11AFD}" srcOrd="0" destOrd="0" presId="urn:microsoft.com/office/officeart/2005/8/layout/vList3"/>
    <dgm:cxn modelId="{31CD8FE5-2CA3-4D40-BDB8-E81DA46EF7A9}" type="presParOf" srcId="{D3A982AA-CD94-476F-8531-5DD359B11AFD}" destId="{48CCB198-DA9F-48A9-AE84-F8DD8C9FE25F}" srcOrd="0" destOrd="0" presId="urn:microsoft.com/office/officeart/2005/8/layout/vList3"/>
    <dgm:cxn modelId="{BD757E1B-4B82-48C7-B87A-E396D6179E9D}" type="presParOf" srcId="{D3A982AA-CD94-476F-8531-5DD359B11AFD}" destId="{9FD1C817-4B11-482A-8988-9A3FF646E577}" srcOrd="1" destOrd="0" presId="urn:microsoft.com/office/officeart/2005/8/layout/vList3"/>
    <dgm:cxn modelId="{F11A5BB7-85DE-4832-92B1-4F30264574A0}" type="presParOf" srcId="{8EE41020-BEC3-4C4A-9705-14426879B514}" destId="{BD15C407-D094-4ED2-8AE3-4DDE5D05CC6F}" srcOrd="1" destOrd="0" presId="urn:microsoft.com/office/officeart/2005/8/layout/vList3"/>
    <dgm:cxn modelId="{2BF936CC-ECC1-4E5B-A3D3-D5AF7757E5F1}" type="presParOf" srcId="{8EE41020-BEC3-4C4A-9705-14426879B514}" destId="{69FBFFBF-F013-4FF1-B31F-7D553C07F6BE}" srcOrd="2" destOrd="0" presId="urn:microsoft.com/office/officeart/2005/8/layout/vList3"/>
    <dgm:cxn modelId="{E1EE225E-F07A-4EBA-AB85-F01D5F304E42}" type="presParOf" srcId="{69FBFFBF-F013-4FF1-B31F-7D553C07F6BE}" destId="{3A1C4B81-88FE-4688-922A-80841F642B65}" srcOrd="0" destOrd="0" presId="urn:microsoft.com/office/officeart/2005/8/layout/vList3"/>
    <dgm:cxn modelId="{1DB7DB5A-7DBD-4007-877A-59DD991F98B7}" type="presParOf" srcId="{69FBFFBF-F013-4FF1-B31F-7D553C07F6BE}" destId="{08DCDB32-C708-428F-8AC2-3D64248E54E2}" srcOrd="1" destOrd="0" presId="urn:microsoft.com/office/officeart/2005/8/layout/vList3"/>
    <dgm:cxn modelId="{CB8C35FF-209B-4F84-AE4A-44896F29329C}" type="presParOf" srcId="{8EE41020-BEC3-4C4A-9705-14426879B514}" destId="{6007EBBB-7A01-4FEA-AC2B-C311E16E29C0}" srcOrd="3" destOrd="0" presId="urn:microsoft.com/office/officeart/2005/8/layout/vList3"/>
    <dgm:cxn modelId="{C2331601-0F81-433B-8299-4EAB86DE59B4}" type="presParOf" srcId="{8EE41020-BEC3-4C4A-9705-14426879B514}" destId="{C2623D11-95FF-4F28-B96E-20758FA01EC0}" srcOrd="4" destOrd="0" presId="urn:microsoft.com/office/officeart/2005/8/layout/vList3"/>
    <dgm:cxn modelId="{CDB7E2CD-3C05-4B21-9494-FAE90FF4BBED}" type="presParOf" srcId="{C2623D11-95FF-4F28-B96E-20758FA01EC0}" destId="{D861CA28-74B3-4824-BD32-D2DF542AF525}" srcOrd="0" destOrd="0" presId="urn:microsoft.com/office/officeart/2005/8/layout/vList3"/>
    <dgm:cxn modelId="{3B0F3952-2E11-42E8-975C-FBCC3ECE485C}" type="presParOf" srcId="{C2623D11-95FF-4F28-B96E-20758FA01EC0}" destId="{7588AD6B-8E15-4216-B31B-D6B60C0D5883}"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1C817-4B11-482A-8988-9A3FF646E577}">
      <dsp:nvSpPr>
        <dsp:cNvPr id="0" name=""/>
        <dsp:cNvSpPr/>
      </dsp:nvSpPr>
      <dsp:spPr>
        <a:xfrm rot="10800000">
          <a:off x="2499330" y="851"/>
          <a:ext cx="8634679" cy="1297718"/>
        </a:xfrm>
        <a:prstGeom prst="homePlate">
          <a:avLst/>
        </a:prstGeom>
        <a:solidFill>
          <a:schemeClr val="tx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258" tIns="68580" rIns="128016" bIns="68580" numCol="1" spcCol="1270" anchor="ctr" anchorCtr="0">
          <a:noAutofit/>
        </a:bodyPr>
        <a:lstStyle/>
        <a:p>
          <a:pPr marL="0" lvl="0" indent="0" algn="just" defTabSz="800100" rtl="0">
            <a:lnSpc>
              <a:spcPct val="90000"/>
            </a:lnSpc>
            <a:spcBef>
              <a:spcPct val="0"/>
            </a:spcBef>
            <a:spcAft>
              <a:spcPct val="35000"/>
            </a:spcAft>
            <a:buNone/>
          </a:pPr>
          <a:r>
            <a:rPr lang="es-ES" sz="1800" b="0" i="0" u="none" strike="noStrike" kern="1200" dirty="0">
              <a:solidFill>
                <a:schemeClr val="tx1"/>
              </a:solidFill>
              <a:latin typeface="+mj-lt"/>
              <a:ea typeface="Arial"/>
              <a:cs typeface="Arial"/>
              <a:sym typeface="Arial"/>
            </a:rPr>
            <a:t>Diseñar, dirigir, coordinar y evaluar las políticas, estrategias y acciones de comunicación gubernamental del Órgano Ejecutivo del Estado Plurinacional de Bolivia, mediante la generación, difusión y posicionamiento de información oficial oportuna, veraz y estratégica.</a:t>
          </a:r>
          <a:endParaRPr lang="es-ES" sz="1800" kern="1200" dirty="0">
            <a:solidFill>
              <a:schemeClr val="tx1"/>
            </a:solidFill>
          </a:endParaRPr>
        </a:p>
      </dsp:txBody>
      <dsp:txXfrm rot="10800000">
        <a:off x="2823759" y="851"/>
        <a:ext cx="8310250" cy="1297718"/>
      </dsp:txXfrm>
    </dsp:sp>
    <dsp:sp modelId="{48CCB198-DA9F-48A9-AE84-F8DD8C9FE25F}">
      <dsp:nvSpPr>
        <dsp:cNvPr id="0" name=""/>
        <dsp:cNvSpPr/>
      </dsp:nvSpPr>
      <dsp:spPr>
        <a:xfrm>
          <a:off x="1850470" y="851"/>
          <a:ext cx="1297718" cy="1297718"/>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DCDB32-C708-428F-8AC2-3D64248E54E2}">
      <dsp:nvSpPr>
        <dsp:cNvPr id="0" name=""/>
        <dsp:cNvSpPr/>
      </dsp:nvSpPr>
      <dsp:spPr>
        <a:xfrm rot="10800000">
          <a:off x="2499330" y="1639999"/>
          <a:ext cx="8634679" cy="1297718"/>
        </a:xfrm>
        <a:prstGeom prst="homePlate">
          <a:avLst/>
        </a:prstGeom>
        <a:solidFill>
          <a:schemeClr val="tx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258" tIns="68580" rIns="128016" bIns="68580" numCol="1" spcCol="1270" anchor="ctr" anchorCtr="0">
          <a:noAutofit/>
        </a:bodyPr>
        <a:lstStyle/>
        <a:p>
          <a:pPr marL="0" lvl="0" indent="0" algn="just" defTabSz="800100">
            <a:lnSpc>
              <a:spcPct val="90000"/>
            </a:lnSpc>
            <a:spcBef>
              <a:spcPct val="0"/>
            </a:spcBef>
            <a:spcAft>
              <a:spcPct val="35000"/>
            </a:spcAft>
            <a:buNone/>
          </a:pPr>
          <a:r>
            <a:rPr lang="es-ES" sz="1800" kern="1200" dirty="0">
              <a:solidFill>
                <a:schemeClr val="tx1"/>
              </a:solidFill>
            </a:rPr>
            <a:t>Fortalecer el relacionamiento interinstitucional y con los medios de comunicación públicos y privados para contribuir a una difusión coherente, oportuna, confiable y transparente de la gestión gubernamental.</a:t>
          </a:r>
        </a:p>
      </dsp:txBody>
      <dsp:txXfrm rot="10800000">
        <a:off x="2823759" y="1639999"/>
        <a:ext cx="8310250" cy="1297718"/>
      </dsp:txXfrm>
    </dsp:sp>
    <dsp:sp modelId="{3A1C4B81-88FE-4688-922A-80841F642B65}">
      <dsp:nvSpPr>
        <dsp:cNvPr id="0" name=""/>
        <dsp:cNvSpPr/>
      </dsp:nvSpPr>
      <dsp:spPr>
        <a:xfrm>
          <a:off x="1850470" y="1639999"/>
          <a:ext cx="1297718" cy="1297718"/>
        </a:xfrm>
        <a:prstGeom prst="ellipse">
          <a:avLst/>
        </a:prstGeom>
        <a:solidFill>
          <a:schemeClr val="accent2">
            <a:tint val="50000"/>
            <a:hueOff val="2501437"/>
            <a:satOff val="-2237"/>
            <a:lumOff val="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88AD6B-8E15-4216-B31B-D6B60C0D5883}">
      <dsp:nvSpPr>
        <dsp:cNvPr id="0" name=""/>
        <dsp:cNvSpPr/>
      </dsp:nvSpPr>
      <dsp:spPr>
        <a:xfrm rot="10800000">
          <a:off x="2499330" y="3279146"/>
          <a:ext cx="8634679" cy="1297718"/>
        </a:xfrm>
        <a:prstGeom prst="homePlate">
          <a:avLst/>
        </a:prstGeom>
        <a:solidFill>
          <a:schemeClr val="tx2">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258" tIns="68580" rIns="128016" bIns="68580" numCol="1" spcCol="1270" anchor="ctr" anchorCtr="0">
          <a:noAutofit/>
        </a:bodyPr>
        <a:lstStyle/>
        <a:p>
          <a:pPr marL="0" lvl="0" indent="0" algn="just" defTabSz="800100">
            <a:lnSpc>
              <a:spcPct val="90000"/>
            </a:lnSpc>
            <a:spcBef>
              <a:spcPct val="0"/>
            </a:spcBef>
            <a:spcAft>
              <a:spcPct val="35000"/>
            </a:spcAft>
            <a:buNone/>
          </a:pPr>
          <a:r>
            <a:rPr lang="es-ES" sz="1800" kern="1200" dirty="0">
              <a:solidFill>
                <a:schemeClr val="tx1"/>
              </a:solidFill>
              <a:latin typeface="+mj-lt"/>
            </a:rPr>
            <a:t>Generar análisis estratégico de la coyuntura y la opinión pública, para orientar la comunicación al posicionamiento de la imagen institucional del Estado Plurinacional de Bolivia</a:t>
          </a:r>
        </a:p>
      </dsp:txBody>
      <dsp:txXfrm rot="10800000">
        <a:off x="2823759" y="3279146"/>
        <a:ext cx="8310250" cy="1297718"/>
      </dsp:txXfrm>
    </dsp:sp>
    <dsp:sp modelId="{D861CA28-74B3-4824-BD32-D2DF542AF525}">
      <dsp:nvSpPr>
        <dsp:cNvPr id="0" name=""/>
        <dsp:cNvSpPr/>
      </dsp:nvSpPr>
      <dsp:spPr>
        <a:xfrm>
          <a:off x="1850470" y="3279146"/>
          <a:ext cx="1297718" cy="1297718"/>
        </a:xfrm>
        <a:prstGeom prst="ellipse">
          <a:avLst/>
        </a:prstGeom>
        <a:solidFill>
          <a:schemeClr val="accent2">
            <a:tint val="50000"/>
            <a:hueOff val="5002875"/>
            <a:satOff val="-4473"/>
            <a:lumOff val="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13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13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0091"/>
            <a:ext cx="2945659" cy="49813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3206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773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378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7309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2606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041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5639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2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7367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27: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194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1561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a:extLst>
            <a:ext uri="{FF2B5EF4-FFF2-40B4-BE49-F238E27FC236}">
              <a16:creationId xmlns:a16="http://schemas.microsoft.com/office/drawing/2014/main" id="{4569982A-2482-D28B-994E-DB9DD40E94F1}"/>
            </a:ext>
          </a:extLst>
        </p:cNvPr>
        <p:cNvGrpSpPr/>
        <p:nvPr/>
      </p:nvGrpSpPr>
      <p:grpSpPr>
        <a:xfrm>
          <a:off x="0" y="0"/>
          <a:ext cx="0" cy="0"/>
          <a:chOff x="0" y="0"/>
          <a:chExt cx="0" cy="0"/>
        </a:xfrm>
      </p:grpSpPr>
      <p:sp>
        <p:nvSpPr>
          <p:cNvPr id="183" name="Google Shape;183;p8:notes">
            <a:extLst>
              <a:ext uri="{FF2B5EF4-FFF2-40B4-BE49-F238E27FC236}">
                <a16:creationId xmlns:a16="http://schemas.microsoft.com/office/drawing/2014/main" id="{44107E27-30DA-0C44-2910-C7582E5D15E0}"/>
              </a:ext>
            </a:extLst>
          </p:cNvPr>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8:notes">
            <a:extLst>
              <a:ext uri="{FF2B5EF4-FFF2-40B4-BE49-F238E27FC236}">
                <a16:creationId xmlns:a16="http://schemas.microsoft.com/office/drawing/2014/main" id="{1E8DA4C9-F4C9-BE84-6B50-7FE74542A6F6}"/>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3266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3: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3: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3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6" name="Google Shape;766;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48345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37: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5" name="Google Shape;775;p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958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3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9" name="Google Shape;799;p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5278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3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4" name="Google Shape;684;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7506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484467003" name="Google Shape;259;p12: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defRPr/>
            </a:pPr>
            <a:endParaRPr/>
          </a:p>
        </p:txBody>
      </p:sp>
      <p:sp>
        <p:nvSpPr>
          <p:cNvPr id="675508955" name="Google Shape;260;p12: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39455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bwMode="auto">
        <a:xfrm>
          <a:off x="0" y="0"/>
          <a:ext cx="0" cy="0"/>
          <a:chOff x="0" y="0"/>
          <a:chExt cx="0" cy="0"/>
        </a:xfrm>
      </p:grpSpPr>
      <p:sp>
        <p:nvSpPr>
          <p:cNvPr id="1371323776" name="Google Shape;259;p12:notes"/>
          <p:cNvSpPr txBox="1">
            <a:spLocks noGrp="1"/>
          </p:cNvSpPr>
          <p:nvPr>
            <p:ph type="body" idx="1"/>
          </p:nvPr>
        </p:nvSpPr>
        <p:spPr bwMode="auto">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defRPr/>
            </a:pPr>
            <a:endParaRPr dirty="0"/>
          </a:p>
        </p:txBody>
      </p:sp>
      <p:sp>
        <p:nvSpPr>
          <p:cNvPr id="1811738773" name="Google Shape;260;p12:notes"/>
          <p:cNvSpPr>
            <a:spLocks noGrp="1" noRot="1" noChangeAspect="1"/>
          </p:cNvSpPr>
          <p:nvPr>
            <p:ph type="sldImg" idx="2"/>
          </p:nvPr>
        </p:nvSpPr>
        <p:spPr bwMode="auto">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25299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3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0" name="Google Shape;810;p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9003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p4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9" name="Google Shape;819;p4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032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93" name="Google Shape;193;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g3eabe65613e_0_181:notes"/>
          <p:cNvSpPr txBox="1">
            <a:spLocks noGrp="1"/>
          </p:cNvSpPr>
          <p:nvPr>
            <p:ph type="body" idx="1"/>
          </p:nvPr>
        </p:nvSpPr>
        <p:spPr>
          <a:xfrm>
            <a:off x="679768" y="4777958"/>
            <a:ext cx="5438100" cy="3909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g3eabe65613e_0_18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76589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5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2" name="Google Shape;1002;p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342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3eabe65613e_0_6:notes"/>
          <p:cNvSpPr txBox="1">
            <a:spLocks noGrp="1"/>
          </p:cNvSpPr>
          <p:nvPr>
            <p:ph type="body" idx="1"/>
          </p:nvPr>
        </p:nvSpPr>
        <p:spPr>
          <a:xfrm>
            <a:off x="679768" y="4777958"/>
            <a:ext cx="5438100" cy="3909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g3eabe65613e_0_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24495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g3eabe65613e_0_85:notes"/>
          <p:cNvSpPr txBox="1">
            <a:spLocks noGrp="1"/>
          </p:cNvSpPr>
          <p:nvPr>
            <p:ph type="body" idx="1"/>
          </p:nvPr>
        </p:nvSpPr>
        <p:spPr>
          <a:xfrm>
            <a:off x="679768" y="4777958"/>
            <a:ext cx="5438100" cy="3909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8" name="Google Shape;1048;g3eabe65613e_0_8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00514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4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1" name="Google Shape;861;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71206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4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0" name="Google Shape;870;p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812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4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3" name="Google Shape;893;p4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0532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4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2" name="Google Shape;902;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9497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3"/>
        <p:cNvGrpSpPr/>
        <p:nvPr/>
      </p:nvGrpSpPr>
      <p:grpSpPr>
        <a:xfrm>
          <a:off x="0" y="0"/>
          <a:ext cx="0" cy="0"/>
          <a:chOff x="0" y="0"/>
          <a:chExt cx="0" cy="0"/>
        </a:xfrm>
      </p:grpSpPr>
      <p:sp>
        <p:nvSpPr>
          <p:cNvPr id="1154" name="Google Shape;1154;p66: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5" name="Google Shape;1155;p6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64073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67: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4" name="Google Shape;1164;p6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3884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0:notes"/>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28" name="Google Shape;228;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6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9" name="Google Shape;1209;p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32011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4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6" name="Google Shape;926;p4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80921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p4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5" name="Google Shape;935;p4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17971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g3ea95d94d69_0_168:notes"/>
          <p:cNvSpPr txBox="1">
            <a:spLocks noGrp="1"/>
          </p:cNvSpPr>
          <p:nvPr>
            <p:ph type="body" idx="1"/>
          </p:nvPr>
        </p:nvSpPr>
        <p:spPr>
          <a:xfrm>
            <a:off x="679768" y="4777958"/>
            <a:ext cx="5438100" cy="3909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g3ea95d94d69_0_16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00768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73538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7:notes"/>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14" name="Google Shape;614;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26276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87107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3ea95d94d69_0_0:notes"/>
          <p:cNvSpPr txBox="1">
            <a:spLocks noGrp="1"/>
          </p:cNvSpPr>
          <p:nvPr>
            <p:ph type="body" idx="1"/>
          </p:nvPr>
        </p:nvSpPr>
        <p:spPr>
          <a:xfrm>
            <a:off x="679768" y="4777958"/>
            <a:ext cx="5438100" cy="3909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4" name="Google Shape;1134;g3ea95d94d69_0_0:notes"/>
          <p:cNvSpPr>
            <a:spLocks noGrp="1" noRot="1" noChangeAspect="1"/>
          </p:cNvSpPr>
          <p:nvPr>
            <p:ph type="sldImg" idx="2"/>
          </p:nvPr>
        </p:nvSpPr>
        <p:spPr>
          <a:xfrm>
            <a:off x="422275" y="1241425"/>
            <a:ext cx="5953200" cy="33495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12584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6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9" name="Google Shape;1149;p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84158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p5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9" name="Google Shape;1099;p5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8631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73922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6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8" name="Google Shape;1108;p6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9491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3ea95d94d69_0_69:notes"/>
          <p:cNvSpPr txBox="1">
            <a:spLocks noGrp="1"/>
          </p:cNvSpPr>
          <p:nvPr>
            <p:ph type="body" idx="1"/>
          </p:nvPr>
        </p:nvSpPr>
        <p:spPr>
          <a:xfrm>
            <a:off x="679768" y="4777958"/>
            <a:ext cx="5438100" cy="3909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1" name="Google Shape;1121;g3ea95d94d69_0_69:notes"/>
          <p:cNvSpPr>
            <a:spLocks noGrp="1" noRot="1" noChangeAspect="1"/>
          </p:cNvSpPr>
          <p:nvPr>
            <p:ph type="sldImg" idx="2"/>
          </p:nvPr>
        </p:nvSpPr>
        <p:spPr>
          <a:xfrm>
            <a:off x="422275" y="1241425"/>
            <a:ext cx="5953200" cy="33495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56360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5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9" name="Google Shape;979;p5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77266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5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8" name="Google Shape;988;p5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60063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p6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6" name="Google Shape;1246;p6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22871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70: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5" name="Google Shape;1255;p7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39824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7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3" name="Google Shape;1263;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59779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29: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4" name="Google Shape;644;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30:notes"/>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53" name="Google Shape;653;p3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31:notes"/>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68" name="Google Shape;668;p3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7531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7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2" name="Google Shape;1272;p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p7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1" name="Google Shape;1281;p7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p7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6" name="Google Shape;1296;p7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p7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3" name="Google Shape;1323;p7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2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243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7: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747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8: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032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7"/>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7"/>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888888"/>
              </a:buClr>
              <a:buSzPts val="3200"/>
              <a:buNone/>
              <a:defRPr>
                <a:solidFill>
                  <a:srgbClr val="888888"/>
                </a:solidFill>
              </a:defRPr>
            </a:lvl1pPr>
            <a:lvl2pPr lvl="1" algn="ctr">
              <a:lnSpc>
                <a:spcPct val="100000"/>
              </a:lnSpc>
              <a:spcBef>
                <a:spcPts val="373"/>
              </a:spcBef>
              <a:spcAft>
                <a:spcPts val="0"/>
              </a:spcAft>
              <a:buClr>
                <a:srgbClr val="888888"/>
              </a:buClr>
              <a:buSzPts val="2800"/>
              <a:buNone/>
              <a:defRPr>
                <a:solidFill>
                  <a:srgbClr val="888888"/>
                </a:solidFill>
              </a:defRPr>
            </a:lvl2pPr>
            <a:lvl3pPr lvl="2" algn="ctr">
              <a:lnSpc>
                <a:spcPct val="100000"/>
              </a:lnSpc>
              <a:spcBef>
                <a:spcPts val="320"/>
              </a:spcBef>
              <a:spcAft>
                <a:spcPts val="0"/>
              </a:spcAft>
              <a:buClr>
                <a:srgbClr val="888888"/>
              </a:buClr>
              <a:buSzPts val="2400"/>
              <a:buNone/>
              <a:defRPr>
                <a:solidFill>
                  <a:srgbClr val="888888"/>
                </a:solidFill>
              </a:defRPr>
            </a:lvl3pPr>
            <a:lvl4pPr lvl="3" algn="ctr">
              <a:lnSpc>
                <a:spcPct val="100000"/>
              </a:lnSpc>
              <a:spcBef>
                <a:spcPts val="267"/>
              </a:spcBef>
              <a:spcAft>
                <a:spcPts val="0"/>
              </a:spcAft>
              <a:buClr>
                <a:srgbClr val="888888"/>
              </a:buClr>
              <a:buSzPts val="2000"/>
              <a:buNone/>
              <a:defRPr>
                <a:solidFill>
                  <a:srgbClr val="888888"/>
                </a:solidFill>
              </a:defRPr>
            </a:lvl4pPr>
            <a:lvl5pPr lvl="4" algn="ctr">
              <a:lnSpc>
                <a:spcPct val="100000"/>
              </a:lnSpc>
              <a:spcBef>
                <a:spcPts val="267"/>
              </a:spcBef>
              <a:spcAft>
                <a:spcPts val="0"/>
              </a:spcAft>
              <a:buClr>
                <a:srgbClr val="888888"/>
              </a:buClr>
              <a:buSzPts val="2000"/>
              <a:buNone/>
              <a:defRPr>
                <a:solidFill>
                  <a:srgbClr val="888888"/>
                </a:solidFill>
              </a:defRPr>
            </a:lvl5pPr>
            <a:lvl6pPr lvl="5" algn="ctr">
              <a:lnSpc>
                <a:spcPct val="100000"/>
              </a:lnSpc>
              <a:spcBef>
                <a:spcPts val="267"/>
              </a:spcBef>
              <a:spcAft>
                <a:spcPts val="0"/>
              </a:spcAft>
              <a:buClr>
                <a:srgbClr val="888888"/>
              </a:buClr>
              <a:buSzPts val="2000"/>
              <a:buNone/>
              <a:defRPr>
                <a:solidFill>
                  <a:srgbClr val="888888"/>
                </a:solidFill>
              </a:defRPr>
            </a:lvl6pPr>
            <a:lvl7pPr lvl="6" algn="ctr">
              <a:lnSpc>
                <a:spcPct val="100000"/>
              </a:lnSpc>
              <a:spcBef>
                <a:spcPts val="267"/>
              </a:spcBef>
              <a:spcAft>
                <a:spcPts val="0"/>
              </a:spcAft>
              <a:buClr>
                <a:srgbClr val="888888"/>
              </a:buClr>
              <a:buSzPts val="2000"/>
              <a:buNone/>
              <a:defRPr>
                <a:solidFill>
                  <a:srgbClr val="888888"/>
                </a:solidFill>
              </a:defRPr>
            </a:lvl7pPr>
            <a:lvl8pPr lvl="7" algn="ctr">
              <a:lnSpc>
                <a:spcPct val="100000"/>
              </a:lnSpc>
              <a:spcBef>
                <a:spcPts val="267"/>
              </a:spcBef>
              <a:spcAft>
                <a:spcPts val="0"/>
              </a:spcAft>
              <a:buClr>
                <a:srgbClr val="888888"/>
              </a:buClr>
              <a:buSzPts val="2000"/>
              <a:buNone/>
              <a:defRPr>
                <a:solidFill>
                  <a:srgbClr val="888888"/>
                </a:solidFill>
              </a:defRPr>
            </a:lvl8pPr>
            <a:lvl9pPr lvl="8" algn="ctr">
              <a:lnSpc>
                <a:spcPct val="100000"/>
              </a:lnSpc>
              <a:spcBef>
                <a:spcPts val="267"/>
              </a:spcBef>
              <a:spcAft>
                <a:spcPts val="0"/>
              </a:spcAft>
              <a:buClr>
                <a:srgbClr val="888888"/>
              </a:buClr>
              <a:buSzPts val="2000"/>
              <a:buNone/>
              <a:defRPr>
                <a:solidFill>
                  <a:srgbClr val="888888"/>
                </a:solidFill>
              </a:defRPr>
            </a:lvl9pPr>
          </a:lstStyle>
          <a:p>
            <a:endParaRPr/>
          </a:p>
        </p:txBody>
      </p:sp>
      <p:sp>
        <p:nvSpPr>
          <p:cNvPr id="18" name="Google Shape;18;p7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 name="Google Shape;19;p7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0" name="Google Shape;20;p7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90"/>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90"/>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77" name="Google Shape;77;p9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8" name="Google Shape;78;p9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9" name="Google Shape;79;p9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6"/>
        <p:cNvGrpSpPr/>
        <p:nvPr/>
      </p:nvGrpSpPr>
      <p:grpSpPr>
        <a:xfrm>
          <a:off x="0" y="0"/>
          <a:ext cx="0" cy="0"/>
          <a:chOff x="0" y="0"/>
          <a:chExt cx="0" cy="0"/>
        </a:xfrm>
      </p:grpSpPr>
      <p:sp>
        <p:nvSpPr>
          <p:cNvPr id="87" name="Google Shape;87;p7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88" name="Google Shape;88;p7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89" name="Google Shape;89;p7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80"/>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80"/>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888888"/>
              </a:buClr>
              <a:buSzPts val="3200"/>
              <a:buNone/>
              <a:defRPr>
                <a:solidFill>
                  <a:srgbClr val="888888"/>
                </a:solidFill>
              </a:defRPr>
            </a:lvl1pPr>
            <a:lvl2pPr lvl="1" algn="ctr">
              <a:lnSpc>
                <a:spcPct val="100000"/>
              </a:lnSpc>
              <a:spcBef>
                <a:spcPts val="373"/>
              </a:spcBef>
              <a:spcAft>
                <a:spcPts val="0"/>
              </a:spcAft>
              <a:buClr>
                <a:srgbClr val="888888"/>
              </a:buClr>
              <a:buSzPts val="2800"/>
              <a:buNone/>
              <a:defRPr>
                <a:solidFill>
                  <a:srgbClr val="888888"/>
                </a:solidFill>
              </a:defRPr>
            </a:lvl2pPr>
            <a:lvl3pPr lvl="2" algn="ctr">
              <a:lnSpc>
                <a:spcPct val="100000"/>
              </a:lnSpc>
              <a:spcBef>
                <a:spcPts val="320"/>
              </a:spcBef>
              <a:spcAft>
                <a:spcPts val="0"/>
              </a:spcAft>
              <a:buClr>
                <a:srgbClr val="888888"/>
              </a:buClr>
              <a:buSzPts val="2400"/>
              <a:buNone/>
              <a:defRPr>
                <a:solidFill>
                  <a:srgbClr val="888888"/>
                </a:solidFill>
              </a:defRPr>
            </a:lvl3pPr>
            <a:lvl4pPr lvl="3" algn="ctr">
              <a:lnSpc>
                <a:spcPct val="100000"/>
              </a:lnSpc>
              <a:spcBef>
                <a:spcPts val="267"/>
              </a:spcBef>
              <a:spcAft>
                <a:spcPts val="0"/>
              </a:spcAft>
              <a:buClr>
                <a:srgbClr val="888888"/>
              </a:buClr>
              <a:buSzPts val="2000"/>
              <a:buNone/>
              <a:defRPr>
                <a:solidFill>
                  <a:srgbClr val="888888"/>
                </a:solidFill>
              </a:defRPr>
            </a:lvl4pPr>
            <a:lvl5pPr lvl="4" algn="ctr">
              <a:lnSpc>
                <a:spcPct val="100000"/>
              </a:lnSpc>
              <a:spcBef>
                <a:spcPts val="267"/>
              </a:spcBef>
              <a:spcAft>
                <a:spcPts val="0"/>
              </a:spcAft>
              <a:buClr>
                <a:srgbClr val="888888"/>
              </a:buClr>
              <a:buSzPts val="2000"/>
              <a:buNone/>
              <a:defRPr>
                <a:solidFill>
                  <a:srgbClr val="888888"/>
                </a:solidFill>
              </a:defRPr>
            </a:lvl5pPr>
            <a:lvl6pPr lvl="5" algn="ctr">
              <a:lnSpc>
                <a:spcPct val="100000"/>
              </a:lnSpc>
              <a:spcBef>
                <a:spcPts val="267"/>
              </a:spcBef>
              <a:spcAft>
                <a:spcPts val="0"/>
              </a:spcAft>
              <a:buClr>
                <a:srgbClr val="888888"/>
              </a:buClr>
              <a:buSzPts val="2000"/>
              <a:buNone/>
              <a:defRPr>
                <a:solidFill>
                  <a:srgbClr val="888888"/>
                </a:solidFill>
              </a:defRPr>
            </a:lvl6pPr>
            <a:lvl7pPr lvl="6" algn="ctr">
              <a:lnSpc>
                <a:spcPct val="100000"/>
              </a:lnSpc>
              <a:spcBef>
                <a:spcPts val="267"/>
              </a:spcBef>
              <a:spcAft>
                <a:spcPts val="0"/>
              </a:spcAft>
              <a:buClr>
                <a:srgbClr val="888888"/>
              </a:buClr>
              <a:buSzPts val="2000"/>
              <a:buNone/>
              <a:defRPr>
                <a:solidFill>
                  <a:srgbClr val="888888"/>
                </a:solidFill>
              </a:defRPr>
            </a:lvl7pPr>
            <a:lvl8pPr lvl="7" algn="ctr">
              <a:lnSpc>
                <a:spcPct val="100000"/>
              </a:lnSpc>
              <a:spcBef>
                <a:spcPts val="267"/>
              </a:spcBef>
              <a:spcAft>
                <a:spcPts val="0"/>
              </a:spcAft>
              <a:buClr>
                <a:srgbClr val="888888"/>
              </a:buClr>
              <a:buSzPts val="2000"/>
              <a:buNone/>
              <a:defRPr>
                <a:solidFill>
                  <a:srgbClr val="888888"/>
                </a:solidFill>
              </a:defRPr>
            </a:lvl8pPr>
            <a:lvl9pPr lvl="8" algn="ctr">
              <a:lnSpc>
                <a:spcPct val="100000"/>
              </a:lnSpc>
              <a:spcBef>
                <a:spcPts val="267"/>
              </a:spcBef>
              <a:spcAft>
                <a:spcPts val="0"/>
              </a:spcAft>
              <a:buClr>
                <a:srgbClr val="888888"/>
              </a:buClr>
              <a:buSzPts val="2000"/>
              <a:buNone/>
              <a:defRPr>
                <a:solidFill>
                  <a:srgbClr val="888888"/>
                </a:solidFill>
              </a:defRPr>
            </a:lvl9pPr>
          </a:lstStyle>
          <a:p>
            <a:endParaRPr/>
          </a:p>
        </p:txBody>
      </p:sp>
      <p:sp>
        <p:nvSpPr>
          <p:cNvPr id="93" name="Google Shape;93;p8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94" name="Google Shape;94;p8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95" name="Google Shape;95;p8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91"/>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91"/>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888888"/>
              </a:buClr>
              <a:buSzPts val="2000"/>
              <a:buNone/>
              <a:defRPr sz="1333">
                <a:solidFill>
                  <a:srgbClr val="888888"/>
                </a:solidFill>
              </a:defRPr>
            </a:lvl1pPr>
            <a:lvl2pPr marL="914400" lvl="1" indent="-228600" algn="l">
              <a:lnSpc>
                <a:spcPct val="100000"/>
              </a:lnSpc>
              <a:spcBef>
                <a:spcPts val="240"/>
              </a:spcBef>
              <a:spcAft>
                <a:spcPts val="0"/>
              </a:spcAft>
              <a:buClr>
                <a:srgbClr val="888888"/>
              </a:buClr>
              <a:buSzPts val="1800"/>
              <a:buNone/>
              <a:defRPr sz="1200">
                <a:solidFill>
                  <a:srgbClr val="888888"/>
                </a:solidFill>
              </a:defRPr>
            </a:lvl2pPr>
            <a:lvl3pPr marL="1371600" lvl="2" indent="-228600" algn="l">
              <a:lnSpc>
                <a:spcPct val="100000"/>
              </a:lnSpc>
              <a:spcBef>
                <a:spcPts val="213"/>
              </a:spcBef>
              <a:spcAft>
                <a:spcPts val="0"/>
              </a:spcAft>
              <a:buClr>
                <a:srgbClr val="888888"/>
              </a:buClr>
              <a:buSzPts val="1600"/>
              <a:buNone/>
              <a:defRPr sz="1067">
                <a:solidFill>
                  <a:srgbClr val="888888"/>
                </a:solidFill>
              </a:defRPr>
            </a:lvl3pPr>
            <a:lvl4pPr marL="1828800" lvl="3" indent="-228600" algn="l">
              <a:lnSpc>
                <a:spcPct val="100000"/>
              </a:lnSpc>
              <a:spcBef>
                <a:spcPts val="187"/>
              </a:spcBef>
              <a:spcAft>
                <a:spcPts val="0"/>
              </a:spcAft>
              <a:buClr>
                <a:srgbClr val="888888"/>
              </a:buClr>
              <a:buSzPts val="1400"/>
              <a:buNone/>
              <a:defRPr sz="933">
                <a:solidFill>
                  <a:srgbClr val="888888"/>
                </a:solidFill>
              </a:defRPr>
            </a:lvl4pPr>
            <a:lvl5pPr marL="2286000" lvl="4" indent="-228600" algn="l">
              <a:lnSpc>
                <a:spcPct val="100000"/>
              </a:lnSpc>
              <a:spcBef>
                <a:spcPts val="187"/>
              </a:spcBef>
              <a:spcAft>
                <a:spcPts val="0"/>
              </a:spcAft>
              <a:buClr>
                <a:srgbClr val="888888"/>
              </a:buClr>
              <a:buSzPts val="1400"/>
              <a:buNone/>
              <a:defRPr sz="933">
                <a:solidFill>
                  <a:srgbClr val="888888"/>
                </a:solidFill>
              </a:defRPr>
            </a:lvl5pPr>
            <a:lvl6pPr marL="2743200" lvl="5" indent="-228600" algn="l">
              <a:lnSpc>
                <a:spcPct val="100000"/>
              </a:lnSpc>
              <a:spcBef>
                <a:spcPts val="187"/>
              </a:spcBef>
              <a:spcAft>
                <a:spcPts val="0"/>
              </a:spcAft>
              <a:buClr>
                <a:srgbClr val="888888"/>
              </a:buClr>
              <a:buSzPts val="1400"/>
              <a:buNone/>
              <a:defRPr sz="933">
                <a:solidFill>
                  <a:srgbClr val="888888"/>
                </a:solidFill>
              </a:defRPr>
            </a:lvl6pPr>
            <a:lvl7pPr marL="3200400" lvl="6" indent="-228600" algn="l">
              <a:lnSpc>
                <a:spcPct val="100000"/>
              </a:lnSpc>
              <a:spcBef>
                <a:spcPts val="187"/>
              </a:spcBef>
              <a:spcAft>
                <a:spcPts val="0"/>
              </a:spcAft>
              <a:buClr>
                <a:srgbClr val="888888"/>
              </a:buClr>
              <a:buSzPts val="1400"/>
              <a:buNone/>
              <a:defRPr sz="933">
                <a:solidFill>
                  <a:srgbClr val="888888"/>
                </a:solidFill>
              </a:defRPr>
            </a:lvl7pPr>
            <a:lvl8pPr marL="3657600" lvl="7" indent="-228600" algn="l">
              <a:lnSpc>
                <a:spcPct val="100000"/>
              </a:lnSpc>
              <a:spcBef>
                <a:spcPts val="187"/>
              </a:spcBef>
              <a:spcAft>
                <a:spcPts val="0"/>
              </a:spcAft>
              <a:buClr>
                <a:srgbClr val="888888"/>
              </a:buClr>
              <a:buSzPts val="1400"/>
              <a:buNone/>
              <a:defRPr sz="933">
                <a:solidFill>
                  <a:srgbClr val="888888"/>
                </a:solidFill>
              </a:defRPr>
            </a:lvl8pPr>
            <a:lvl9pPr marL="4114800" lvl="8" indent="-228600" algn="l">
              <a:lnSpc>
                <a:spcPct val="100000"/>
              </a:lnSpc>
              <a:spcBef>
                <a:spcPts val="187"/>
              </a:spcBef>
              <a:spcAft>
                <a:spcPts val="0"/>
              </a:spcAft>
              <a:buClr>
                <a:srgbClr val="888888"/>
              </a:buClr>
              <a:buSzPts val="1400"/>
              <a:buNone/>
              <a:defRPr sz="933">
                <a:solidFill>
                  <a:srgbClr val="888888"/>
                </a:solidFill>
              </a:defRPr>
            </a:lvl9pPr>
          </a:lstStyle>
          <a:p>
            <a:endParaRPr/>
          </a:p>
        </p:txBody>
      </p:sp>
      <p:sp>
        <p:nvSpPr>
          <p:cNvPr id="105" name="Google Shape;105;p9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6" name="Google Shape;106;p9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7" name="Google Shape;107;p9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9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92"/>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11" name="Google Shape;111;p92"/>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12" name="Google Shape;112;p9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3" name="Google Shape;113;p9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4" name="Google Shape;114;p9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93"/>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93"/>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18" name="Google Shape;118;p93"/>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19" name="Google Shape;119;p93"/>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20" name="Google Shape;120;p93"/>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21" name="Google Shape;121;p9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2" name="Google Shape;122;p9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3" name="Google Shape;123;p9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9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9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7" name="Google Shape;127;p9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8" name="Google Shape;128;p9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9"/>
        <p:cNvGrpSpPr/>
        <p:nvPr/>
      </p:nvGrpSpPr>
      <p:grpSpPr>
        <a:xfrm>
          <a:off x="0" y="0"/>
          <a:ext cx="0" cy="0"/>
          <a:chOff x="0" y="0"/>
          <a:chExt cx="0" cy="0"/>
        </a:xfrm>
      </p:grpSpPr>
      <p:sp>
        <p:nvSpPr>
          <p:cNvPr id="130" name="Google Shape;130;p95"/>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95"/>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132" name="Google Shape;132;p95"/>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33" name="Google Shape;133;p9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4" name="Google Shape;134;p9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5" name="Google Shape;135;p9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6"/>
        <p:cNvGrpSpPr/>
        <p:nvPr/>
      </p:nvGrpSpPr>
      <p:grpSpPr>
        <a:xfrm>
          <a:off x="0" y="0"/>
          <a:ext cx="0" cy="0"/>
          <a:chOff x="0" y="0"/>
          <a:chExt cx="0" cy="0"/>
        </a:xfrm>
      </p:grpSpPr>
      <p:sp>
        <p:nvSpPr>
          <p:cNvPr id="137" name="Google Shape;137;p96"/>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96"/>
          <p:cNvSpPr>
            <a:spLocks noGrp="1"/>
          </p:cNvSpPr>
          <p:nvPr>
            <p:ph type="pic" idx="2"/>
          </p:nvPr>
        </p:nvSpPr>
        <p:spPr>
          <a:xfrm>
            <a:off x="1194859" y="408517"/>
            <a:ext cx="3657600" cy="2743200"/>
          </a:xfrm>
          <a:prstGeom prst="rect">
            <a:avLst/>
          </a:prstGeom>
          <a:noFill/>
          <a:ln>
            <a:noFill/>
          </a:ln>
        </p:spPr>
      </p:sp>
      <p:sp>
        <p:nvSpPr>
          <p:cNvPr id="139" name="Google Shape;139;p96"/>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40" name="Google Shape;140;p9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1" name="Google Shape;141;p9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2" name="Google Shape;142;p9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3"/>
        <p:cNvGrpSpPr/>
        <p:nvPr/>
      </p:nvGrpSpPr>
      <p:grpSpPr>
        <a:xfrm>
          <a:off x="0" y="0"/>
          <a:ext cx="0" cy="0"/>
          <a:chOff x="0" y="0"/>
          <a:chExt cx="0" cy="0"/>
        </a:xfrm>
      </p:grpSpPr>
      <p:sp>
        <p:nvSpPr>
          <p:cNvPr id="144" name="Google Shape;144;p9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97"/>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46" name="Google Shape;146;p9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7" name="Google Shape;147;p9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8" name="Google Shape;148;p9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8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2"/>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4" name="Google Shape;24;p8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5" name="Google Shape;25;p8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6" name="Google Shape;26;p8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98"/>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98"/>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52" name="Google Shape;152;p9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3" name="Google Shape;153;p9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4" name="Google Shape;154;p9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6"/>
        <p:cNvGrpSpPr/>
        <p:nvPr/>
      </p:nvGrpSpPr>
      <p:grpSpPr>
        <a:xfrm>
          <a:off x="0" y="0"/>
          <a:ext cx="0" cy="0"/>
          <a:chOff x="0" y="0"/>
          <a:chExt cx="0" cy="0"/>
        </a:xfrm>
      </p:grpSpPr>
      <p:sp>
        <p:nvSpPr>
          <p:cNvPr id="97" name="Google Shape;97;p8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81"/>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99" name="Google Shape;99;p8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0" name="Google Shape;100;p8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1" name="Google Shape;101;p8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extLst>
      <p:ext uri="{BB962C8B-B14F-4D97-AF65-F5344CB8AC3E}">
        <p14:creationId xmlns:p14="http://schemas.microsoft.com/office/powerpoint/2010/main" val="1630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3"/>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3"/>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888888"/>
              </a:buClr>
              <a:buSzPts val="2000"/>
              <a:buNone/>
              <a:defRPr sz="1333">
                <a:solidFill>
                  <a:srgbClr val="888888"/>
                </a:solidFill>
              </a:defRPr>
            </a:lvl1pPr>
            <a:lvl2pPr marL="914400" lvl="1" indent="-228600" algn="l">
              <a:lnSpc>
                <a:spcPct val="100000"/>
              </a:lnSpc>
              <a:spcBef>
                <a:spcPts val="240"/>
              </a:spcBef>
              <a:spcAft>
                <a:spcPts val="0"/>
              </a:spcAft>
              <a:buClr>
                <a:srgbClr val="888888"/>
              </a:buClr>
              <a:buSzPts val="1800"/>
              <a:buNone/>
              <a:defRPr sz="1200">
                <a:solidFill>
                  <a:srgbClr val="888888"/>
                </a:solidFill>
              </a:defRPr>
            </a:lvl2pPr>
            <a:lvl3pPr marL="1371600" lvl="2" indent="-228600" algn="l">
              <a:lnSpc>
                <a:spcPct val="100000"/>
              </a:lnSpc>
              <a:spcBef>
                <a:spcPts val="213"/>
              </a:spcBef>
              <a:spcAft>
                <a:spcPts val="0"/>
              </a:spcAft>
              <a:buClr>
                <a:srgbClr val="888888"/>
              </a:buClr>
              <a:buSzPts val="1600"/>
              <a:buNone/>
              <a:defRPr sz="1067">
                <a:solidFill>
                  <a:srgbClr val="888888"/>
                </a:solidFill>
              </a:defRPr>
            </a:lvl3pPr>
            <a:lvl4pPr marL="1828800" lvl="3" indent="-228600" algn="l">
              <a:lnSpc>
                <a:spcPct val="100000"/>
              </a:lnSpc>
              <a:spcBef>
                <a:spcPts val="187"/>
              </a:spcBef>
              <a:spcAft>
                <a:spcPts val="0"/>
              </a:spcAft>
              <a:buClr>
                <a:srgbClr val="888888"/>
              </a:buClr>
              <a:buSzPts val="1400"/>
              <a:buNone/>
              <a:defRPr sz="933">
                <a:solidFill>
                  <a:srgbClr val="888888"/>
                </a:solidFill>
              </a:defRPr>
            </a:lvl4pPr>
            <a:lvl5pPr marL="2286000" lvl="4" indent="-228600" algn="l">
              <a:lnSpc>
                <a:spcPct val="100000"/>
              </a:lnSpc>
              <a:spcBef>
                <a:spcPts val="187"/>
              </a:spcBef>
              <a:spcAft>
                <a:spcPts val="0"/>
              </a:spcAft>
              <a:buClr>
                <a:srgbClr val="888888"/>
              </a:buClr>
              <a:buSzPts val="1400"/>
              <a:buNone/>
              <a:defRPr sz="933">
                <a:solidFill>
                  <a:srgbClr val="888888"/>
                </a:solidFill>
              </a:defRPr>
            </a:lvl5pPr>
            <a:lvl6pPr marL="2743200" lvl="5" indent="-228600" algn="l">
              <a:lnSpc>
                <a:spcPct val="100000"/>
              </a:lnSpc>
              <a:spcBef>
                <a:spcPts val="187"/>
              </a:spcBef>
              <a:spcAft>
                <a:spcPts val="0"/>
              </a:spcAft>
              <a:buClr>
                <a:srgbClr val="888888"/>
              </a:buClr>
              <a:buSzPts val="1400"/>
              <a:buNone/>
              <a:defRPr sz="933">
                <a:solidFill>
                  <a:srgbClr val="888888"/>
                </a:solidFill>
              </a:defRPr>
            </a:lvl6pPr>
            <a:lvl7pPr marL="3200400" lvl="6" indent="-228600" algn="l">
              <a:lnSpc>
                <a:spcPct val="100000"/>
              </a:lnSpc>
              <a:spcBef>
                <a:spcPts val="187"/>
              </a:spcBef>
              <a:spcAft>
                <a:spcPts val="0"/>
              </a:spcAft>
              <a:buClr>
                <a:srgbClr val="888888"/>
              </a:buClr>
              <a:buSzPts val="1400"/>
              <a:buNone/>
              <a:defRPr sz="933">
                <a:solidFill>
                  <a:srgbClr val="888888"/>
                </a:solidFill>
              </a:defRPr>
            </a:lvl7pPr>
            <a:lvl8pPr marL="3657600" lvl="7" indent="-228600" algn="l">
              <a:lnSpc>
                <a:spcPct val="100000"/>
              </a:lnSpc>
              <a:spcBef>
                <a:spcPts val="187"/>
              </a:spcBef>
              <a:spcAft>
                <a:spcPts val="0"/>
              </a:spcAft>
              <a:buClr>
                <a:srgbClr val="888888"/>
              </a:buClr>
              <a:buSzPts val="1400"/>
              <a:buNone/>
              <a:defRPr sz="933">
                <a:solidFill>
                  <a:srgbClr val="888888"/>
                </a:solidFill>
              </a:defRPr>
            </a:lvl8pPr>
            <a:lvl9pPr marL="4114800" lvl="8" indent="-228600" algn="l">
              <a:lnSpc>
                <a:spcPct val="100000"/>
              </a:lnSpc>
              <a:spcBef>
                <a:spcPts val="187"/>
              </a:spcBef>
              <a:spcAft>
                <a:spcPts val="0"/>
              </a:spcAft>
              <a:buClr>
                <a:srgbClr val="888888"/>
              </a:buClr>
              <a:buSzPts val="1400"/>
              <a:buNone/>
              <a:defRPr sz="933">
                <a:solidFill>
                  <a:srgbClr val="888888"/>
                </a:solidFill>
              </a:defRPr>
            </a:lvl9pPr>
          </a:lstStyle>
          <a:p>
            <a:endParaRPr/>
          </a:p>
        </p:txBody>
      </p:sp>
      <p:sp>
        <p:nvSpPr>
          <p:cNvPr id="30" name="Google Shape;30;p8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1" name="Google Shape;31;p8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 name="Google Shape;32;p8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84"/>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36" name="Google Shape;36;p84"/>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37" name="Google Shape;37;p8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8" name="Google Shape;38;p8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9" name="Google Shape;39;p8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5"/>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43" name="Google Shape;43;p85"/>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44" name="Google Shape;44;p85"/>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45" name="Google Shape;45;p85"/>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46" name="Google Shape;46;p8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7" name="Google Shape;47;p8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8" name="Google Shape;48;p8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2" name="Google Shape;52;p8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3" name="Google Shape;53;p8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87"/>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7"/>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57" name="Google Shape;57;p87"/>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58" name="Google Shape;58;p8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9" name="Google Shape;59;p8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0" name="Google Shape;60;p8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88"/>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88"/>
          <p:cNvSpPr>
            <a:spLocks noGrp="1"/>
          </p:cNvSpPr>
          <p:nvPr>
            <p:ph type="pic" idx="2"/>
          </p:nvPr>
        </p:nvSpPr>
        <p:spPr>
          <a:xfrm>
            <a:off x="1194859" y="408517"/>
            <a:ext cx="3657600" cy="2743200"/>
          </a:xfrm>
          <a:prstGeom prst="rect">
            <a:avLst/>
          </a:prstGeom>
          <a:noFill/>
          <a:ln>
            <a:noFill/>
          </a:ln>
        </p:spPr>
      </p:sp>
      <p:sp>
        <p:nvSpPr>
          <p:cNvPr id="64" name="Google Shape;64;p88"/>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65" name="Google Shape;65;p8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6" name="Google Shape;66;p8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7" name="Google Shape;67;p8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8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89"/>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71" name="Google Shape;71;p8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2" name="Google Shape;72;p8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73" name="Google Shape;73;p8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lvl="1"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lvl="2"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lvl="3"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lvl="4"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lvl="5"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lvl="6"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lvl="7"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lvl="8" indent="0" algn="r">
              <a:spcBef>
                <a:spcPts val="0"/>
              </a:spcBef>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6"/>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7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13" name="Google Shape;13;p7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7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7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78"/>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7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84" name="Google Shape;84;p7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85" name="Google Shape;85;p7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rtl="0">
              <a:spcBef>
                <a:spcPts val="0"/>
              </a:spcBef>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png"/><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2.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7.png"/><Relationship Id="rId7"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2.png"/><Relationship Id="rId9"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2.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notesSlide" Target="../notesSlides/notesSlide32.xml"/><Relationship Id="rId16" Type="http://schemas.openxmlformats.org/officeDocument/2006/relationships/image" Target="../media/image62.png"/><Relationship Id="rId1" Type="http://schemas.openxmlformats.org/officeDocument/2006/relationships/slideLayout" Target="../slideLayouts/slideLayout12.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png"/><Relationship Id="rId10" Type="http://schemas.openxmlformats.org/officeDocument/2006/relationships/image" Target="../media/image56.png"/><Relationship Id="rId19" Type="http://schemas.openxmlformats.org/officeDocument/2006/relationships/image" Target="../media/image65.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s>
</file>

<file path=ppt/slides/_rels/slide33.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1.png"/><Relationship Id="rId18" Type="http://schemas.openxmlformats.org/officeDocument/2006/relationships/image" Target="../media/image76.png"/><Relationship Id="rId3" Type="http://schemas.openxmlformats.org/officeDocument/2006/relationships/image" Target="../media/image2.png"/><Relationship Id="rId21" Type="http://schemas.openxmlformats.org/officeDocument/2006/relationships/image" Target="../media/image79.png"/><Relationship Id="rId7" Type="http://schemas.openxmlformats.org/officeDocument/2006/relationships/image" Target="../media/image65.png"/><Relationship Id="rId12" Type="http://schemas.openxmlformats.org/officeDocument/2006/relationships/image" Target="../media/image70.png"/><Relationship Id="rId17" Type="http://schemas.openxmlformats.org/officeDocument/2006/relationships/image" Target="../media/image75.png"/><Relationship Id="rId2" Type="http://schemas.openxmlformats.org/officeDocument/2006/relationships/notesSlide" Target="../notesSlides/notesSlide33.xml"/><Relationship Id="rId16" Type="http://schemas.openxmlformats.org/officeDocument/2006/relationships/image" Target="../media/image74.png"/><Relationship Id="rId20" Type="http://schemas.openxmlformats.org/officeDocument/2006/relationships/image" Target="../media/image78.png"/><Relationship Id="rId1" Type="http://schemas.openxmlformats.org/officeDocument/2006/relationships/slideLayout" Target="../slideLayouts/slideLayout12.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5.png"/><Relationship Id="rId15" Type="http://schemas.openxmlformats.org/officeDocument/2006/relationships/image" Target="../media/image73.png"/><Relationship Id="rId10" Type="http://schemas.openxmlformats.org/officeDocument/2006/relationships/image" Target="../media/image68.png"/><Relationship Id="rId19" Type="http://schemas.openxmlformats.org/officeDocument/2006/relationships/image" Target="../media/image77.png"/><Relationship Id="rId4" Type="http://schemas.openxmlformats.org/officeDocument/2006/relationships/image" Target="../media/image52.png"/><Relationship Id="rId9" Type="http://schemas.openxmlformats.org/officeDocument/2006/relationships/image" Target="../media/image67.png"/><Relationship Id="rId14" Type="http://schemas.openxmlformats.org/officeDocument/2006/relationships/image" Target="../media/image72.png"/><Relationship Id="rId22" Type="http://schemas.openxmlformats.org/officeDocument/2006/relationships/image" Target="../media/image80.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81.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8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jpg"/><Relationship Id="rId3" Type="http://schemas.openxmlformats.org/officeDocument/2006/relationships/image" Target="../media/image83.jp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21.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10.jpg"/><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3" Type="http://schemas.openxmlformats.org/officeDocument/2006/relationships/image" Target="../media/image94.jp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 Type="http://schemas.openxmlformats.org/officeDocument/2006/relationships/notesSlide" Target="../notesSlides/notesSlide40.xml"/><Relationship Id="rId16" Type="http://schemas.openxmlformats.org/officeDocument/2006/relationships/image" Target="../media/image106.png"/><Relationship Id="rId1" Type="http://schemas.openxmlformats.org/officeDocument/2006/relationships/slideLayout" Target="../slideLayouts/slideLayout21.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jpg"/><Relationship Id="rId15" Type="http://schemas.openxmlformats.org/officeDocument/2006/relationships/image" Target="../media/image105.png"/><Relationship Id="rId10" Type="http://schemas.openxmlformats.org/officeDocument/2006/relationships/image" Target="../media/image100.png"/><Relationship Id="rId4" Type="http://schemas.openxmlformats.org/officeDocument/2006/relationships/image" Target="../media/image90.png"/><Relationship Id="rId9" Type="http://schemas.openxmlformats.org/officeDocument/2006/relationships/image" Target="../media/image99.png"/><Relationship Id="rId14" Type="http://schemas.openxmlformats.org/officeDocument/2006/relationships/image" Target="../media/image104.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png"/><Relationship Id="rId7" Type="http://schemas.openxmlformats.org/officeDocument/2006/relationships/image" Target="../media/image111.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s>
</file>

<file path=ppt/slides/_rels/slide4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2.png"/><Relationship Id="rId7" Type="http://schemas.openxmlformats.org/officeDocument/2006/relationships/image" Target="../media/image111.png"/><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image" Target="../media/image110.png"/><Relationship Id="rId11" Type="http://schemas.openxmlformats.org/officeDocument/2006/relationships/image" Target="../media/image118.png"/><Relationship Id="rId5" Type="http://schemas.openxmlformats.org/officeDocument/2006/relationships/image" Target="../media/image109.png"/><Relationship Id="rId10" Type="http://schemas.openxmlformats.org/officeDocument/2006/relationships/image" Target="../media/image117.png"/><Relationship Id="rId4" Type="http://schemas.openxmlformats.org/officeDocument/2006/relationships/image" Target="../media/image108.png"/><Relationship Id="rId9" Type="http://schemas.openxmlformats.org/officeDocument/2006/relationships/image" Target="../media/image116.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2.xml"/><Relationship Id="rId5" Type="http://schemas.openxmlformats.org/officeDocument/2006/relationships/comments" Target="../comments/comment1.xml"/><Relationship Id="rId4" Type="http://schemas.openxmlformats.org/officeDocument/2006/relationships/image" Target="../media/image12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53.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2.xml"/><Relationship Id="rId5" Type="http://schemas.openxmlformats.org/officeDocument/2006/relationships/image" Target="../media/image125.png"/><Relationship Id="rId4" Type="http://schemas.openxmlformats.org/officeDocument/2006/relationships/image" Target="../media/image124.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126.png"/><Relationship Id="rId4" Type="http://schemas.openxmlformats.org/officeDocument/2006/relationships/image" Target="../media/image124.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8.xml"/><Relationship Id="rId1" Type="http://schemas.openxmlformats.org/officeDocument/2006/relationships/slideLayout" Target="../slideLayouts/slideLayout11.xml"/><Relationship Id="rId4" Type="http://schemas.openxmlformats.org/officeDocument/2006/relationships/image" Target="../media/image128.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59.xml"/><Relationship Id="rId1" Type="http://schemas.openxmlformats.org/officeDocument/2006/relationships/slideLayout" Target="../slideLayouts/slideLayout11.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2.png"/><Relationship Id="rId7" Type="http://schemas.openxmlformats.org/officeDocument/2006/relationships/image" Target="../media/image137.pn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image" Target="../media/image136.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png"/><Relationship Id="rId9" Type="http://schemas.openxmlformats.org/officeDocument/2006/relationships/image" Target="../media/image139.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12.xml"/><Relationship Id="rId5" Type="http://schemas.openxmlformats.org/officeDocument/2006/relationships/image" Target="../media/image141.png"/><Relationship Id="rId4" Type="http://schemas.openxmlformats.org/officeDocument/2006/relationships/image" Target="../media/image134.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1"/>
          <p:cNvPicPr preferRelativeResize="0"/>
          <p:nvPr/>
        </p:nvPicPr>
        <p:blipFill rotWithShape="1">
          <a:blip r:embed="rId3">
            <a:alphaModFix/>
          </a:blip>
          <a:srcRect/>
          <a:stretch/>
        </p:blipFill>
        <p:spPr>
          <a:xfrm>
            <a:off x="0" y="292828"/>
            <a:ext cx="12192000" cy="627234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9"/>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383" name="Google Shape;383;p19"/>
          <p:cNvSpPr txBox="1"/>
          <p:nvPr/>
        </p:nvSpPr>
        <p:spPr>
          <a:xfrm>
            <a:off x="528537" y="236872"/>
            <a:ext cx="10741397"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600" b="1" i="0" u="none" strike="noStrike" dirty="0">
                <a:solidFill>
                  <a:srgbClr val="C9A751"/>
                </a:solidFill>
                <a:latin typeface="Montserrat"/>
                <a:ea typeface="Montserrat"/>
                <a:cs typeface="Montserrat"/>
                <a:sym typeface="Montserrat"/>
              </a:rPr>
              <a:t>DIRECCIÓN GENERAL DE DESCOLONIZACIÓN Y DESPATRIARCALIZACIÓN </a:t>
            </a:r>
            <a:endParaRPr sz="1600" b="0" i="0" u="none" strike="noStrike" dirty="0">
              <a:solidFill>
                <a:srgbClr val="000000"/>
              </a:solidFill>
              <a:latin typeface="Arial"/>
              <a:ea typeface="Arial"/>
              <a:cs typeface="Arial"/>
              <a:sym typeface="Arial"/>
            </a:endParaRPr>
          </a:p>
        </p:txBody>
      </p:sp>
      <p:sp>
        <p:nvSpPr>
          <p:cNvPr id="384" name="Google Shape;384;p19"/>
          <p:cNvSpPr txBox="1"/>
          <p:nvPr/>
        </p:nvSpPr>
        <p:spPr>
          <a:xfrm>
            <a:off x="333761" y="1552216"/>
            <a:ext cx="5305228" cy="461660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b="0" i="0" u="none" strike="noStrike" dirty="0">
                <a:solidFill>
                  <a:srgbClr val="000000"/>
                </a:solidFill>
                <a:sym typeface="Arial"/>
              </a:rPr>
              <a:t>Fortalecer la implementación de la </a:t>
            </a:r>
            <a:r>
              <a:rPr lang="es-MX" b="1" i="0" u="none" strike="noStrike" dirty="0">
                <a:solidFill>
                  <a:srgbClr val="000000"/>
                </a:solidFill>
                <a:sym typeface="Arial"/>
              </a:rPr>
              <a:t>Política Plurinacional de Descolonización y </a:t>
            </a:r>
            <a:r>
              <a:rPr lang="es-MX" b="1" i="0" u="none" strike="noStrike" dirty="0" err="1">
                <a:solidFill>
                  <a:srgbClr val="000000"/>
                </a:solidFill>
                <a:sym typeface="Arial"/>
              </a:rPr>
              <a:t>Despatriarcalización</a:t>
            </a:r>
            <a:r>
              <a:rPr lang="es-MX" b="1" i="0" u="none" strike="noStrike" dirty="0">
                <a:solidFill>
                  <a:srgbClr val="000000"/>
                </a:solidFill>
                <a:sym typeface="Arial"/>
              </a:rPr>
              <a:t> </a:t>
            </a:r>
          </a:p>
          <a:p>
            <a:pPr marL="0" marR="0" lvl="0" indent="0" algn="just" rtl="0">
              <a:spcBef>
                <a:spcPts val="0"/>
              </a:spcBef>
              <a:spcAft>
                <a:spcPts val="0"/>
              </a:spcAft>
              <a:buNone/>
            </a:pPr>
            <a:endParaRPr lang="es-MX" b="1" dirty="0"/>
          </a:p>
          <a:p>
            <a:pPr marL="0" marR="0" lvl="0" indent="0" algn="just" rtl="0">
              <a:spcBef>
                <a:spcPts val="0"/>
              </a:spcBef>
              <a:spcAft>
                <a:spcPts val="0"/>
              </a:spcAft>
              <a:buNone/>
            </a:pPr>
            <a:r>
              <a:rPr lang="es-MX" dirty="0"/>
              <a:t>Impulsar </a:t>
            </a:r>
            <a:r>
              <a:rPr lang="es-MX" b="0" i="0" u="none" strike="noStrike" dirty="0">
                <a:solidFill>
                  <a:srgbClr val="000000"/>
                </a:solidFill>
                <a:sym typeface="Arial"/>
              </a:rPr>
              <a:t>acciones </a:t>
            </a:r>
            <a:r>
              <a:rPr lang="es-MX" b="1" i="0" u="none" strike="noStrike" dirty="0">
                <a:solidFill>
                  <a:srgbClr val="000000"/>
                </a:solidFill>
                <a:sym typeface="Arial"/>
              </a:rPr>
              <a:t>de prevención y lucha contra el racismo y toda forma de discriminación</a:t>
            </a:r>
            <a:r>
              <a:rPr lang="es-MX" b="0" i="0" u="none" strike="noStrike" dirty="0">
                <a:solidFill>
                  <a:srgbClr val="000000"/>
                </a:solidFill>
                <a:sym typeface="Arial"/>
              </a:rPr>
              <a:t>, fortaleciendo el funcionamiento del Comité Nacional contra el Racismo y el cumplimiento de la Ley N.º 045.</a:t>
            </a:r>
          </a:p>
          <a:p>
            <a:pPr marL="0" marR="0" lvl="0" indent="0" algn="just" rtl="0">
              <a:spcBef>
                <a:spcPts val="0"/>
              </a:spcBef>
              <a:spcAft>
                <a:spcPts val="0"/>
              </a:spcAft>
              <a:buNone/>
            </a:pPr>
            <a:endParaRPr lang="es-MX" dirty="0"/>
          </a:p>
          <a:p>
            <a:pPr marL="0" marR="0" lvl="0" indent="0" algn="just" rtl="0">
              <a:spcBef>
                <a:spcPts val="0"/>
              </a:spcBef>
              <a:spcAft>
                <a:spcPts val="0"/>
              </a:spcAft>
              <a:buNone/>
            </a:pPr>
            <a:r>
              <a:rPr lang="es-MX" b="0" i="0" u="none" strike="noStrike" dirty="0">
                <a:solidFill>
                  <a:srgbClr val="000000"/>
                </a:solidFill>
                <a:sym typeface="Arial"/>
              </a:rPr>
              <a:t>Se promoverá:</a:t>
            </a:r>
          </a:p>
          <a:p>
            <a:pPr marL="285750" marR="0" lvl="0" indent="-285750" algn="just" rtl="0">
              <a:spcBef>
                <a:spcPts val="0"/>
              </a:spcBef>
              <a:spcAft>
                <a:spcPts val="0"/>
              </a:spcAft>
              <a:buFont typeface="Arial" panose="020B0604020202020204" pitchFamily="34" charset="0"/>
              <a:buChar char="•"/>
            </a:pPr>
            <a:r>
              <a:rPr lang="es-MX" b="1" dirty="0"/>
              <a:t>La </a:t>
            </a:r>
            <a:r>
              <a:rPr lang="es-MX" b="1" i="0" u="none" strike="noStrike" dirty="0">
                <a:solidFill>
                  <a:srgbClr val="000000"/>
                </a:solidFill>
                <a:sym typeface="Arial"/>
              </a:rPr>
              <a:t>revalorización y transmisión de los saberes y conocimientos ancestrales </a:t>
            </a:r>
            <a:r>
              <a:rPr lang="es-MX" b="0" i="0" u="none" strike="noStrike" dirty="0">
                <a:solidFill>
                  <a:srgbClr val="000000"/>
                </a:solidFill>
                <a:sym typeface="Arial"/>
              </a:rPr>
              <a:t>de las naciones y pueblos indígena originario campesinos y del pueblo </a:t>
            </a:r>
            <a:r>
              <a:rPr lang="es-MX" b="0" i="0" u="none" strike="noStrike" dirty="0" err="1">
                <a:solidFill>
                  <a:srgbClr val="000000"/>
                </a:solidFill>
                <a:sym typeface="Arial"/>
              </a:rPr>
              <a:t>afroboliviano</a:t>
            </a:r>
            <a:r>
              <a:rPr lang="es-MX" dirty="0"/>
              <a:t>.</a:t>
            </a:r>
          </a:p>
          <a:p>
            <a:pPr marR="0" lvl="0" algn="just" rtl="0">
              <a:spcBef>
                <a:spcPts val="0"/>
              </a:spcBef>
              <a:spcAft>
                <a:spcPts val="0"/>
              </a:spcAft>
            </a:pPr>
            <a:endParaRPr lang="es-MX" dirty="0"/>
          </a:p>
          <a:p>
            <a:pPr marL="285750" marR="0" lvl="0" indent="-285750" algn="just" rtl="0">
              <a:spcBef>
                <a:spcPts val="0"/>
              </a:spcBef>
              <a:spcAft>
                <a:spcPts val="0"/>
              </a:spcAft>
              <a:buFont typeface="Arial" panose="020B0604020202020204" pitchFamily="34" charset="0"/>
              <a:buChar char="•"/>
            </a:pPr>
            <a:r>
              <a:rPr lang="es-MX" b="0" i="0" u="none" strike="noStrike" dirty="0">
                <a:solidFill>
                  <a:srgbClr val="000000"/>
                </a:solidFill>
                <a:sym typeface="Arial"/>
              </a:rPr>
              <a:t>La </a:t>
            </a:r>
            <a:r>
              <a:rPr lang="es-MX" b="1" i="0" u="none" strike="noStrike" dirty="0">
                <a:solidFill>
                  <a:srgbClr val="000000"/>
                </a:solidFill>
                <a:sym typeface="Arial"/>
              </a:rPr>
              <a:t>incorporación de idiomas originarios en procesos formativos</a:t>
            </a:r>
            <a:r>
              <a:rPr lang="es-MX" b="0" i="0" u="none" strike="noStrike" dirty="0">
                <a:solidFill>
                  <a:srgbClr val="000000"/>
                </a:solidFill>
                <a:sym typeface="Arial"/>
              </a:rPr>
              <a:t>, en el marco del Plan del Decenio de las Lenguas Indígenas y la articulación del Consejo Interministerial de Lenguas Indígenas. </a:t>
            </a:r>
          </a:p>
          <a:p>
            <a:pPr marL="0" marR="0" lvl="0" indent="0" algn="just" rtl="0">
              <a:spcBef>
                <a:spcPts val="0"/>
              </a:spcBef>
              <a:spcAft>
                <a:spcPts val="0"/>
              </a:spcAft>
              <a:buNone/>
            </a:pPr>
            <a:endParaRPr lang="es-MX" dirty="0"/>
          </a:p>
          <a:p>
            <a:pPr marL="0" marR="0" lvl="0" indent="0" algn="just" rtl="0">
              <a:spcBef>
                <a:spcPts val="0"/>
              </a:spcBef>
              <a:spcAft>
                <a:spcPts val="0"/>
              </a:spcAft>
              <a:buNone/>
            </a:pPr>
            <a:r>
              <a:rPr lang="es-MX" b="0" i="0" u="none" strike="noStrike" dirty="0">
                <a:solidFill>
                  <a:srgbClr val="000000"/>
                </a:solidFill>
                <a:sym typeface="Arial"/>
              </a:rPr>
              <a:t>Se apoyarán iniciativas orientadas al fortalecimiento de la economía comunitaria y al empoderamiento económico y social de las mujeres de las NPIOC.</a:t>
            </a:r>
            <a:endParaRPr b="0" i="0" u="none" strike="noStrike" dirty="0">
              <a:solidFill>
                <a:srgbClr val="000000"/>
              </a:solidFill>
              <a:sym typeface="Arial"/>
            </a:endParaRPr>
          </a:p>
        </p:txBody>
      </p:sp>
      <p:sp>
        <p:nvSpPr>
          <p:cNvPr id="385" name="Google Shape;385;p19"/>
          <p:cNvSpPr txBox="1"/>
          <p:nvPr/>
        </p:nvSpPr>
        <p:spPr>
          <a:xfrm>
            <a:off x="6922920" y="809004"/>
            <a:ext cx="4152238" cy="52318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None/>
              <a:defRPr b="1" u="sng">
                <a:solidFill>
                  <a:schemeClr val="dk1"/>
                </a:solidFill>
                <a:latin typeface="Montserrat"/>
                <a:ea typeface="Montserrat"/>
                <a:cs typeface="Montserrat"/>
              </a:defRPr>
            </a:lvl1pPr>
          </a:lstStyle>
          <a:p>
            <a:r>
              <a:rPr lang="es-MX" dirty="0">
                <a:sym typeface="Montserrat"/>
              </a:rPr>
              <a:t>DIRECCIÓN PLURINACIONAL DE LA JUVENTUD</a:t>
            </a:r>
            <a:endParaRPr dirty="0"/>
          </a:p>
        </p:txBody>
      </p:sp>
      <p:sp>
        <p:nvSpPr>
          <p:cNvPr id="386" name="Google Shape;386;p19"/>
          <p:cNvSpPr txBox="1"/>
          <p:nvPr/>
        </p:nvSpPr>
        <p:spPr>
          <a:xfrm>
            <a:off x="6077339" y="1276240"/>
            <a:ext cx="5843400" cy="483205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i="0" u="none" strike="noStrike" dirty="0">
                <a:solidFill>
                  <a:srgbClr val="000000"/>
                </a:solidFill>
                <a:latin typeface="Arial"/>
                <a:ea typeface="Arial"/>
                <a:cs typeface="Arial"/>
                <a:sym typeface="Arial"/>
              </a:rPr>
              <a:t>Promover los derechos de las y los jóvenes</a:t>
            </a:r>
            <a:r>
              <a:rPr lang="es-MX" sz="1400" b="0" i="0" u="none" strike="noStrike" dirty="0">
                <a:solidFill>
                  <a:srgbClr val="000000"/>
                </a:solidFill>
                <a:latin typeface="Arial"/>
                <a:ea typeface="Arial"/>
                <a:cs typeface="Arial"/>
                <a:sym typeface="Arial"/>
              </a:rPr>
              <a:t> mediante la implementación de políticas públicas, programas y proyectos en el marco de la Ley Nº 342 de la Juventud.</a:t>
            </a:r>
          </a:p>
          <a:p>
            <a:pPr marL="0" marR="0" lvl="0" indent="0" algn="just" rtl="0">
              <a:spcBef>
                <a:spcPts val="0"/>
              </a:spcBef>
              <a:spcAft>
                <a:spcPts val="0"/>
              </a:spcAft>
              <a:buNone/>
            </a:pPr>
            <a:endParaRPr sz="1400"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sz="1400" b="0" i="0" u="none" strike="noStrike" dirty="0">
                <a:solidFill>
                  <a:srgbClr val="000000"/>
                </a:solidFill>
                <a:latin typeface="Arial"/>
                <a:ea typeface="Arial"/>
                <a:cs typeface="Arial"/>
                <a:sym typeface="Arial"/>
              </a:rPr>
              <a:t>Desarrollar </a:t>
            </a:r>
            <a:r>
              <a:rPr lang="es-MX" sz="1400" b="1" i="0" u="none" strike="noStrike" dirty="0">
                <a:solidFill>
                  <a:srgbClr val="000000"/>
                </a:solidFill>
                <a:latin typeface="Arial"/>
                <a:ea typeface="Arial"/>
                <a:cs typeface="Arial"/>
                <a:sym typeface="Arial"/>
              </a:rPr>
              <a:t>propuestas de políticas públicas y proyectos juveniles</a:t>
            </a:r>
            <a:r>
              <a:rPr lang="es-MX" sz="1400" b="0" i="0" u="none" strike="noStrike" dirty="0">
                <a:solidFill>
                  <a:srgbClr val="000000"/>
                </a:solidFill>
                <a:latin typeface="Arial"/>
                <a:ea typeface="Arial"/>
                <a:cs typeface="Arial"/>
                <a:sym typeface="Arial"/>
              </a:rPr>
              <a:t> orientados a </a:t>
            </a:r>
            <a:r>
              <a:rPr lang="es-MX" sz="1400" b="1" i="0" u="none" strike="noStrike" dirty="0">
                <a:solidFill>
                  <a:srgbClr val="000000"/>
                </a:solidFill>
                <a:latin typeface="Arial"/>
                <a:ea typeface="Arial"/>
                <a:cs typeface="Arial"/>
                <a:sym typeface="Arial"/>
              </a:rPr>
              <a:t>salud mental, </a:t>
            </a:r>
            <a:r>
              <a:rPr lang="es-MX" b="1" dirty="0" err="1"/>
              <a:t>insercion</a:t>
            </a:r>
            <a:r>
              <a:rPr lang="es-MX" sz="1400" b="1" i="0" u="none" strike="noStrike" dirty="0">
                <a:solidFill>
                  <a:srgbClr val="000000"/>
                </a:solidFill>
                <a:latin typeface="Arial"/>
                <a:ea typeface="Arial"/>
                <a:cs typeface="Arial"/>
                <a:sym typeface="Arial"/>
              </a:rPr>
              <a:t> laboral, emprendimientos juveniles, voluntariado y prevención del consumo de alcohol, tabaco y drogas.</a:t>
            </a:r>
          </a:p>
          <a:p>
            <a:pPr marL="0" marR="0" lvl="0" indent="0" algn="just" rtl="0">
              <a:spcBef>
                <a:spcPts val="0"/>
              </a:spcBef>
              <a:spcAft>
                <a:spcPts val="0"/>
              </a:spcAft>
              <a:buNone/>
            </a:pPr>
            <a:endParaRPr sz="1400"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sz="1400" b="1" i="0" u="none" strike="noStrike" dirty="0">
                <a:solidFill>
                  <a:srgbClr val="000000"/>
                </a:solidFill>
                <a:latin typeface="Arial"/>
                <a:ea typeface="Arial"/>
                <a:cs typeface="Arial"/>
                <a:sym typeface="Arial"/>
              </a:rPr>
              <a:t>Fortalecer la articulación interinstitucional y cooperación internacional </a:t>
            </a:r>
          </a:p>
          <a:p>
            <a:pPr marL="0" marR="0" lvl="0" indent="0" algn="just" rtl="0">
              <a:spcBef>
                <a:spcPts val="0"/>
              </a:spcBef>
              <a:spcAft>
                <a:spcPts val="0"/>
              </a:spcAft>
              <a:buNone/>
            </a:pPr>
            <a:endParaRPr lang="es-MX" b="1" dirty="0"/>
          </a:p>
          <a:p>
            <a:pPr marL="0" marR="0" lvl="0" indent="0" algn="just" rtl="0">
              <a:spcBef>
                <a:spcPts val="0"/>
              </a:spcBef>
              <a:spcAft>
                <a:spcPts val="0"/>
              </a:spcAft>
              <a:buNone/>
            </a:pPr>
            <a:r>
              <a:rPr lang="es-MX" sz="1400" b="1" i="0" u="none" strike="noStrike" dirty="0">
                <a:solidFill>
                  <a:srgbClr val="000000"/>
                </a:solidFill>
                <a:latin typeface="Arial"/>
                <a:ea typeface="Arial"/>
                <a:cs typeface="Arial"/>
                <a:sym typeface="Arial"/>
              </a:rPr>
              <a:t>Impulsar espacios de participación juvenil y mesas intersectoriales.</a:t>
            </a:r>
          </a:p>
          <a:p>
            <a:pPr marL="0" marR="0" lvl="0" indent="0" algn="just" rtl="0">
              <a:spcBef>
                <a:spcPts val="0"/>
              </a:spcBef>
              <a:spcAft>
                <a:spcPts val="0"/>
              </a:spcAft>
              <a:buNone/>
            </a:pPr>
            <a:endParaRPr sz="1400"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sz="1400" b="0" i="0" u="none" strike="noStrike" dirty="0">
                <a:solidFill>
                  <a:srgbClr val="000000"/>
                </a:solidFill>
                <a:latin typeface="Arial"/>
                <a:ea typeface="Arial"/>
                <a:cs typeface="Arial"/>
                <a:sym typeface="Arial"/>
              </a:rPr>
              <a:t>Desarrollar </a:t>
            </a:r>
            <a:r>
              <a:rPr lang="es-MX" sz="1400" b="1" i="0" u="none" strike="noStrike" dirty="0">
                <a:solidFill>
                  <a:srgbClr val="000000"/>
                </a:solidFill>
                <a:latin typeface="Arial"/>
                <a:ea typeface="Arial"/>
                <a:cs typeface="Arial"/>
                <a:sym typeface="Arial"/>
              </a:rPr>
              <a:t>acciones en pro de las políticas publicas de la juventud junto al Consejo Plurinacional de la Juventud y Comité Interministerial de Políticas Públicas de la Juventud.</a:t>
            </a:r>
          </a:p>
          <a:p>
            <a:pPr marL="0" marR="0" lvl="0" indent="0" algn="just" rtl="0">
              <a:spcBef>
                <a:spcPts val="0"/>
              </a:spcBef>
              <a:spcAft>
                <a:spcPts val="0"/>
              </a:spcAft>
              <a:buNone/>
            </a:pPr>
            <a:endParaRPr sz="1400"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dirty="0"/>
              <a:t>I</a:t>
            </a:r>
            <a:r>
              <a:rPr lang="es-MX" sz="1400" i="0" u="none" strike="noStrike" dirty="0">
                <a:solidFill>
                  <a:srgbClr val="000000"/>
                </a:solidFill>
                <a:sym typeface="Arial"/>
              </a:rPr>
              <a:t>mplementación del </a:t>
            </a:r>
            <a:r>
              <a:rPr lang="es-MX" sz="1400" b="1" i="0" u="none" strike="noStrike" dirty="0">
                <a:solidFill>
                  <a:srgbClr val="000000"/>
                </a:solidFill>
                <a:latin typeface="Arial"/>
                <a:ea typeface="Arial"/>
                <a:cs typeface="Arial"/>
                <a:sym typeface="Arial"/>
              </a:rPr>
              <a:t>reglamento de funcionamiento de las Plataformas de Prevención de Embarazo en la Adolescencia y la Juventud.</a:t>
            </a:r>
            <a:endParaRPr sz="1400" b="0" i="0" u="none" strike="noStrike" dirty="0">
              <a:solidFill>
                <a:srgbClr val="000000"/>
              </a:solidFill>
              <a:latin typeface="Arial"/>
              <a:ea typeface="Arial"/>
              <a:cs typeface="Arial"/>
              <a:sym typeface="Arial"/>
            </a:endParaRPr>
          </a:p>
        </p:txBody>
      </p:sp>
      <p:cxnSp>
        <p:nvCxnSpPr>
          <p:cNvPr id="387" name="Google Shape;387;p19"/>
          <p:cNvCxnSpPr/>
          <p:nvPr/>
        </p:nvCxnSpPr>
        <p:spPr>
          <a:xfrm>
            <a:off x="5899236" y="1458410"/>
            <a:ext cx="0" cy="3495555"/>
          </a:xfrm>
          <a:prstGeom prst="straightConnector1">
            <a:avLst/>
          </a:prstGeom>
          <a:noFill/>
          <a:ln w="9525" cap="flat" cmpd="sng">
            <a:solidFill>
              <a:srgbClr val="4A7DBA"/>
            </a:solidFill>
            <a:prstDash val="solid"/>
            <a:round/>
            <a:headEnd type="none" w="sm" len="sm"/>
            <a:tailEnd type="none" w="sm" len="sm"/>
          </a:ln>
        </p:spPr>
      </p:cxnSp>
      <p:sp>
        <p:nvSpPr>
          <p:cNvPr id="388" name="Google Shape;388;p19"/>
          <p:cNvSpPr txBox="1"/>
          <p:nvPr/>
        </p:nvSpPr>
        <p:spPr>
          <a:xfrm>
            <a:off x="333761" y="770983"/>
            <a:ext cx="530522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400" b="1" i="0" u="sng" strike="noStrike" dirty="0">
                <a:solidFill>
                  <a:schemeClr val="dk1"/>
                </a:solidFill>
                <a:latin typeface="Montserrat"/>
                <a:ea typeface="Montserrat"/>
                <a:cs typeface="Montserrat"/>
                <a:sym typeface="Montserrat"/>
              </a:rPr>
              <a:t>DIRECCIÓN GENERAL DE LUCHA CONTRA EL RACISMO Y TODA FORMA DE DISCRIMINACIÓN</a:t>
            </a:r>
            <a:endParaRPr sz="800" b="0" i="0" u="sng" strike="noStrik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00844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14"/>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302" name="Google Shape;302;p14"/>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303" name="Google Shape;303;p14"/>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304" name="Google Shape;304;p14"/>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305" name="Google Shape;305;p14"/>
          <p:cNvSpPr/>
          <p:nvPr/>
        </p:nvSpPr>
        <p:spPr>
          <a:xfrm>
            <a:off x="1357059" y="4513308"/>
            <a:ext cx="9490842" cy="1762236"/>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200" b="1" dirty="0">
                <a:solidFill>
                  <a:schemeClr val="dk1"/>
                </a:solidFill>
                <a:latin typeface="Arial"/>
                <a:ea typeface="Arial"/>
                <a:cs typeface="Arial"/>
                <a:sym typeface="Arial"/>
              </a:rPr>
              <a:t>VICEMINISTERIO DE TRANSPARENCIA, SEGURIDAD JURÍDICA Y DERECHOS HUMANOS</a:t>
            </a:r>
            <a:endParaRPr sz="32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40077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16"/>
          <p:cNvPicPr preferRelativeResize="0"/>
          <p:nvPr/>
        </p:nvPicPr>
        <p:blipFill rotWithShape="1">
          <a:blip r:embed="rId3">
            <a:alphaModFix/>
          </a:blip>
          <a:srcRect/>
          <a:stretch/>
        </p:blipFill>
        <p:spPr>
          <a:xfrm>
            <a:off x="0" y="6344655"/>
            <a:ext cx="12192000" cy="100326"/>
          </a:xfrm>
          <a:prstGeom prst="rect">
            <a:avLst/>
          </a:prstGeom>
          <a:noFill/>
          <a:ln>
            <a:noFill/>
          </a:ln>
        </p:spPr>
      </p:pic>
      <p:pic>
        <p:nvPicPr>
          <p:cNvPr id="334" name="Google Shape;334;p16"/>
          <p:cNvPicPr preferRelativeResize="0"/>
          <p:nvPr/>
        </p:nvPicPr>
        <p:blipFill rotWithShape="1">
          <a:blip r:embed="rId4">
            <a:alphaModFix/>
          </a:blip>
          <a:srcRect l="38193" t="46007" r="32600" b="36958"/>
          <a:stretch/>
        </p:blipFill>
        <p:spPr>
          <a:xfrm>
            <a:off x="266309" y="1656101"/>
            <a:ext cx="424543" cy="100326"/>
          </a:xfrm>
          <a:prstGeom prst="rect">
            <a:avLst/>
          </a:prstGeom>
          <a:noFill/>
          <a:ln>
            <a:noFill/>
          </a:ln>
        </p:spPr>
      </p:pic>
      <p:pic>
        <p:nvPicPr>
          <p:cNvPr id="335" name="Google Shape;335;p16"/>
          <p:cNvPicPr preferRelativeResize="0"/>
          <p:nvPr/>
        </p:nvPicPr>
        <p:blipFill rotWithShape="1">
          <a:blip r:embed="rId4">
            <a:alphaModFix/>
          </a:blip>
          <a:srcRect l="38193" t="46007" r="32600" b="36958"/>
          <a:stretch/>
        </p:blipFill>
        <p:spPr>
          <a:xfrm>
            <a:off x="273309" y="3738898"/>
            <a:ext cx="424543" cy="100326"/>
          </a:xfrm>
          <a:prstGeom prst="rect">
            <a:avLst/>
          </a:prstGeom>
          <a:noFill/>
          <a:ln>
            <a:noFill/>
          </a:ln>
        </p:spPr>
      </p:pic>
      <p:pic>
        <p:nvPicPr>
          <p:cNvPr id="336" name="Google Shape;336;p16"/>
          <p:cNvPicPr preferRelativeResize="0"/>
          <p:nvPr/>
        </p:nvPicPr>
        <p:blipFill rotWithShape="1">
          <a:blip r:embed="rId4">
            <a:alphaModFix/>
          </a:blip>
          <a:srcRect l="38193" t="46007" r="32600" b="36958"/>
          <a:stretch/>
        </p:blipFill>
        <p:spPr>
          <a:xfrm>
            <a:off x="273309" y="4843771"/>
            <a:ext cx="424543" cy="100326"/>
          </a:xfrm>
          <a:prstGeom prst="rect">
            <a:avLst/>
          </a:prstGeom>
          <a:noFill/>
          <a:ln>
            <a:noFill/>
          </a:ln>
        </p:spPr>
      </p:pic>
      <p:pic>
        <p:nvPicPr>
          <p:cNvPr id="337" name="Google Shape;337;p16"/>
          <p:cNvPicPr preferRelativeResize="0"/>
          <p:nvPr/>
        </p:nvPicPr>
        <p:blipFill rotWithShape="1">
          <a:blip r:embed="rId4">
            <a:alphaModFix/>
          </a:blip>
          <a:srcRect l="38193" t="46007" r="32600" b="36958"/>
          <a:stretch/>
        </p:blipFill>
        <p:spPr>
          <a:xfrm>
            <a:off x="266309" y="2658979"/>
            <a:ext cx="424543" cy="100326"/>
          </a:xfrm>
          <a:prstGeom prst="rect">
            <a:avLst/>
          </a:prstGeom>
          <a:noFill/>
          <a:ln>
            <a:noFill/>
          </a:ln>
        </p:spPr>
      </p:pic>
      <p:pic>
        <p:nvPicPr>
          <p:cNvPr id="339" name="Google Shape;339;p16"/>
          <p:cNvPicPr preferRelativeResize="0"/>
          <p:nvPr/>
        </p:nvPicPr>
        <p:blipFill rotWithShape="1">
          <a:blip r:embed="rId5">
            <a:alphaModFix/>
          </a:blip>
          <a:srcRect/>
          <a:stretch/>
        </p:blipFill>
        <p:spPr>
          <a:xfrm>
            <a:off x="57913" y="2129803"/>
            <a:ext cx="5625595" cy="37795"/>
          </a:xfrm>
          <a:prstGeom prst="rect">
            <a:avLst/>
          </a:prstGeom>
          <a:noFill/>
          <a:ln>
            <a:noFill/>
          </a:ln>
        </p:spPr>
      </p:pic>
      <p:pic>
        <p:nvPicPr>
          <p:cNvPr id="340" name="Google Shape;340;p16"/>
          <p:cNvPicPr preferRelativeResize="0"/>
          <p:nvPr/>
        </p:nvPicPr>
        <p:blipFill rotWithShape="1">
          <a:blip r:embed="rId5">
            <a:alphaModFix/>
          </a:blip>
          <a:srcRect/>
          <a:stretch/>
        </p:blipFill>
        <p:spPr>
          <a:xfrm>
            <a:off x="57913" y="3203654"/>
            <a:ext cx="5625595" cy="37795"/>
          </a:xfrm>
          <a:prstGeom prst="rect">
            <a:avLst/>
          </a:prstGeom>
          <a:noFill/>
          <a:ln>
            <a:noFill/>
          </a:ln>
        </p:spPr>
      </p:pic>
      <p:pic>
        <p:nvPicPr>
          <p:cNvPr id="342" name="Google Shape;342;p16"/>
          <p:cNvPicPr preferRelativeResize="0"/>
          <p:nvPr/>
        </p:nvPicPr>
        <p:blipFill rotWithShape="1">
          <a:blip r:embed="rId4">
            <a:alphaModFix/>
          </a:blip>
          <a:srcRect l="38193" t="46007" r="32600" b="36958"/>
          <a:stretch/>
        </p:blipFill>
        <p:spPr>
          <a:xfrm>
            <a:off x="296634" y="5787263"/>
            <a:ext cx="424543" cy="100326"/>
          </a:xfrm>
          <a:prstGeom prst="rect">
            <a:avLst/>
          </a:prstGeom>
          <a:noFill/>
          <a:ln>
            <a:noFill/>
          </a:ln>
        </p:spPr>
      </p:pic>
      <p:sp>
        <p:nvSpPr>
          <p:cNvPr id="346" name="Google Shape;346;p16"/>
          <p:cNvSpPr txBox="1"/>
          <p:nvPr/>
        </p:nvSpPr>
        <p:spPr>
          <a:xfrm>
            <a:off x="690851" y="5682537"/>
            <a:ext cx="10800000" cy="33851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algn="just">
              <a:defRPr sz="1600"/>
            </a:lvl1pPr>
          </a:lstStyle>
          <a:p>
            <a:r>
              <a:rPr lang="es-ES" dirty="0"/>
              <a:t>Representar institucionalmente al Viceministerio y participar en consejos, comisiones, comités y otras.</a:t>
            </a:r>
          </a:p>
        </p:txBody>
      </p:sp>
      <p:sp>
        <p:nvSpPr>
          <p:cNvPr id="349" name="Google Shape;349;p16"/>
          <p:cNvSpPr txBox="1"/>
          <p:nvPr/>
        </p:nvSpPr>
        <p:spPr>
          <a:xfrm>
            <a:off x="653140" y="1372406"/>
            <a:ext cx="10800000" cy="584735"/>
          </a:xfrm>
          <a:prstGeom prst="rect">
            <a:avLst/>
          </a:prstGeom>
          <a:noFill/>
          <a:ln>
            <a:noFill/>
          </a:ln>
        </p:spPr>
        <p:txBody>
          <a:bodyPr spcFirstLastPara="1" wrap="square" lIns="91425" tIns="45700" rIns="91425" bIns="45700" anchor="t" anchorCtr="0">
            <a:spAutoFit/>
          </a:bodyPr>
          <a:lstStyle/>
          <a:p>
            <a:pPr lvl="0" algn="just"/>
            <a:r>
              <a:rPr lang="es-ES" sz="1600" dirty="0"/>
              <a:t>Diseñar y revisar proyectos de ley, decretos, políticas públicas y otras normas para fortalecer la reforma judicial, la lucha contra la trata de personas y la protección de los derechos humanos.</a:t>
            </a:r>
          </a:p>
        </p:txBody>
      </p:sp>
      <p:sp>
        <p:nvSpPr>
          <p:cNvPr id="350" name="Google Shape;350;p16"/>
          <p:cNvSpPr txBox="1"/>
          <p:nvPr/>
        </p:nvSpPr>
        <p:spPr>
          <a:xfrm>
            <a:off x="697852" y="2156654"/>
            <a:ext cx="10800000" cy="83095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algn="just">
              <a:defRPr sz="1600"/>
            </a:lvl1pPr>
          </a:lstStyle>
          <a:p>
            <a:br>
              <a:rPr lang="es-ES" dirty="0"/>
            </a:br>
            <a:r>
              <a:rPr lang="es-ES" dirty="0"/>
              <a:t>Elaborar y presentar informes del Estado, así como monitorear el cumplimiento de las recomendaciones emitidas por organismos internacionales de derechos humanos.</a:t>
            </a:r>
          </a:p>
        </p:txBody>
      </p:sp>
      <p:sp>
        <p:nvSpPr>
          <p:cNvPr id="351" name="Google Shape;351;p16"/>
          <p:cNvSpPr txBox="1"/>
          <p:nvPr/>
        </p:nvSpPr>
        <p:spPr>
          <a:xfrm>
            <a:off x="697852" y="3375601"/>
            <a:ext cx="10800000" cy="83095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algn="just">
              <a:defRPr sz="1600"/>
            </a:lvl1pPr>
          </a:lstStyle>
          <a:p>
            <a:r>
              <a:rPr lang="es-ES" dirty="0"/>
              <a:t>Promover talleres, capacitaciones y actividades nacionales e internacionales para fortalecer capacidades institucionales y fomentar una cultura de respeto a los derechos humanos y de prevención de la trata y tráfico de personas.</a:t>
            </a:r>
          </a:p>
        </p:txBody>
      </p:sp>
      <p:sp>
        <p:nvSpPr>
          <p:cNvPr id="352" name="Google Shape;352;p16"/>
          <p:cNvSpPr txBox="1"/>
          <p:nvPr/>
        </p:nvSpPr>
        <p:spPr>
          <a:xfrm>
            <a:off x="697852" y="4575727"/>
            <a:ext cx="10800000"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algn="just">
              <a:defRPr sz="1600"/>
            </a:lvl1pPr>
          </a:lstStyle>
          <a:p>
            <a:r>
              <a:rPr lang="es-ES" dirty="0"/>
              <a:t>Participar en mecanismos y organismos internacionales vinculados a la justicia y los derechos humanos, impulsando la adhesión de Bolivia a instrumentos internacionales y la implementación de sus recomendaciones.</a:t>
            </a:r>
            <a:endParaRPr dirty="0"/>
          </a:p>
        </p:txBody>
      </p:sp>
      <p:pic>
        <p:nvPicPr>
          <p:cNvPr id="353" name="Google Shape;353;p16"/>
          <p:cNvPicPr preferRelativeResize="0"/>
          <p:nvPr/>
        </p:nvPicPr>
        <p:blipFill rotWithShape="1">
          <a:blip r:embed="rId5">
            <a:alphaModFix/>
          </a:blip>
          <a:srcRect/>
          <a:stretch/>
        </p:blipFill>
        <p:spPr>
          <a:xfrm>
            <a:off x="139667" y="5353193"/>
            <a:ext cx="5625595" cy="37795"/>
          </a:xfrm>
          <a:prstGeom prst="rect">
            <a:avLst/>
          </a:prstGeom>
          <a:noFill/>
          <a:ln>
            <a:noFill/>
          </a:ln>
        </p:spPr>
      </p:pic>
      <p:pic>
        <p:nvPicPr>
          <p:cNvPr id="356" name="Google Shape;356;p16"/>
          <p:cNvPicPr preferRelativeResize="0"/>
          <p:nvPr/>
        </p:nvPicPr>
        <p:blipFill rotWithShape="1">
          <a:blip r:embed="rId5">
            <a:alphaModFix/>
          </a:blip>
          <a:srcRect/>
          <a:stretch/>
        </p:blipFill>
        <p:spPr>
          <a:xfrm>
            <a:off x="139667" y="4275628"/>
            <a:ext cx="5625595" cy="37795"/>
          </a:xfrm>
          <a:prstGeom prst="rect">
            <a:avLst/>
          </a:prstGeom>
          <a:noFill/>
          <a:ln>
            <a:noFill/>
          </a:ln>
        </p:spPr>
      </p:pic>
      <p:sp>
        <p:nvSpPr>
          <p:cNvPr id="28" name="Google Shape;371;p18"/>
          <p:cNvSpPr txBox="1"/>
          <p:nvPr/>
        </p:nvSpPr>
        <p:spPr>
          <a:xfrm>
            <a:off x="266309" y="463142"/>
            <a:ext cx="11318033"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i="0" u="none" strike="noStrike" dirty="0">
                <a:solidFill>
                  <a:srgbClr val="C9A751"/>
                </a:solidFill>
                <a:latin typeface="+mj-lt"/>
                <a:ea typeface="Montserrat"/>
                <a:cs typeface="Montserrat"/>
                <a:sym typeface="Montserrat"/>
              </a:rPr>
              <a:t>DIRECCIÓN GENERAL DE SEGURIDAD JURIDICA Y DERECHOS HUMANOS</a:t>
            </a:r>
            <a:endParaRPr sz="1050" b="0" i="0" u="none" strike="noStrike" dirty="0">
              <a:solidFill>
                <a:srgbClr val="000000"/>
              </a:solidFill>
              <a:latin typeface="+mj-lt"/>
              <a:sym typeface="Arial"/>
            </a:endParaRPr>
          </a:p>
        </p:txBody>
      </p:sp>
    </p:spTree>
    <p:extLst>
      <p:ext uri="{BB962C8B-B14F-4D97-AF65-F5344CB8AC3E}">
        <p14:creationId xmlns:p14="http://schemas.microsoft.com/office/powerpoint/2010/main" val="2187111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16"/>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334" name="Google Shape;334;p16"/>
          <p:cNvPicPr preferRelativeResize="0"/>
          <p:nvPr/>
        </p:nvPicPr>
        <p:blipFill rotWithShape="1">
          <a:blip r:embed="rId4">
            <a:alphaModFix/>
          </a:blip>
          <a:srcRect l="38193" t="46007" r="32600" b="36958"/>
          <a:stretch/>
        </p:blipFill>
        <p:spPr>
          <a:xfrm>
            <a:off x="366614" y="2351979"/>
            <a:ext cx="424543" cy="100326"/>
          </a:xfrm>
          <a:prstGeom prst="rect">
            <a:avLst/>
          </a:prstGeom>
          <a:noFill/>
          <a:ln>
            <a:noFill/>
          </a:ln>
        </p:spPr>
      </p:pic>
      <p:pic>
        <p:nvPicPr>
          <p:cNvPr id="335" name="Google Shape;335;p16"/>
          <p:cNvPicPr preferRelativeResize="0"/>
          <p:nvPr/>
        </p:nvPicPr>
        <p:blipFill rotWithShape="1">
          <a:blip r:embed="rId4">
            <a:alphaModFix/>
          </a:blip>
          <a:srcRect l="38193" t="46007" r="32600" b="36958"/>
          <a:stretch/>
        </p:blipFill>
        <p:spPr>
          <a:xfrm>
            <a:off x="326572" y="4570177"/>
            <a:ext cx="424543" cy="100326"/>
          </a:xfrm>
          <a:prstGeom prst="rect">
            <a:avLst/>
          </a:prstGeom>
          <a:noFill/>
          <a:ln>
            <a:noFill/>
          </a:ln>
        </p:spPr>
      </p:pic>
      <p:pic>
        <p:nvPicPr>
          <p:cNvPr id="336" name="Google Shape;336;p16"/>
          <p:cNvPicPr preferRelativeResize="0"/>
          <p:nvPr/>
        </p:nvPicPr>
        <p:blipFill rotWithShape="1">
          <a:blip r:embed="rId4">
            <a:alphaModFix/>
          </a:blip>
          <a:srcRect l="38193" t="46007" r="32600" b="36958"/>
          <a:stretch/>
        </p:blipFill>
        <p:spPr>
          <a:xfrm>
            <a:off x="326571" y="5570375"/>
            <a:ext cx="424543" cy="92819"/>
          </a:xfrm>
          <a:prstGeom prst="rect">
            <a:avLst/>
          </a:prstGeom>
          <a:noFill/>
          <a:ln>
            <a:noFill/>
          </a:ln>
        </p:spPr>
      </p:pic>
      <p:pic>
        <p:nvPicPr>
          <p:cNvPr id="337" name="Google Shape;337;p16"/>
          <p:cNvPicPr preferRelativeResize="0"/>
          <p:nvPr/>
        </p:nvPicPr>
        <p:blipFill rotWithShape="1">
          <a:blip r:embed="rId4">
            <a:alphaModFix/>
          </a:blip>
          <a:srcRect l="38193" t="46007" r="32600" b="36958"/>
          <a:stretch/>
        </p:blipFill>
        <p:spPr>
          <a:xfrm>
            <a:off x="329289" y="3349689"/>
            <a:ext cx="424543" cy="89447"/>
          </a:xfrm>
          <a:prstGeom prst="rect">
            <a:avLst/>
          </a:prstGeom>
          <a:noFill/>
          <a:ln>
            <a:noFill/>
          </a:ln>
        </p:spPr>
      </p:pic>
      <p:pic>
        <p:nvPicPr>
          <p:cNvPr id="339" name="Google Shape;339;p16"/>
          <p:cNvPicPr preferRelativeResize="0"/>
          <p:nvPr/>
        </p:nvPicPr>
        <p:blipFill rotWithShape="1">
          <a:blip r:embed="rId5">
            <a:alphaModFix/>
          </a:blip>
          <a:srcRect/>
          <a:stretch/>
        </p:blipFill>
        <p:spPr>
          <a:xfrm>
            <a:off x="179212" y="2904482"/>
            <a:ext cx="5625595" cy="37795"/>
          </a:xfrm>
          <a:prstGeom prst="rect">
            <a:avLst/>
          </a:prstGeom>
          <a:noFill/>
          <a:ln>
            <a:noFill/>
          </a:ln>
        </p:spPr>
      </p:pic>
      <p:pic>
        <p:nvPicPr>
          <p:cNvPr id="340" name="Google Shape;340;p16"/>
          <p:cNvPicPr preferRelativeResize="0"/>
          <p:nvPr/>
        </p:nvPicPr>
        <p:blipFill rotWithShape="1">
          <a:blip r:embed="rId5">
            <a:alphaModFix/>
          </a:blip>
          <a:srcRect/>
          <a:stretch/>
        </p:blipFill>
        <p:spPr>
          <a:xfrm>
            <a:off x="179211" y="4144133"/>
            <a:ext cx="5625595" cy="37795"/>
          </a:xfrm>
          <a:prstGeom prst="rect">
            <a:avLst/>
          </a:prstGeom>
          <a:noFill/>
          <a:ln>
            <a:noFill/>
          </a:ln>
        </p:spPr>
      </p:pic>
      <p:pic>
        <p:nvPicPr>
          <p:cNvPr id="341" name="Google Shape;341;p16"/>
          <p:cNvPicPr preferRelativeResize="0"/>
          <p:nvPr/>
        </p:nvPicPr>
        <p:blipFill rotWithShape="1">
          <a:blip r:embed="rId4">
            <a:alphaModFix/>
          </a:blip>
          <a:srcRect l="38193" t="46007" r="32600" b="36958"/>
          <a:stretch/>
        </p:blipFill>
        <p:spPr>
          <a:xfrm>
            <a:off x="6441621" y="2251653"/>
            <a:ext cx="424543" cy="100326"/>
          </a:xfrm>
          <a:prstGeom prst="rect">
            <a:avLst/>
          </a:prstGeom>
          <a:noFill/>
          <a:ln>
            <a:noFill/>
          </a:ln>
        </p:spPr>
      </p:pic>
      <p:pic>
        <p:nvPicPr>
          <p:cNvPr id="342" name="Google Shape;342;p16"/>
          <p:cNvPicPr preferRelativeResize="0"/>
          <p:nvPr/>
        </p:nvPicPr>
        <p:blipFill rotWithShape="1">
          <a:blip r:embed="rId4">
            <a:alphaModFix/>
          </a:blip>
          <a:srcRect l="38193" t="46007" r="32600" b="36958"/>
          <a:stretch/>
        </p:blipFill>
        <p:spPr>
          <a:xfrm>
            <a:off x="6441621" y="3484047"/>
            <a:ext cx="424543" cy="100326"/>
          </a:xfrm>
          <a:prstGeom prst="rect">
            <a:avLst/>
          </a:prstGeom>
          <a:noFill/>
          <a:ln>
            <a:noFill/>
          </a:ln>
        </p:spPr>
      </p:pic>
      <p:pic>
        <p:nvPicPr>
          <p:cNvPr id="343" name="Google Shape;343;p16"/>
          <p:cNvPicPr preferRelativeResize="0"/>
          <p:nvPr/>
        </p:nvPicPr>
        <p:blipFill rotWithShape="1">
          <a:blip r:embed="rId4">
            <a:alphaModFix/>
          </a:blip>
          <a:srcRect l="38193" t="46007" r="32600" b="36958"/>
          <a:stretch/>
        </p:blipFill>
        <p:spPr>
          <a:xfrm>
            <a:off x="6428014" y="4661957"/>
            <a:ext cx="424543" cy="100326"/>
          </a:xfrm>
          <a:prstGeom prst="rect">
            <a:avLst/>
          </a:prstGeom>
          <a:noFill/>
          <a:ln>
            <a:noFill/>
          </a:ln>
        </p:spPr>
      </p:pic>
      <p:pic>
        <p:nvPicPr>
          <p:cNvPr id="344" name="Google Shape;344;p16"/>
          <p:cNvPicPr preferRelativeResize="0"/>
          <p:nvPr/>
        </p:nvPicPr>
        <p:blipFill rotWithShape="1">
          <a:blip r:embed="rId4">
            <a:alphaModFix/>
          </a:blip>
          <a:srcRect l="38193" t="46007" r="32600" b="36958"/>
          <a:stretch/>
        </p:blipFill>
        <p:spPr>
          <a:xfrm>
            <a:off x="6441621" y="5663195"/>
            <a:ext cx="424543" cy="100326"/>
          </a:xfrm>
          <a:prstGeom prst="rect">
            <a:avLst/>
          </a:prstGeom>
          <a:noFill/>
          <a:ln>
            <a:noFill/>
          </a:ln>
        </p:spPr>
      </p:pic>
      <p:sp>
        <p:nvSpPr>
          <p:cNvPr id="346" name="Google Shape;346;p16"/>
          <p:cNvSpPr txBox="1"/>
          <p:nvPr/>
        </p:nvSpPr>
        <p:spPr>
          <a:xfrm>
            <a:off x="6836229" y="3291507"/>
            <a:ext cx="5040000" cy="5847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0" i="0" u="none" strike="noStrike" dirty="0">
                <a:solidFill>
                  <a:srgbClr val="0F121D"/>
                </a:solidFill>
                <a:latin typeface="Arial"/>
                <a:ea typeface="Arial"/>
                <a:cs typeface="Arial"/>
                <a:sym typeface="Arial"/>
              </a:rPr>
              <a:t>Gestionar la </a:t>
            </a:r>
            <a:r>
              <a:rPr lang="es-MX" sz="1600" b="1" i="0" u="none" strike="noStrike" dirty="0">
                <a:solidFill>
                  <a:srgbClr val="0F121D"/>
                </a:solidFill>
                <a:latin typeface="Arial"/>
                <a:ea typeface="Arial"/>
                <a:cs typeface="Arial"/>
                <a:sym typeface="Arial"/>
              </a:rPr>
              <a:t>actualización y optimización del sistema SITPRECO S2+.</a:t>
            </a:r>
            <a:endParaRPr b="1" i="0" u="none" strike="noStrike" dirty="0">
              <a:solidFill>
                <a:srgbClr val="000000"/>
              </a:solidFill>
              <a:latin typeface="Arial"/>
              <a:ea typeface="Arial"/>
              <a:cs typeface="Arial"/>
              <a:sym typeface="Arial"/>
            </a:endParaRPr>
          </a:p>
        </p:txBody>
      </p:sp>
      <p:sp>
        <p:nvSpPr>
          <p:cNvPr id="347" name="Google Shape;347;p16"/>
          <p:cNvSpPr txBox="1"/>
          <p:nvPr/>
        </p:nvSpPr>
        <p:spPr>
          <a:xfrm>
            <a:off x="6836230" y="4276354"/>
            <a:ext cx="5040000" cy="83099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latin typeface="Arial"/>
                <a:ea typeface="Arial"/>
                <a:cs typeface="Arial"/>
                <a:sym typeface="Arial"/>
              </a:rPr>
              <a:t>Gestionar las solicitudes de justicia restaurativa y colaboración eficaz </a:t>
            </a:r>
            <a:r>
              <a:rPr lang="es-MX" sz="1600" b="0" i="0" u="none" strike="noStrike" dirty="0">
                <a:solidFill>
                  <a:srgbClr val="0F121D"/>
                </a:solidFill>
                <a:latin typeface="Arial"/>
                <a:ea typeface="Arial"/>
                <a:cs typeface="Arial"/>
                <a:sym typeface="Arial"/>
              </a:rPr>
              <a:t>en procesos penales por delitos de corrupción.</a:t>
            </a:r>
            <a:endParaRPr sz="1400" b="0" i="0" u="none" strike="noStrike" dirty="0">
              <a:solidFill>
                <a:srgbClr val="000000"/>
              </a:solidFill>
              <a:latin typeface="Arial"/>
              <a:ea typeface="Arial"/>
              <a:cs typeface="Arial"/>
              <a:sym typeface="Arial"/>
            </a:endParaRPr>
          </a:p>
        </p:txBody>
      </p:sp>
      <p:sp>
        <p:nvSpPr>
          <p:cNvPr id="348" name="Google Shape;348;p16"/>
          <p:cNvSpPr txBox="1"/>
          <p:nvPr/>
        </p:nvSpPr>
        <p:spPr>
          <a:xfrm>
            <a:off x="6852557" y="5368382"/>
            <a:ext cx="5040000" cy="5847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latin typeface="Arial"/>
                <a:ea typeface="Arial"/>
                <a:cs typeface="Arial"/>
                <a:sym typeface="Arial"/>
              </a:rPr>
              <a:t>Gestionar las denuncias por posibles hechos de corrupción.</a:t>
            </a:r>
            <a:endParaRPr b="0" i="0" u="none" strike="noStrike" dirty="0">
              <a:solidFill>
                <a:srgbClr val="000000"/>
              </a:solidFill>
              <a:latin typeface="Arial"/>
              <a:ea typeface="Arial"/>
              <a:cs typeface="Arial"/>
              <a:sym typeface="Arial"/>
            </a:endParaRPr>
          </a:p>
        </p:txBody>
      </p:sp>
      <p:sp>
        <p:nvSpPr>
          <p:cNvPr id="349" name="Google Shape;349;p16"/>
          <p:cNvSpPr txBox="1"/>
          <p:nvPr/>
        </p:nvSpPr>
        <p:spPr>
          <a:xfrm>
            <a:off x="704459" y="1818305"/>
            <a:ext cx="4748890" cy="107717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latin typeface="Arial"/>
                <a:ea typeface="Arial"/>
                <a:cs typeface="Arial"/>
                <a:sym typeface="Arial"/>
              </a:rPr>
              <a:t>“Ruta de Transparencia y Lucha contra la Corrupción” </a:t>
            </a:r>
            <a:r>
              <a:rPr lang="es-MX" sz="1600" b="0" i="0" u="none" strike="noStrike" dirty="0">
                <a:solidFill>
                  <a:srgbClr val="0F121D"/>
                </a:solidFill>
                <a:latin typeface="Arial"/>
                <a:ea typeface="Arial"/>
                <a:cs typeface="Arial"/>
                <a:sym typeface="Arial"/>
              </a:rPr>
              <a:t>dirigida a servidores públicos y/o sociedad civil para fortalecer las acciones de prevención y promoción de la transparencia.</a:t>
            </a:r>
            <a:endParaRPr sz="1600" b="0" i="0" u="none" strike="noStrike" dirty="0">
              <a:solidFill>
                <a:srgbClr val="000000"/>
              </a:solidFill>
              <a:latin typeface="Arial"/>
              <a:ea typeface="Arial"/>
              <a:cs typeface="Arial"/>
              <a:sym typeface="Arial"/>
            </a:endParaRPr>
          </a:p>
        </p:txBody>
      </p:sp>
      <p:sp>
        <p:nvSpPr>
          <p:cNvPr id="350" name="Google Shape;350;p16"/>
          <p:cNvSpPr txBox="1"/>
          <p:nvPr/>
        </p:nvSpPr>
        <p:spPr>
          <a:xfrm>
            <a:off x="689930" y="3107427"/>
            <a:ext cx="4770659"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sym typeface="Arial"/>
              </a:rPr>
              <a:t>“Semilleros de Integridad”</a:t>
            </a:r>
            <a:r>
              <a:rPr lang="es-MX" sz="1600" b="0" i="0" u="none" strike="noStrike" dirty="0">
                <a:solidFill>
                  <a:srgbClr val="0F121D"/>
                </a:solidFill>
                <a:sym typeface="Arial"/>
              </a:rPr>
              <a:t>, dirigido al nivel escolar, mediante el uso de herramientas pedagógicas y/o materiales audiovisuales</a:t>
            </a:r>
            <a:r>
              <a:rPr lang="es-MX" sz="1600" dirty="0">
                <a:solidFill>
                  <a:srgbClr val="0F121D"/>
                </a:solidFill>
              </a:rPr>
              <a:t>.</a:t>
            </a:r>
            <a:endParaRPr sz="1600" b="0" i="0" u="none" strike="noStrike" dirty="0">
              <a:solidFill>
                <a:srgbClr val="000000"/>
              </a:solidFill>
              <a:sym typeface="Arial"/>
            </a:endParaRPr>
          </a:p>
        </p:txBody>
      </p:sp>
      <p:sp>
        <p:nvSpPr>
          <p:cNvPr id="351" name="Google Shape;351;p16"/>
          <p:cNvSpPr txBox="1"/>
          <p:nvPr/>
        </p:nvSpPr>
        <p:spPr>
          <a:xfrm>
            <a:off x="677636" y="4224628"/>
            <a:ext cx="4939393"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latin typeface="Arial"/>
                <a:ea typeface="Arial"/>
                <a:cs typeface="Arial"/>
                <a:sym typeface="Arial"/>
              </a:rPr>
              <a:t>"Encuentros Universitarios por la Integridad" </a:t>
            </a:r>
            <a:r>
              <a:rPr lang="es-MX" sz="1600" b="0" i="0" u="none" strike="noStrike" dirty="0">
                <a:solidFill>
                  <a:srgbClr val="0F121D"/>
                </a:solidFill>
                <a:latin typeface="Arial"/>
                <a:ea typeface="Arial"/>
                <a:cs typeface="Arial"/>
                <a:sym typeface="Arial"/>
              </a:rPr>
              <a:t>con estudiantes del nivel universitario y/o estudiantes de educación superior.</a:t>
            </a:r>
            <a:endParaRPr sz="1600" b="0" i="0" u="none" strike="noStrike" dirty="0">
              <a:solidFill>
                <a:srgbClr val="000000"/>
              </a:solidFill>
              <a:latin typeface="Arial"/>
              <a:ea typeface="Arial"/>
              <a:cs typeface="Arial"/>
              <a:sym typeface="Arial"/>
            </a:endParaRPr>
          </a:p>
        </p:txBody>
      </p:sp>
      <p:sp>
        <p:nvSpPr>
          <p:cNvPr id="352" name="Google Shape;352;p16"/>
          <p:cNvSpPr txBox="1"/>
          <p:nvPr/>
        </p:nvSpPr>
        <p:spPr>
          <a:xfrm>
            <a:off x="681526" y="5263233"/>
            <a:ext cx="5010151" cy="107717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latin typeface="Arial"/>
                <a:ea typeface="Arial"/>
                <a:cs typeface="Arial"/>
                <a:sym typeface="Arial"/>
              </a:rPr>
              <a:t>“Reconocimiento de Buenas Prácticas de Integridad”, </a:t>
            </a:r>
            <a:r>
              <a:rPr lang="es-MX" sz="1600" b="0" i="0" u="none" strike="noStrike" dirty="0">
                <a:solidFill>
                  <a:srgbClr val="0F121D"/>
                </a:solidFill>
                <a:latin typeface="Arial"/>
                <a:ea typeface="Arial"/>
                <a:cs typeface="Arial"/>
                <a:sym typeface="Arial"/>
              </a:rPr>
              <a:t>orientado a promover y visibilizar experiencias que fortalezcan la ética pública, la transparencia y la prevención de la corrupción.</a:t>
            </a:r>
            <a:endParaRPr sz="1600" b="0" i="0" u="none" strike="noStrike" dirty="0">
              <a:solidFill>
                <a:srgbClr val="000000"/>
              </a:solidFill>
              <a:latin typeface="Arial"/>
              <a:ea typeface="Arial"/>
              <a:cs typeface="Arial"/>
              <a:sym typeface="Arial"/>
            </a:endParaRPr>
          </a:p>
        </p:txBody>
      </p:sp>
      <p:pic>
        <p:nvPicPr>
          <p:cNvPr id="353" name="Google Shape;353;p16"/>
          <p:cNvPicPr preferRelativeResize="0"/>
          <p:nvPr/>
        </p:nvPicPr>
        <p:blipFill rotWithShape="1">
          <a:blip r:embed="rId5">
            <a:alphaModFix/>
          </a:blip>
          <a:srcRect/>
          <a:stretch/>
        </p:blipFill>
        <p:spPr>
          <a:xfrm>
            <a:off x="6096000" y="2907823"/>
            <a:ext cx="5625595" cy="37795"/>
          </a:xfrm>
          <a:prstGeom prst="rect">
            <a:avLst/>
          </a:prstGeom>
          <a:noFill/>
          <a:ln>
            <a:noFill/>
          </a:ln>
        </p:spPr>
      </p:pic>
      <p:pic>
        <p:nvPicPr>
          <p:cNvPr id="354" name="Google Shape;354;p16"/>
          <p:cNvPicPr preferRelativeResize="0"/>
          <p:nvPr/>
        </p:nvPicPr>
        <p:blipFill rotWithShape="1">
          <a:blip r:embed="rId5">
            <a:alphaModFix/>
          </a:blip>
          <a:srcRect/>
          <a:stretch/>
        </p:blipFill>
        <p:spPr>
          <a:xfrm>
            <a:off x="6095999" y="4168129"/>
            <a:ext cx="5625595" cy="37795"/>
          </a:xfrm>
          <a:prstGeom prst="rect">
            <a:avLst/>
          </a:prstGeom>
          <a:noFill/>
          <a:ln>
            <a:noFill/>
          </a:ln>
        </p:spPr>
      </p:pic>
      <p:pic>
        <p:nvPicPr>
          <p:cNvPr id="355" name="Google Shape;355;p16"/>
          <p:cNvPicPr preferRelativeResize="0"/>
          <p:nvPr/>
        </p:nvPicPr>
        <p:blipFill rotWithShape="1">
          <a:blip r:embed="rId5">
            <a:alphaModFix/>
          </a:blip>
          <a:srcRect/>
          <a:stretch/>
        </p:blipFill>
        <p:spPr>
          <a:xfrm>
            <a:off x="6095998" y="5192619"/>
            <a:ext cx="5625595" cy="37795"/>
          </a:xfrm>
          <a:prstGeom prst="rect">
            <a:avLst/>
          </a:prstGeom>
          <a:noFill/>
          <a:ln>
            <a:noFill/>
          </a:ln>
        </p:spPr>
      </p:pic>
      <p:pic>
        <p:nvPicPr>
          <p:cNvPr id="356" name="Google Shape;356;p16"/>
          <p:cNvPicPr preferRelativeResize="0"/>
          <p:nvPr/>
        </p:nvPicPr>
        <p:blipFill rotWithShape="1">
          <a:blip r:embed="rId5">
            <a:alphaModFix/>
          </a:blip>
          <a:srcRect/>
          <a:stretch/>
        </p:blipFill>
        <p:spPr>
          <a:xfrm>
            <a:off x="179210" y="5178183"/>
            <a:ext cx="5625595" cy="37795"/>
          </a:xfrm>
          <a:prstGeom prst="rect">
            <a:avLst/>
          </a:prstGeom>
          <a:noFill/>
          <a:ln>
            <a:noFill/>
          </a:ln>
        </p:spPr>
      </p:pic>
      <p:sp>
        <p:nvSpPr>
          <p:cNvPr id="28" name="Google Shape;371;p18"/>
          <p:cNvSpPr txBox="1"/>
          <p:nvPr/>
        </p:nvSpPr>
        <p:spPr>
          <a:xfrm>
            <a:off x="266309" y="463142"/>
            <a:ext cx="11318033"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i="0" u="none" strike="noStrike" dirty="0">
                <a:solidFill>
                  <a:srgbClr val="C9A751"/>
                </a:solidFill>
                <a:latin typeface="+mj-lt"/>
                <a:ea typeface="Montserrat"/>
                <a:cs typeface="Montserrat"/>
                <a:sym typeface="Montserrat"/>
              </a:rPr>
              <a:t>DIRECCIÓN GENERAL DE TRANSPARENCIA INSTITUCIONAL Y LUCHA CONTRA LA CORRUPCIÓN</a:t>
            </a:r>
            <a:endParaRPr sz="1050" b="0" i="0" u="none" strike="noStrike" dirty="0">
              <a:solidFill>
                <a:srgbClr val="000000"/>
              </a:solidFill>
              <a:latin typeface="+mj-lt"/>
              <a:sym typeface="Arial"/>
            </a:endParaRPr>
          </a:p>
        </p:txBody>
      </p:sp>
      <p:sp>
        <p:nvSpPr>
          <p:cNvPr id="29" name="Google Shape;349;p16"/>
          <p:cNvSpPr txBox="1"/>
          <p:nvPr/>
        </p:nvSpPr>
        <p:spPr>
          <a:xfrm>
            <a:off x="266309" y="1283653"/>
            <a:ext cx="5691673"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600" b="1" dirty="0">
                <a:solidFill>
                  <a:srgbClr val="0F121D"/>
                </a:solidFill>
              </a:rPr>
              <a:t>PREVENCIÓN, ÉTICA Y TRANSPARENCIA</a:t>
            </a:r>
            <a:endParaRPr sz="1400" b="1" i="0" u="none" strike="noStrike" dirty="0">
              <a:solidFill>
                <a:srgbClr val="000000"/>
              </a:solidFill>
              <a:sym typeface="Arial"/>
            </a:endParaRPr>
          </a:p>
        </p:txBody>
      </p:sp>
      <p:sp>
        <p:nvSpPr>
          <p:cNvPr id="30" name="Google Shape;346;p16"/>
          <p:cNvSpPr txBox="1"/>
          <p:nvPr/>
        </p:nvSpPr>
        <p:spPr>
          <a:xfrm>
            <a:off x="6821458" y="1905955"/>
            <a:ext cx="5040000"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F121D"/>
                </a:solidFill>
                <a:sym typeface="Arial"/>
              </a:rPr>
              <a:t>Guí</a:t>
            </a:r>
            <a:r>
              <a:rPr lang="es-MX" sz="1600" b="1" dirty="0">
                <a:solidFill>
                  <a:srgbClr val="0F121D"/>
                </a:solidFill>
              </a:rPr>
              <a:t>a</a:t>
            </a:r>
            <a:r>
              <a:rPr lang="es-MX" sz="1600" dirty="0">
                <a:solidFill>
                  <a:srgbClr val="0F121D"/>
                </a:solidFill>
              </a:rPr>
              <a:t> para facilitar e incentivar las denuncias de actos de corrupción y proteger a denunciantes y testigos al interior de las instituciones y empresa publicas.</a:t>
            </a:r>
            <a:endParaRPr b="0" i="0" u="none" strike="noStrike" dirty="0">
              <a:solidFill>
                <a:srgbClr val="000000"/>
              </a:solidFill>
              <a:latin typeface="Arial"/>
              <a:ea typeface="Arial"/>
              <a:cs typeface="Arial"/>
              <a:sym typeface="Arial"/>
            </a:endParaRPr>
          </a:p>
        </p:txBody>
      </p:sp>
      <p:sp>
        <p:nvSpPr>
          <p:cNvPr id="31" name="Google Shape;349;p16"/>
          <p:cNvSpPr txBox="1"/>
          <p:nvPr/>
        </p:nvSpPr>
        <p:spPr>
          <a:xfrm>
            <a:off x="6184556" y="1264958"/>
            <a:ext cx="5691673"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600" b="1" dirty="0">
                <a:solidFill>
                  <a:srgbClr val="0F121D"/>
                </a:solidFill>
              </a:rPr>
              <a:t>GESTIÓN DE DENUNCIAS</a:t>
            </a:r>
            <a:endParaRPr sz="1400" b="1" i="0" u="none" strike="noStrike" dirty="0">
              <a:solidFill>
                <a:srgbClr val="000000"/>
              </a:solidFill>
              <a:sym typeface="Arial"/>
            </a:endParaRPr>
          </a:p>
        </p:txBody>
      </p:sp>
    </p:spTree>
    <p:extLst>
      <p:ext uri="{BB962C8B-B14F-4D97-AF65-F5344CB8AC3E}">
        <p14:creationId xmlns:p14="http://schemas.microsoft.com/office/powerpoint/2010/main" val="125611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20"/>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394" name="Google Shape;394;p20"/>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395" name="Google Shape;395;p20"/>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396" name="Google Shape;396;p20"/>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397" name="Google Shape;397;p20"/>
          <p:cNvSpPr/>
          <p:nvPr/>
        </p:nvSpPr>
        <p:spPr>
          <a:xfrm>
            <a:off x="1357059" y="4278086"/>
            <a:ext cx="9490842" cy="199745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200" b="1" dirty="0">
                <a:solidFill>
                  <a:schemeClr val="dk1"/>
                </a:solidFill>
                <a:latin typeface="Arial"/>
                <a:ea typeface="Arial"/>
                <a:cs typeface="Arial"/>
                <a:sym typeface="Arial"/>
              </a:rPr>
              <a:t>VICEMINISTERIO DE JUSTICIA INDIGENA ORIGINARIO CAMPESINA Y COORDINACIÓN CON MOVIMIENTOS SOCIALES Y SOCIEDAD CIVIL</a:t>
            </a:r>
            <a:endParaRPr sz="32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12062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3" name="Google Shape;403;p21"/>
          <p:cNvPicPr preferRelativeResize="0"/>
          <p:nvPr/>
        </p:nvPicPr>
        <p:blipFill rotWithShape="1">
          <a:blip r:embed="rId3">
            <a:alphaModFix/>
          </a:blip>
          <a:srcRect/>
          <a:stretch/>
        </p:blipFill>
        <p:spPr>
          <a:xfrm>
            <a:off x="-2230" y="111937"/>
            <a:ext cx="12192000" cy="6856353"/>
          </a:xfrm>
          <a:prstGeom prst="rect">
            <a:avLst/>
          </a:prstGeom>
          <a:noFill/>
          <a:ln>
            <a:noFill/>
          </a:ln>
        </p:spPr>
      </p:pic>
      <p:pic>
        <p:nvPicPr>
          <p:cNvPr id="404" name="Google Shape;404;p21"/>
          <p:cNvPicPr preferRelativeResize="0"/>
          <p:nvPr/>
        </p:nvPicPr>
        <p:blipFill rotWithShape="1">
          <a:blip r:embed="rId4">
            <a:alphaModFix/>
          </a:blip>
          <a:srcRect/>
          <a:stretch/>
        </p:blipFill>
        <p:spPr>
          <a:xfrm>
            <a:off x="0" y="6426837"/>
            <a:ext cx="12192000" cy="100326"/>
          </a:xfrm>
          <a:prstGeom prst="rect">
            <a:avLst/>
          </a:prstGeom>
          <a:noFill/>
          <a:ln>
            <a:noFill/>
          </a:ln>
        </p:spPr>
      </p:pic>
      <p:sp>
        <p:nvSpPr>
          <p:cNvPr id="405" name="Google Shape;405;p21"/>
          <p:cNvSpPr txBox="1"/>
          <p:nvPr/>
        </p:nvSpPr>
        <p:spPr>
          <a:xfrm>
            <a:off x="416063" y="624120"/>
            <a:ext cx="429993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i="0" u="sng" strike="noStrike">
                <a:solidFill>
                  <a:srgbClr val="242732"/>
                </a:solidFill>
                <a:latin typeface="Arial"/>
                <a:ea typeface="Arial"/>
                <a:cs typeface="Arial"/>
                <a:sym typeface="Arial"/>
              </a:rPr>
              <a:t>DIRECCIÓN GENERAL DE COORDINACIÓN CON MOVIMIENTOS SOCIALES Y SOCIEDAD CIVIL</a:t>
            </a:r>
            <a:endParaRPr sz="1050" b="0" i="0" u="sng" strike="noStrike">
              <a:solidFill>
                <a:srgbClr val="000000"/>
              </a:solidFill>
              <a:latin typeface="Arial"/>
              <a:ea typeface="Arial"/>
              <a:cs typeface="Arial"/>
              <a:sym typeface="Arial"/>
            </a:endParaRPr>
          </a:p>
        </p:txBody>
      </p:sp>
      <p:sp>
        <p:nvSpPr>
          <p:cNvPr id="406" name="Google Shape;406;p21"/>
          <p:cNvSpPr txBox="1"/>
          <p:nvPr/>
        </p:nvSpPr>
        <p:spPr>
          <a:xfrm>
            <a:off x="363530" y="1699674"/>
            <a:ext cx="4446214" cy="116955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i="0" u="none" strike="noStrike" dirty="0">
                <a:solidFill>
                  <a:schemeClr val="tx1"/>
                </a:solidFill>
                <a:latin typeface="Arial"/>
                <a:ea typeface="Arial"/>
                <a:cs typeface="Arial"/>
                <a:sym typeface="Arial"/>
              </a:rPr>
              <a:t>Implementación del Sistema Nacional para la Prevención y Resolución de Conflictos</a:t>
            </a:r>
            <a:r>
              <a:rPr lang="es-MX" sz="1400" i="0" u="none" strike="noStrike" dirty="0">
                <a:solidFill>
                  <a:schemeClr val="tx1"/>
                </a:solidFill>
                <a:latin typeface="Arial"/>
                <a:ea typeface="Arial"/>
                <a:cs typeface="Arial"/>
                <a:sym typeface="Arial"/>
              </a:rPr>
              <a:t>, como herramienta estratégica del Estado para la identificación preventiva, el análisis integral y la atención temprana de potenciales conflictos sociales</a:t>
            </a:r>
            <a:r>
              <a:rPr lang="es-MX" sz="1400" b="0" i="0" u="none" strike="noStrike" dirty="0">
                <a:solidFill>
                  <a:schemeClr val="tx1"/>
                </a:solidFill>
                <a:latin typeface="Arial"/>
                <a:ea typeface="Arial"/>
                <a:cs typeface="Arial"/>
                <a:sym typeface="Arial"/>
              </a:rPr>
              <a:t>. </a:t>
            </a:r>
            <a:endParaRPr sz="1200" b="0" i="0" u="none" strike="noStrike" dirty="0">
              <a:solidFill>
                <a:schemeClr val="tx1"/>
              </a:solidFill>
              <a:latin typeface="Arial"/>
              <a:ea typeface="Arial"/>
              <a:cs typeface="Arial"/>
              <a:sym typeface="Arial"/>
            </a:endParaRPr>
          </a:p>
        </p:txBody>
      </p:sp>
      <p:pic>
        <p:nvPicPr>
          <p:cNvPr id="407" name="Google Shape;407;p21"/>
          <p:cNvPicPr preferRelativeResize="0"/>
          <p:nvPr/>
        </p:nvPicPr>
        <p:blipFill rotWithShape="1">
          <a:blip r:embed="rId5">
            <a:alphaModFix/>
          </a:blip>
          <a:srcRect/>
          <a:stretch/>
        </p:blipFill>
        <p:spPr>
          <a:xfrm>
            <a:off x="5582435" y="510959"/>
            <a:ext cx="480855" cy="264346"/>
          </a:xfrm>
          <a:prstGeom prst="rect">
            <a:avLst/>
          </a:prstGeom>
          <a:noFill/>
          <a:ln>
            <a:noFill/>
          </a:ln>
        </p:spPr>
      </p:pic>
      <p:pic>
        <p:nvPicPr>
          <p:cNvPr id="408" name="Google Shape;408;p21"/>
          <p:cNvPicPr preferRelativeResize="0"/>
          <p:nvPr/>
        </p:nvPicPr>
        <p:blipFill rotWithShape="1">
          <a:blip r:embed="rId5">
            <a:alphaModFix/>
          </a:blip>
          <a:srcRect/>
          <a:stretch/>
        </p:blipFill>
        <p:spPr>
          <a:xfrm>
            <a:off x="5602755" y="1690866"/>
            <a:ext cx="480855" cy="264346"/>
          </a:xfrm>
          <a:prstGeom prst="rect">
            <a:avLst/>
          </a:prstGeom>
          <a:noFill/>
          <a:ln>
            <a:noFill/>
          </a:ln>
        </p:spPr>
      </p:pic>
      <p:pic>
        <p:nvPicPr>
          <p:cNvPr id="409" name="Google Shape;409;p21"/>
          <p:cNvPicPr preferRelativeResize="0"/>
          <p:nvPr/>
        </p:nvPicPr>
        <p:blipFill rotWithShape="1">
          <a:blip r:embed="rId5">
            <a:alphaModFix/>
          </a:blip>
          <a:srcRect/>
          <a:stretch/>
        </p:blipFill>
        <p:spPr>
          <a:xfrm>
            <a:off x="5572649" y="3637811"/>
            <a:ext cx="480855" cy="264346"/>
          </a:xfrm>
          <a:prstGeom prst="rect">
            <a:avLst/>
          </a:prstGeom>
          <a:noFill/>
          <a:ln>
            <a:noFill/>
          </a:ln>
        </p:spPr>
      </p:pic>
      <p:sp>
        <p:nvSpPr>
          <p:cNvPr id="410" name="Google Shape;410;p21"/>
          <p:cNvSpPr txBox="1"/>
          <p:nvPr/>
        </p:nvSpPr>
        <p:spPr>
          <a:xfrm>
            <a:off x="6086989" y="3605232"/>
            <a:ext cx="487218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1" i="0" u="none" strike="noStrike" dirty="0">
                <a:solidFill>
                  <a:srgbClr val="242732"/>
                </a:solidFill>
                <a:latin typeface="Arial"/>
                <a:ea typeface="Arial"/>
                <a:cs typeface="Arial"/>
                <a:sym typeface="Arial"/>
              </a:rPr>
              <a:t>SEGUIMIENTO Y  MONITOREO NACIONAL</a:t>
            </a:r>
            <a:endParaRPr sz="1050" b="0" i="0" u="none" strike="noStrike" dirty="0">
              <a:solidFill>
                <a:srgbClr val="000000"/>
              </a:solidFill>
              <a:latin typeface="Arial"/>
              <a:ea typeface="Arial"/>
              <a:cs typeface="Arial"/>
              <a:sym typeface="Arial"/>
            </a:endParaRPr>
          </a:p>
        </p:txBody>
      </p:sp>
      <p:sp>
        <p:nvSpPr>
          <p:cNvPr id="411" name="Google Shape;411;p21"/>
          <p:cNvSpPr txBox="1"/>
          <p:nvPr/>
        </p:nvSpPr>
        <p:spPr>
          <a:xfrm>
            <a:off x="6093771" y="401036"/>
            <a:ext cx="428242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1" i="0" u="none" strike="noStrike">
                <a:solidFill>
                  <a:srgbClr val="242732"/>
                </a:solidFill>
                <a:latin typeface="Arial"/>
                <a:ea typeface="Arial"/>
                <a:cs typeface="Arial"/>
                <a:sym typeface="Arial"/>
              </a:rPr>
              <a:t>GESTIÓN DE LA DEMANDA SOCIAL</a:t>
            </a:r>
            <a:endParaRPr sz="1050" b="0" i="0" u="none" strike="noStrike">
              <a:solidFill>
                <a:srgbClr val="000000"/>
              </a:solidFill>
              <a:latin typeface="Arial"/>
              <a:ea typeface="Arial"/>
              <a:cs typeface="Arial"/>
              <a:sym typeface="Arial"/>
            </a:endParaRPr>
          </a:p>
        </p:txBody>
      </p:sp>
      <p:sp>
        <p:nvSpPr>
          <p:cNvPr id="412" name="Google Shape;412;p21"/>
          <p:cNvSpPr txBox="1"/>
          <p:nvPr/>
        </p:nvSpPr>
        <p:spPr>
          <a:xfrm>
            <a:off x="6093770" y="716536"/>
            <a:ext cx="5760000" cy="78483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100" b="1" i="0" u="none" strike="noStrike" dirty="0">
                <a:solidFill>
                  <a:srgbClr val="242732"/>
                </a:solidFill>
                <a:latin typeface="Arial"/>
                <a:ea typeface="Arial"/>
                <a:cs typeface="Arial"/>
                <a:sym typeface="Arial"/>
              </a:rPr>
              <a:t>Gestionar y hacer seguimiento a todas las demandas que son planteadas en el Órgano Ejecutivo</a:t>
            </a:r>
            <a:r>
              <a:rPr lang="es-MX" sz="1100" b="0" i="0" u="none" strike="noStrike" dirty="0">
                <a:solidFill>
                  <a:srgbClr val="242732"/>
                </a:solidFill>
                <a:latin typeface="Arial"/>
                <a:ea typeface="Arial"/>
                <a:cs typeface="Arial"/>
                <a:sym typeface="Arial"/>
              </a:rPr>
              <a:t>, mediante el análisis de datos, que permitan garantizar el cumplimiento a los convenios suscritos entre el Órgano Ejecutivo y las organizaciones sociales y la sociedad civil</a:t>
            </a:r>
            <a:r>
              <a:rPr lang="es-MX" sz="1200" b="0" i="0" u="none" strike="noStrike" dirty="0">
                <a:solidFill>
                  <a:srgbClr val="242732"/>
                </a:solidFill>
                <a:latin typeface="Arial"/>
                <a:ea typeface="Arial"/>
                <a:cs typeface="Arial"/>
                <a:sym typeface="Arial"/>
              </a:rPr>
              <a:t>.</a:t>
            </a:r>
            <a:endParaRPr sz="1400" b="0" i="0" u="none" strike="noStrike" dirty="0">
              <a:solidFill>
                <a:srgbClr val="000000"/>
              </a:solidFill>
              <a:latin typeface="Arial"/>
              <a:ea typeface="Arial"/>
              <a:cs typeface="Arial"/>
              <a:sym typeface="Arial"/>
            </a:endParaRPr>
          </a:p>
        </p:txBody>
      </p:sp>
      <p:sp>
        <p:nvSpPr>
          <p:cNvPr id="413" name="Google Shape;413;p21"/>
          <p:cNvSpPr txBox="1"/>
          <p:nvPr/>
        </p:nvSpPr>
        <p:spPr>
          <a:xfrm>
            <a:off x="6108865" y="1651909"/>
            <a:ext cx="319901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1" i="0" u="none" strike="noStrike">
                <a:solidFill>
                  <a:srgbClr val="242732"/>
                </a:solidFill>
                <a:latin typeface="Arial"/>
                <a:ea typeface="Arial"/>
                <a:cs typeface="Arial"/>
                <a:sym typeface="Arial"/>
              </a:rPr>
              <a:t>POLÍTICA </a:t>
            </a:r>
            <a:r>
              <a:rPr lang="es-MX" b="1">
                <a:solidFill>
                  <a:srgbClr val="242732"/>
                </a:solidFill>
              </a:rPr>
              <a:t>PÚBLICA</a:t>
            </a:r>
            <a:r>
              <a:rPr lang="es-MX" sz="1400" b="1" i="0" u="none" strike="noStrike">
                <a:solidFill>
                  <a:srgbClr val="242732"/>
                </a:solidFill>
                <a:latin typeface="Arial"/>
                <a:ea typeface="Arial"/>
                <a:cs typeface="Arial"/>
                <a:sym typeface="Arial"/>
              </a:rPr>
              <a:t> SOCIA</a:t>
            </a:r>
            <a:r>
              <a:rPr lang="es-MX" sz="1400" b="1">
                <a:solidFill>
                  <a:srgbClr val="242732"/>
                </a:solidFill>
                <a:latin typeface="Arial"/>
                <a:ea typeface="Arial"/>
                <a:cs typeface="Arial"/>
                <a:sym typeface="Arial"/>
              </a:rPr>
              <a:t>L</a:t>
            </a:r>
            <a:endParaRPr sz="1050" b="0" i="0" u="none" strike="noStrike">
              <a:solidFill>
                <a:srgbClr val="000000"/>
              </a:solidFill>
              <a:latin typeface="Arial"/>
              <a:ea typeface="Arial"/>
              <a:cs typeface="Arial"/>
              <a:sym typeface="Arial"/>
            </a:endParaRPr>
          </a:p>
        </p:txBody>
      </p:sp>
      <p:sp>
        <p:nvSpPr>
          <p:cNvPr id="414" name="Google Shape;414;p21"/>
          <p:cNvSpPr txBox="1"/>
          <p:nvPr/>
        </p:nvSpPr>
        <p:spPr>
          <a:xfrm>
            <a:off x="6108864" y="2129893"/>
            <a:ext cx="5760000" cy="43084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100" b="1" i="0" u="none" strike="noStrike" dirty="0">
                <a:solidFill>
                  <a:srgbClr val="242732"/>
                </a:solidFill>
                <a:latin typeface="Arial"/>
                <a:ea typeface="Arial"/>
                <a:cs typeface="Arial"/>
                <a:sym typeface="Arial"/>
              </a:rPr>
              <a:t>Proponer y difundir políticas públicas para mejorar el relacionamiento entre el Estado y la sociedad, enfocadas en la prevención y gestión de conflictos sociales</a:t>
            </a:r>
            <a:r>
              <a:rPr lang="es-MX" sz="1100" b="0" i="0" u="none" strike="noStrike" dirty="0">
                <a:solidFill>
                  <a:srgbClr val="242732"/>
                </a:solidFill>
                <a:latin typeface="Arial"/>
                <a:ea typeface="Arial"/>
                <a:cs typeface="Arial"/>
                <a:sym typeface="Arial"/>
              </a:rPr>
              <a:t>. </a:t>
            </a:r>
            <a:endParaRPr sz="1100" b="0" i="0" u="none" strike="noStrike" dirty="0">
              <a:solidFill>
                <a:srgbClr val="000000"/>
              </a:solidFill>
              <a:latin typeface="Arial"/>
              <a:ea typeface="Arial"/>
              <a:cs typeface="Arial"/>
              <a:sym typeface="Arial"/>
            </a:endParaRPr>
          </a:p>
        </p:txBody>
      </p:sp>
      <p:pic>
        <p:nvPicPr>
          <p:cNvPr id="415" name="Google Shape;415;p21"/>
          <p:cNvPicPr preferRelativeResize="0"/>
          <p:nvPr/>
        </p:nvPicPr>
        <p:blipFill rotWithShape="1">
          <a:blip r:embed="rId5">
            <a:alphaModFix/>
          </a:blip>
          <a:srcRect/>
          <a:stretch/>
        </p:blipFill>
        <p:spPr>
          <a:xfrm>
            <a:off x="5542525" y="2751164"/>
            <a:ext cx="480855" cy="264346"/>
          </a:xfrm>
          <a:prstGeom prst="rect">
            <a:avLst/>
          </a:prstGeom>
          <a:noFill/>
          <a:ln>
            <a:noFill/>
          </a:ln>
        </p:spPr>
      </p:pic>
      <p:sp>
        <p:nvSpPr>
          <p:cNvPr id="416" name="Google Shape;416;p21"/>
          <p:cNvSpPr txBox="1"/>
          <p:nvPr/>
        </p:nvSpPr>
        <p:spPr>
          <a:xfrm>
            <a:off x="6124624" y="2730947"/>
            <a:ext cx="561514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1" i="0" u="none" strike="noStrike" dirty="0">
                <a:solidFill>
                  <a:srgbClr val="242732"/>
                </a:solidFill>
                <a:latin typeface="Arial"/>
                <a:ea typeface="Arial"/>
                <a:cs typeface="Arial"/>
                <a:sym typeface="Arial"/>
              </a:rPr>
              <a:t>FORTALECIMIENTO A LAS ORGANIZACIONES SOCIALES</a:t>
            </a:r>
            <a:endParaRPr sz="1400" b="0" i="0" u="none" strike="noStrike" dirty="0">
              <a:solidFill>
                <a:srgbClr val="000000"/>
              </a:solidFill>
              <a:latin typeface="Arial"/>
              <a:ea typeface="Arial"/>
              <a:cs typeface="Arial"/>
              <a:sym typeface="Arial"/>
            </a:endParaRPr>
          </a:p>
        </p:txBody>
      </p:sp>
      <p:sp>
        <p:nvSpPr>
          <p:cNvPr id="417" name="Google Shape;417;p21"/>
          <p:cNvSpPr txBox="1"/>
          <p:nvPr/>
        </p:nvSpPr>
        <p:spPr>
          <a:xfrm>
            <a:off x="6111438" y="2992384"/>
            <a:ext cx="5760000" cy="43084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100" b="0" i="0" u="none" strike="noStrike" dirty="0">
                <a:solidFill>
                  <a:srgbClr val="242732"/>
                </a:solidFill>
                <a:latin typeface="Arial"/>
                <a:ea typeface="Arial"/>
                <a:cs typeface="Arial"/>
                <a:sym typeface="Arial"/>
              </a:rPr>
              <a:t> Fortalecer el relacionamiento entre las organizaciones sociales y sociedad civil con el Órgano Ejecutivo (12 talleres de difusión y participación).</a:t>
            </a:r>
            <a:endParaRPr sz="1400" b="0" i="0" u="none" strike="noStrike" dirty="0">
              <a:solidFill>
                <a:srgbClr val="000000"/>
              </a:solidFill>
              <a:latin typeface="Arial"/>
              <a:ea typeface="Arial"/>
              <a:cs typeface="Arial"/>
              <a:sym typeface="Arial"/>
            </a:endParaRPr>
          </a:p>
        </p:txBody>
      </p:sp>
      <p:sp>
        <p:nvSpPr>
          <p:cNvPr id="418" name="Google Shape;418;p21"/>
          <p:cNvSpPr txBox="1"/>
          <p:nvPr/>
        </p:nvSpPr>
        <p:spPr>
          <a:xfrm>
            <a:off x="6124624" y="3884546"/>
            <a:ext cx="5760000" cy="110795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100" b="0" i="0" u="none" strike="noStrike" dirty="0">
                <a:solidFill>
                  <a:schemeClr val="tx1"/>
                </a:solidFill>
                <a:latin typeface="Arial"/>
                <a:ea typeface="Arial"/>
                <a:cs typeface="Arial"/>
                <a:sym typeface="Arial"/>
              </a:rPr>
              <a:t>Implementar un </a:t>
            </a:r>
            <a:r>
              <a:rPr lang="es-MX" sz="1100" b="1" i="0" u="none" strike="noStrike" dirty="0">
                <a:solidFill>
                  <a:schemeClr val="tx1"/>
                </a:solidFill>
                <a:latin typeface="Arial"/>
                <a:ea typeface="Arial"/>
                <a:cs typeface="Arial"/>
                <a:sym typeface="Arial"/>
              </a:rPr>
              <a:t>Sistema interno de monitoreo y seguimiento de la conflictividad social</a:t>
            </a:r>
            <a:r>
              <a:rPr lang="es-MX" sz="1100" b="0" i="0" u="none" strike="noStrike" dirty="0">
                <a:solidFill>
                  <a:schemeClr val="tx1"/>
                </a:solidFill>
                <a:latin typeface="Arial"/>
                <a:ea typeface="Arial"/>
                <a:cs typeface="Arial"/>
                <a:sym typeface="Arial"/>
              </a:rPr>
              <a:t>.</a:t>
            </a:r>
          </a:p>
          <a:p>
            <a:pPr marL="0" marR="0" lvl="0" indent="0" algn="just" rtl="0">
              <a:spcBef>
                <a:spcPts val="0"/>
              </a:spcBef>
              <a:spcAft>
                <a:spcPts val="0"/>
              </a:spcAft>
              <a:buNone/>
            </a:pPr>
            <a:endParaRPr sz="1100" b="0" i="0" u="none" strike="noStrike" dirty="0">
              <a:solidFill>
                <a:schemeClr val="tx1"/>
              </a:solidFill>
              <a:latin typeface="Arial"/>
              <a:ea typeface="Arial"/>
              <a:cs typeface="Arial"/>
              <a:sym typeface="Arial"/>
            </a:endParaRPr>
          </a:p>
          <a:p>
            <a:pPr marL="0" marR="0" lvl="0" indent="0" algn="just" rtl="0">
              <a:spcBef>
                <a:spcPts val="0"/>
              </a:spcBef>
              <a:spcAft>
                <a:spcPts val="0"/>
              </a:spcAft>
              <a:buNone/>
            </a:pPr>
            <a:r>
              <a:rPr lang="es-MX" sz="1100" b="0" i="0" u="none" strike="noStrike" dirty="0">
                <a:solidFill>
                  <a:schemeClr val="tx1"/>
                </a:solidFill>
                <a:latin typeface="Arial"/>
                <a:ea typeface="Arial"/>
                <a:cs typeface="Arial"/>
                <a:sym typeface="Arial"/>
              </a:rPr>
              <a:t>Difundir aspectos sociales, históricos, culturales, políticos y orgánicos de las organizaciones sociales a través de productos comunicacionales virtuales para mejorar la comprensión y  apoyar sus capacidades</a:t>
            </a:r>
            <a:endParaRPr sz="1100" b="0" i="0" u="none" strike="noStrike" dirty="0">
              <a:solidFill>
                <a:schemeClr val="tx1"/>
              </a:solidFill>
              <a:latin typeface="Arial"/>
              <a:ea typeface="Arial"/>
              <a:cs typeface="Arial"/>
              <a:sym typeface="Arial"/>
            </a:endParaRPr>
          </a:p>
        </p:txBody>
      </p:sp>
      <p:sp>
        <p:nvSpPr>
          <p:cNvPr id="419" name="Google Shape;419;p21"/>
          <p:cNvSpPr txBox="1"/>
          <p:nvPr/>
        </p:nvSpPr>
        <p:spPr>
          <a:xfrm>
            <a:off x="6153099" y="5052438"/>
            <a:ext cx="233950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rgbClr val="242732"/>
                </a:solidFill>
                <a:latin typeface="Arial"/>
                <a:ea typeface="Arial"/>
                <a:cs typeface="Arial"/>
                <a:sym typeface="Arial"/>
              </a:rPr>
              <a:t>AYLLUS EN PAZ</a:t>
            </a:r>
            <a:endParaRPr sz="1200" b="0" i="0" u="none" strike="noStrike" dirty="0">
              <a:solidFill>
                <a:srgbClr val="000000"/>
              </a:solidFill>
              <a:latin typeface="Arial"/>
              <a:ea typeface="Arial"/>
              <a:cs typeface="Arial"/>
              <a:sym typeface="Arial"/>
            </a:endParaRPr>
          </a:p>
        </p:txBody>
      </p:sp>
      <p:pic>
        <p:nvPicPr>
          <p:cNvPr id="420" name="Google Shape;420;p21"/>
          <p:cNvPicPr preferRelativeResize="0"/>
          <p:nvPr/>
        </p:nvPicPr>
        <p:blipFill rotWithShape="1">
          <a:blip r:embed="rId5">
            <a:alphaModFix/>
          </a:blip>
          <a:srcRect/>
          <a:stretch/>
        </p:blipFill>
        <p:spPr>
          <a:xfrm>
            <a:off x="5569593" y="5088370"/>
            <a:ext cx="480855" cy="264346"/>
          </a:xfrm>
          <a:prstGeom prst="rect">
            <a:avLst/>
          </a:prstGeom>
          <a:noFill/>
          <a:ln>
            <a:noFill/>
          </a:ln>
        </p:spPr>
      </p:pic>
      <p:sp>
        <p:nvSpPr>
          <p:cNvPr id="421" name="Google Shape;421;p21"/>
          <p:cNvSpPr txBox="1"/>
          <p:nvPr/>
        </p:nvSpPr>
        <p:spPr>
          <a:xfrm>
            <a:off x="6111437" y="5437599"/>
            <a:ext cx="576000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100" b="0" i="0" u="none" strike="noStrike" dirty="0">
                <a:solidFill>
                  <a:srgbClr val="242732"/>
                </a:solidFill>
                <a:latin typeface="Arial"/>
                <a:ea typeface="Arial"/>
                <a:cs typeface="Arial"/>
                <a:sym typeface="Arial"/>
              </a:rPr>
              <a:t>Realizar Seguimiento a Programas y Proyectos que respondan al Plan Estratégico Integral de Desarrollo de los Ayllus en Paz</a:t>
            </a:r>
            <a:r>
              <a:rPr lang="es-MX" sz="1100" dirty="0">
                <a:solidFill>
                  <a:srgbClr val="242732"/>
                </a:solidFill>
              </a:rPr>
              <a:t>.</a:t>
            </a:r>
            <a:endParaRPr sz="1100" b="0" i="0" u="none" strike="noStrike" dirty="0">
              <a:solidFill>
                <a:srgbClr val="000000"/>
              </a:solidFill>
              <a:latin typeface="Arial"/>
              <a:ea typeface="Arial"/>
              <a:cs typeface="Arial"/>
              <a:sym typeface="Arial"/>
            </a:endParaRPr>
          </a:p>
        </p:txBody>
      </p:sp>
      <p:pic>
        <p:nvPicPr>
          <p:cNvPr id="422" name="Google Shape;422;p21"/>
          <p:cNvPicPr preferRelativeResize="0"/>
          <p:nvPr/>
        </p:nvPicPr>
        <p:blipFill rotWithShape="1">
          <a:blip r:embed="rId6">
            <a:alphaModFix/>
          </a:blip>
          <a:srcRect/>
          <a:stretch/>
        </p:blipFill>
        <p:spPr>
          <a:xfrm>
            <a:off x="63776" y="3021449"/>
            <a:ext cx="2409373" cy="1492240"/>
          </a:xfrm>
          <a:prstGeom prst="rect">
            <a:avLst/>
          </a:prstGeom>
          <a:noFill/>
          <a:ln>
            <a:noFill/>
          </a:ln>
        </p:spPr>
      </p:pic>
      <p:pic>
        <p:nvPicPr>
          <p:cNvPr id="423" name="Google Shape;423;p21"/>
          <p:cNvPicPr preferRelativeResize="0"/>
          <p:nvPr/>
        </p:nvPicPr>
        <p:blipFill rotWithShape="1">
          <a:blip r:embed="rId7">
            <a:alphaModFix/>
          </a:blip>
          <a:srcRect/>
          <a:stretch/>
        </p:blipFill>
        <p:spPr>
          <a:xfrm>
            <a:off x="2424922" y="2993701"/>
            <a:ext cx="2086471" cy="1519988"/>
          </a:xfrm>
          <a:prstGeom prst="rect">
            <a:avLst/>
          </a:prstGeom>
          <a:noFill/>
          <a:ln>
            <a:noFill/>
          </a:ln>
        </p:spPr>
      </p:pic>
      <p:pic>
        <p:nvPicPr>
          <p:cNvPr id="424" name="Google Shape;424;p21"/>
          <p:cNvPicPr preferRelativeResize="0"/>
          <p:nvPr/>
        </p:nvPicPr>
        <p:blipFill rotWithShape="1">
          <a:blip r:embed="rId8">
            <a:alphaModFix/>
          </a:blip>
          <a:srcRect/>
          <a:stretch/>
        </p:blipFill>
        <p:spPr>
          <a:xfrm>
            <a:off x="63777" y="4504854"/>
            <a:ext cx="2471384" cy="1541700"/>
          </a:xfrm>
          <a:prstGeom prst="rect">
            <a:avLst/>
          </a:prstGeom>
          <a:noFill/>
          <a:ln>
            <a:noFill/>
          </a:ln>
        </p:spPr>
      </p:pic>
      <p:pic>
        <p:nvPicPr>
          <p:cNvPr id="425" name="Google Shape;425;p21"/>
          <p:cNvPicPr preferRelativeResize="0"/>
          <p:nvPr/>
        </p:nvPicPr>
        <p:blipFill rotWithShape="1">
          <a:blip r:embed="rId9">
            <a:alphaModFix/>
          </a:blip>
          <a:srcRect/>
          <a:stretch/>
        </p:blipFill>
        <p:spPr>
          <a:xfrm>
            <a:off x="2307419" y="4408813"/>
            <a:ext cx="2408578" cy="1767314"/>
          </a:xfrm>
          <a:prstGeom prst="rect">
            <a:avLst/>
          </a:prstGeom>
          <a:noFill/>
          <a:ln>
            <a:noFill/>
          </a:ln>
        </p:spPr>
      </p:pic>
    </p:spTree>
    <p:extLst>
      <p:ext uri="{BB962C8B-B14F-4D97-AF65-F5344CB8AC3E}">
        <p14:creationId xmlns:p14="http://schemas.microsoft.com/office/powerpoint/2010/main" val="3107962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22"/>
          <p:cNvPicPr preferRelativeResize="0"/>
          <p:nvPr/>
        </p:nvPicPr>
        <p:blipFill rotWithShape="1">
          <a:blip r:embed="rId3">
            <a:alphaModFix/>
          </a:blip>
          <a:srcRect/>
          <a:stretch/>
        </p:blipFill>
        <p:spPr>
          <a:xfrm>
            <a:off x="0" y="1647"/>
            <a:ext cx="12192000" cy="6856353"/>
          </a:xfrm>
          <a:prstGeom prst="rect">
            <a:avLst/>
          </a:prstGeom>
          <a:noFill/>
          <a:ln>
            <a:noFill/>
          </a:ln>
        </p:spPr>
      </p:pic>
      <p:pic>
        <p:nvPicPr>
          <p:cNvPr id="431" name="Google Shape;431;p22"/>
          <p:cNvPicPr preferRelativeResize="0"/>
          <p:nvPr/>
        </p:nvPicPr>
        <p:blipFill rotWithShape="1">
          <a:blip r:embed="rId4">
            <a:alphaModFix/>
          </a:blip>
          <a:srcRect/>
          <a:stretch/>
        </p:blipFill>
        <p:spPr>
          <a:xfrm>
            <a:off x="0" y="6426837"/>
            <a:ext cx="12192000" cy="100326"/>
          </a:xfrm>
          <a:prstGeom prst="rect">
            <a:avLst/>
          </a:prstGeom>
          <a:noFill/>
          <a:ln>
            <a:noFill/>
          </a:ln>
        </p:spPr>
      </p:pic>
      <p:sp>
        <p:nvSpPr>
          <p:cNvPr id="432" name="Google Shape;432;p22"/>
          <p:cNvSpPr txBox="1"/>
          <p:nvPr/>
        </p:nvSpPr>
        <p:spPr>
          <a:xfrm>
            <a:off x="190500" y="330837"/>
            <a:ext cx="5257800" cy="58477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a:solidFill>
                  <a:srgbClr val="000000"/>
                </a:solidFill>
                <a:latin typeface="Arial"/>
                <a:ea typeface="Arial"/>
                <a:cs typeface="Arial"/>
                <a:sym typeface="Arial"/>
              </a:rPr>
              <a:t>DIRECCIÓN GENERAL DE PROTECCIÓN A NACIONES Y PUEBLOS INDÍGENAS ORIGINARIOS</a:t>
            </a:r>
            <a:endParaRPr sz="1000" b="0" i="0" u="none" strike="noStrike">
              <a:solidFill>
                <a:srgbClr val="000000"/>
              </a:solidFill>
              <a:latin typeface="Arial"/>
              <a:ea typeface="Arial"/>
              <a:cs typeface="Arial"/>
              <a:sym typeface="Arial"/>
            </a:endParaRPr>
          </a:p>
        </p:txBody>
      </p:sp>
      <p:pic>
        <p:nvPicPr>
          <p:cNvPr id="433" name="Google Shape;433;p22"/>
          <p:cNvPicPr preferRelativeResize="0"/>
          <p:nvPr/>
        </p:nvPicPr>
        <p:blipFill rotWithShape="1">
          <a:blip r:embed="rId5">
            <a:alphaModFix/>
          </a:blip>
          <a:srcRect/>
          <a:stretch/>
        </p:blipFill>
        <p:spPr>
          <a:xfrm>
            <a:off x="199497" y="1108929"/>
            <a:ext cx="2152650" cy="779303"/>
          </a:xfrm>
          <a:prstGeom prst="rect">
            <a:avLst/>
          </a:prstGeom>
          <a:noFill/>
          <a:ln>
            <a:noFill/>
          </a:ln>
        </p:spPr>
      </p:pic>
      <p:sp>
        <p:nvSpPr>
          <p:cNvPr id="434" name="Google Shape;434;p22"/>
          <p:cNvSpPr txBox="1"/>
          <p:nvPr/>
        </p:nvSpPr>
        <p:spPr>
          <a:xfrm>
            <a:off x="361950" y="1272998"/>
            <a:ext cx="17145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1" i="0" u="none" strike="noStrike">
                <a:solidFill>
                  <a:srgbClr val="242732"/>
                </a:solidFill>
                <a:latin typeface="Arial"/>
                <a:ea typeface="Arial"/>
                <a:cs typeface="Arial"/>
                <a:sym typeface="Arial"/>
              </a:rPr>
              <a:t>IDENTIFICACIÓN</a:t>
            </a:r>
            <a:endParaRPr sz="1050" b="0" i="0" u="none" strike="noStrike">
              <a:solidFill>
                <a:srgbClr val="000000"/>
              </a:solidFill>
              <a:latin typeface="Arial"/>
              <a:ea typeface="Arial"/>
              <a:cs typeface="Arial"/>
              <a:sym typeface="Arial"/>
            </a:endParaRPr>
          </a:p>
        </p:txBody>
      </p:sp>
      <p:sp>
        <p:nvSpPr>
          <p:cNvPr id="435" name="Google Shape;435;p22"/>
          <p:cNvSpPr txBox="1"/>
          <p:nvPr/>
        </p:nvSpPr>
        <p:spPr>
          <a:xfrm>
            <a:off x="2324100" y="1153046"/>
            <a:ext cx="3600000" cy="7386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i="0" u="none" strike="noStrike" dirty="0">
                <a:solidFill>
                  <a:srgbClr val="000000"/>
                </a:solidFill>
                <a:latin typeface="Arial"/>
                <a:ea typeface="Arial"/>
                <a:cs typeface="Arial"/>
                <a:sym typeface="Arial"/>
              </a:rPr>
              <a:t>De </a:t>
            </a:r>
            <a:r>
              <a:rPr lang="es-MX" sz="1400" b="1" i="0" u="none" strike="noStrike" dirty="0">
                <a:solidFill>
                  <a:srgbClr val="000000"/>
                </a:solidFill>
                <a:latin typeface="Arial"/>
                <a:ea typeface="Arial"/>
                <a:cs typeface="Arial"/>
                <a:sym typeface="Arial"/>
              </a:rPr>
              <a:t>2 Naciones y Pueblos Indígena Originarios Campesino (</a:t>
            </a:r>
            <a:r>
              <a:rPr lang="es-MX" sz="1400" b="1" i="0" u="none" strike="noStrike" dirty="0" err="1">
                <a:solidFill>
                  <a:srgbClr val="000000"/>
                </a:solidFill>
                <a:latin typeface="Arial"/>
                <a:ea typeface="Arial"/>
                <a:cs typeface="Arial"/>
                <a:sym typeface="Arial"/>
              </a:rPr>
              <a:t>NPIOs</a:t>
            </a:r>
            <a:r>
              <a:rPr lang="es-MX" sz="1400" b="1" i="0" u="none" strike="noStrike" dirty="0">
                <a:solidFill>
                  <a:srgbClr val="000000"/>
                </a:solidFill>
                <a:latin typeface="Arial"/>
                <a:ea typeface="Arial"/>
                <a:cs typeface="Arial"/>
                <a:sym typeface="Arial"/>
              </a:rPr>
              <a:t>) en situación de Vulnerabilidad</a:t>
            </a:r>
            <a:r>
              <a:rPr lang="es-MX" dirty="0"/>
              <a:t>.</a:t>
            </a:r>
            <a:endParaRPr sz="1600" i="0" u="none" strike="noStrike" dirty="0">
              <a:solidFill>
                <a:srgbClr val="000000"/>
              </a:solidFill>
              <a:latin typeface="Arial"/>
              <a:ea typeface="Arial"/>
              <a:cs typeface="Arial"/>
              <a:sym typeface="Arial"/>
            </a:endParaRPr>
          </a:p>
        </p:txBody>
      </p:sp>
      <p:pic>
        <p:nvPicPr>
          <p:cNvPr id="436" name="Google Shape;436;p22"/>
          <p:cNvPicPr preferRelativeResize="0"/>
          <p:nvPr/>
        </p:nvPicPr>
        <p:blipFill rotWithShape="1">
          <a:blip r:embed="rId5">
            <a:alphaModFix/>
          </a:blip>
          <a:srcRect/>
          <a:stretch/>
        </p:blipFill>
        <p:spPr>
          <a:xfrm>
            <a:off x="171449" y="2485242"/>
            <a:ext cx="2152650" cy="779303"/>
          </a:xfrm>
          <a:prstGeom prst="rect">
            <a:avLst/>
          </a:prstGeom>
          <a:noFill/>
          <a:ln>
            <a:noFill/>
          </a:ln>
        </p:spPr>
      </p:pic>
      <p:sp>
        <p:nvSpPr>
          <p:cNvPr id="437" name="Google Shape;437;p22"/>
          <p:cNvSpPr txBox="1"/>
          <p:nvPr/>
        </p:nvSpPr>
        <p:spPr>
          <a:xfrm>
            <a:off x="652462" y="2635490"/>
            <a:ext cx="119062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1" i="0" u="none" strike="noStrike">
                <a:solidFill>
                  <a:srgbClr val="242732"/>
                </a:solidFill>
                <a:latin typeface="Arial"/>
                <a:ea typeface="Arial"/>
                <a:cs typeface="Arial"/>
                <a:sym typeface="Arial"/>
              </a:rPr>
              <a:t>COMITÉ</a:t>
            </a:r>
            <a:endParaRPr sz="1100" b="0" i="0" u="none" strike="noStrike">
              <a:solidFill>
                <a:srgbClr val="000000"/>
              </a:solidFill>
              <a:latin typeface="Arial"/>
              <a:ea typeface="Arial"/>
              <a:cs typeface="Arial"/>
              <a:sym typeface="Arial"/>
            </a:endParaRPr>
          </a:p>
        </p:txBody>
      </p:sp>
      <p:sp>
        <p:nvSpPr>
          <p:cNvPr id="438" name="Google Shape;438;p22"/>
          <p:cNvSpPr txBox="1"/>
          <p:nvPr/>
        </p:nvSpPr>
        <p:spPr>
          <a:xfrm>
            <a:off x="2349381" y="2503613"/>
            <a:ext cx="3600000" cy="7386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i="0" u="none" strike="noStrike" dirty="0">
                <a:solidFill>
                  <a:srgbClr val="000000"/>
                </a:solidFill>
                <a:latin typeface="Arial"/>
                <a:ea typeface="Arial"/>
                <a:cs typeface="Arial"/>
                <a:sym typeface="Arial"/>
              </a:rPr>
              <a:t>Conformar el Comité de Protección a pueblos Indígena Originarios en Situación de Vulnerabilidad (CPPIOSV</a:t>
            </a:r>
            <a:r>
              <a:rPr lang="es-MX" b="1" dirty="0"/>
              <a:t>).</a:t>
            </a:r>
            <a:endParaRPr sz="1400" i="0" u="none" strike="noStrike" dirty="0">
              <a:solidFill>
                <a:srgbClr val="000000"/>
              </a:solidFill>
              <a:latin typeface="Arial"/>
              <a:ea typeface="Arial"/>
              <a:cs typeface="Arial"/>
              <a:sym typeface="Arial"/>
            </a:endParaRPr>
          </a:p>
        </p:txBody>
      </p:sp>
      <p:pic>
        <p:nvPicPr>
          <p:cNvPr id="439" name="Google Shape;439;p22"/>
          <p:cNvPicPr preferRelativeResize="0"/>
          <p:nvPr/>
        </p:nvPicPr>
        <p:blipFill rotWithShape="1">
          <a:blip r:embed="rId5">
            <a:alphaModFix/>
          </a:blip>
          <a:srcRect/>
          <a:stretch/>
        </p:blipFill>
        <p:spPr>
          <a:xfrm>
            <a:off x="190500" y="3618824"/>
            <a:ext cx="2152650" cy="779303"/>
          </a:xfrm>
          <a:prstGeom prst="rect">
            <a:avLst/>
          </a:prstGeom>
          <a:noFill/>
          <a:ln>
            <a:noFill/>
          </a:ln>
        </p:spPr>
      </p:pic>
      <p:sp>
        <p:nvSpPr>
          <p:cNvPr id="440" name="Google Shape;440;p22"/>
          <p:cNvSpPr txBox="1"/>
          <p:nvPr/>
        </p:nvSpPr>
        <p:spPr>
          <a:xfrm>
            <a:off x="790575" y="3777677"/>
            <a:ext cx="857250" cy="3744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a:solidFill>
                  <a:srgbClr val="242732"/>
                </a:solidFill>
                <a:latin typeface="Arial"/>
                <a:ea typeface="Arial"/>
                <a:cs typeface="Arial"/>
                <a:sym typeface="Arial"/>
              </a:rPr>
              <a:t>S.I.M.</a:t>
            </a:r>
            <a:endParaRPr sz="1200" b="0" i="0" u="none" strike="noStrike">
              <a:solidFill>
                <a:srgbClr val="000000"/>
              </a:solidFill>
              <a:latin typeface="Arial"/>
              <a:ea typeface="Arial"/>
              <a:cs typeface="Arial"/>
              <a:sym typeface="Arial"/>
            </a:endParaRPr>
          </a:p>
        </p:txBody>
      </p:sp>
      <p:sp>
        <p:nvSpPr>
          <p:cNvPr id="441" name="Google Shape;441;p22"/>
          <p:cNvSpPr txBox="1"/>
          <p:nvPr/>
        </p:nvSpPr>
        <p:spPr>
          <a:xfrm>
            <a:off x="2352147" y="3747007"/>
            <a:ext cx="3600000" cy="52318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i="0" u="none" strike="noStrike" dirty="0">
                <a:solidFill>
                  <a:srgbClr val="000000"/>
                </a:solidFill>
                <a:latin typeface="Arial"/>
                <a:ea typeface="Arial"/>
                <a:cs typeface="Arial"/>
                <a:sym typeface="Arial"/>
              </a:rPr>
              <a:t>Fortalecer y readecuar el Sistema Integral de Monitoreo (SIM)</a:t>
            </a:r>
            <a:endParaRPr sz="1400" i="0" u="none" strike="noStrike" dirty="0">
              <a:solidFill>
                <a:srgbClr val="000000"/>
              </a:solidFill>
              <a:latin typeface="Arial"/>
              <a:ea typeface="Arial"/>
              <a:cs typeface="Arial"/>
              <a:sym typeface="Arial"/>
            </a:endParaRPr>
          </a:p>
        </p:txBody>
      </p:sp>
      <p:pic>
        <p:nvPicPr>
          <p:cNvPr id="442" name="Google Shape;442;p22"/>
          <p:cNvPicPr preferRelativeResize="0"/>
          <p:nvPr/>
        </p:nvPicPr>
        <p:blipFill rotWithShape="1">
          <a:blip r:embed="rId5">
            <a:alphaModFix/>
          </a:blip>
          <a:srcRect/>
          <a:stretch/>
        </p:blipFill>
        <p:spPr>
          <a:xfrm>
            <a:off x="190500" y="5110157"/>
            <a:ext cx="2152650" cy="779303"/>
          </a:xfrm>
          <a:prstGeom prst="rect">
            <a:avLst/>
          </a:prstGeom>
          <a:noFill/>
          <a:ln>
            <a:noFill/>
          </a:ln>
        </p:spPr>
      </p:pic>
      <p:sp>
        <p:nvSpPr>
          <p:cNvPr id="443" name="Google Shape;443;p22"/>
          <p:cNvSpPr txBox="1"/>
          <p:nvPr/>
        </p:nvSpPr>
        <p:spPr>
          <a:xfrm>
            <a:off x="257174" y="5358457"/>
            <a:ext cx="188595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200" b="1" i="0" u="none" strike="noStrike">
                <a:solidFill>
                  <a:srgbClr val="242732"/>
                </a:solidFill>
                <a:latin typeface="Arial"/>
                <a:ea typeface="Arial"/>
                <a:cs typeface="Arial"/>
                <a:sym typeface="Arial"/>
              </a:rPr>
              <a:t> POLÍTICA PÚBLICA</a:t>
            </a:r>
            <a:endParaRPr sz="1050" b="0" i="0" u="none" strike="noStrike">
              <a:solidFill>
                <a:srgbClr val="000000"/>
              </a:solidFill>
              <a:latin typeface="Arial"/>
              <a:ea typeface="Arial"/>
              <a:cs typeface="Arial"/>
              <a:sym typeface="Arial"/>
            </a:endParaRPr>
          </a:p>
        </p:txBody>
      </p:sp>
      <p:sp>
        <p:nvSpPr>
          <p:cNvPr id="444" name="Google Shape;444;p22"/>
          <p:cNvSpPr txBox="1"/>
          <p:nvPr/>
        </p:nvSpPr>
        <p:spPr>
          <a:xfrm>
            <a:off x="2324100" y="4736957"/>
            <a:ext cx="3600000" cy="13849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i="0" u="none" strike="noStrike" dirty="0">
                <a:solidFill>
                  <a:srgbClr val="000000"/>
                </a:solidFill>
                <a:latin typeface="Arial"/>
                <a:ea typeface="Arial"/>
                <a:cs typeface="Arial"/>
                <a:sym typeface="Arial"/>
              </a:rPr>
              <a:t>Elaborar un </a:t>
            </a:r>
            <a:r>
              <a:rPr lang="es-MX" sz="1400" b="1" i="0" u="none" strike="noStrike" dirty="0">
                <a:solidFill>
                  <a:srgbClr val="000000"/>
                </a:solidFill>
                <a:latin typeface="Arial"/>
                <a:ea typeface="Arial"/>
                <a:cs typeface="Arial"/>
                <a:sym typeface="Arial"/>
              </a:rPr>
              <a:t>diagnóstico  para una política pública de prevención, protección y fortalecimiento de las Naciones y  Pueblos Indígena Originarios en Situación de Vulnerabilidad</a:t>
            </a:r>
            <a:endParaRPr sz="1400" b="1" i="0" u="none" strike="noStrike" dirty="0">
              <a:solidFill>
                <a:srgbClr val="000000"/>
              </a:solidFill>
              <a:latin typeface="Arial"/>
              <a:ea typeface="Arial"/>
              <a:cs typeface="Arial"/>
              <a:sym typeface="Arial"/>
            </a:endParaRPr>
          </a:p>
        </p:txBody>
      </p:sp>
      <p:cxnSp>
        <p:nvCxnSpPr>
          <p:cNvPr id="445" name="Google Shape;445;p22"/>
          <p:cNvCxnSpPr/>
          <p:nvPr/>
        </p:nvCxnSpPr>
        <p:spPr>
          <a:xfrm flipH="1">
            <a:off x="6262685" y="666750"/>
            <a:ext cx="19051" cy="5222710"/>
          </a:xfrm>
          <a:prstGeom prst="straightConnector1">
            <a:avLst/>
          </a:prstGeom>
          <a:noFill/>
          <a:ln w="9525" cap="flat" cmpd="sng">
            <a:solidFill>
              <a:srgbClr val="4A7DBA"/>
            </a:solidFill>
            <a:prstDash val="solid"/>
            <a:round/>
            <a:headEnd type="none" w="sm" len="sm"/>
            <a:tailEnd type="none" w="sm" len="sm"/>
          </a:ln>
        </p:spPr>
      </p:cxnSp>
      <p:sp>
        <p:nvSpPr>
          <p:cNvPr id="446" name="Google Shape;446;p22"/>
          <p:cNvSpPr txBox="1"/>
          <p:nvPr/>
        </p:nvSpPr>
        <p:spPr>
          <a:xfrm>
            <a:off x="6496046" y="323163"/>
            <a:ext cx="503872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1" i="0" u="none" strike="noStrike">
                <a:solidFill>
                  <a:srgbClr val="000000"/>
                </a:solidFill>
                <a:latin typeface="Arial"/>
                <a:ea typeface="Arial"/>
                <a:cs typeface="Arial"/>
                <a:sym typeface="Arial"/>
              </a:rPr>
              <a:t>DIRECCIÓN GENERAL DE JUSTICIA INDÍGENA ORIGINARIA CAMPESINA</a:t>
            </a:r>
            <a:endParaRPr sz="1000" b="0" i="0" u="none" strike="noStrike">
              <a:solidFill>
                <a:srgbClr val="000000"/>
              </a:solidFill>
              <a:latin typeface="Arial"/>
              <a:ea typeface="Arial"/>
              <a:cs typeface="Arial"/>
              <a:sym typeface="Arial"/>
            </a:endParaRPr>
          </a:p>
        </p:txBody>
      </p:sp>
      <p:pic>
        <p:nvPicPr>
          <p:cNvPr id="447" name="Google Shape;447;p22"/>
          <p:cNvPicPr preferRelativeResize="0"/>
          <p:nvPr/>
        </p:nvPicPr>
        <p:blipFill rotWithShape="1">
          <a:blip r:embed="rId5">
            <a:alphaModFix/>
          </a:blip>
          <a:srcRect/>
          <a:stretch/>
        </p:blipFill>
        <p:spPr>
          <a:xfrm>
            <a:off x="6368677" y="839802"/>
            <a:ext cx="3514825" cy="779303"/>
          </a:xfrm>
          <a:prstGeom prst="rect">
            <a:avLst/>
          </a:prstGeom>
          <a:noFill/>
          <a:ln>
            <a:noFill/>
          </a:ln>
        </p:spPr>
      </p:pic>
      <p:sp>
        <p:nvSpPr>
          <p:cNvPr id="448" name="Google Shape;448;p22"/>
          <p:cNvSpPr txBox="1"/>
          <p:nvPr/>
        </p:nvSpPr>
        <p:spPr>
          <a:xfrm>
            <a:off x="6368677" y="1010269"/>
            <a:ext cx="345767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1" i="0" u="none" strike="noStrike">
                <a:solidFill>
                  <a:srgbClr val="000000"/>
                </a:solidFill>
                <a:latin typeface="Arial"/>
                <a:ea typeface="Arial"/>
                <a:cs typeface="Arial"/>
                <a:sym typeface="Arial"/>
              </a:rPr>
              <a:t>DESARROLLO NORMATIVO</a:t>
            </a:r>
            <a:endParaRPr sz="1200" b="0" i="0" u="none" strike="noStrike">
              <a:solidFill>
                <a:srgbClr val="000000"/>
              </a:solidFill>
              <a:latin typeface="Arial"/>
              <a:ea typeface="Arial"/>
              <a:cs typeface="Arial"/>
              <a:sym typeface="Arial"/>
            </a:endParaRPr>
          </a:p>
        </p:txBody>
      </p:sp>
      <p:sp>
        <p:nvSpPr>
          <p:cNvPr id="449" name="Google Shape;449;p22"/>
          <p:cNvSpPr txBox="1"/>
          <p:nvPr/>
        </p:nvSpPr>
        <p:spPr>
          <a:xfrm>
            <a:off x="6380228" y="1715526"/>
            <a:ext cx="4640197" cy="52318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0" i="0" u="none" strike="noStrike" dirty="0">
                <a:solidFill>
                  <a:srgbClr val="000000"/>
                </a:solidFill>
                <a:latin typeface="Arial"/>
                <a:ea typeface="Arial"/>
                <a:cs typeface="Arial"/>
                <a:sym typeface="Arial"/>
              </a:rPr>
              <a:t>Elaborar un informe sobre la implementación de la Ley de Deslinde Jurisdiccional Nº 073</a:t>
            </a:r>
            <a:r>
              <a:rPr lang="es-MX" dirty="0"/>
              <a:t>.</a:t>
            </a:r>
            <a:endParaRPr sz="1400" b="0" i="0" u="none" strike="noStrike" dirty="0">
              <a:solidFill>
                <a:srgbClr val="000000"/>
              </a:solidFill>
              <a:latin typeface="Arial"/>
              <a:ea typeface="Arial"/>
              <a:cs typeface="Arial"/>
              <a:sym typeface="Arial"/>
            </a:endParaRPr>
          </a:p>
        </p:txBody>
      </p:sp>
      <p:sp>
        <p:nvSpPr>
          <p:cNvPr id="450" name="Google Shape;450;p22"/>
          <p:cNvSpPr txBox="1"/>
          <p:nvPr/>
        </p:nvSpPr>
        <p:spPr>
          <a:xfrm>
            <a:off x="6368677" y="2304867"/>
            <a:ext cx="523226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0" i="0" u="none" strike="noStrike" dirty="0">
                <a:solidFill>
                  <a:srgbClr val="000000"/>
                </a:solidFill>
                <a:latin typeface="Arial"/>
                <a:ea typeface="Arial"/>
                <a:cs typeface="Arial"/>
                <a:sym typeface="Arial"/>
              </a:rPr>
              <a:t>Actualizar el protocolo de actuación, coordinación y cooperación </a:t>
            </a:r>
            <a:r>
              <a:rPr lang="es-MX" sz="1400" b="0" i="0" u="none" strike="noStrike" dirty="0" err="1">
                <a:solidFill>
                  <a:srgbClr val="000000"/>
                </a:solidFill>
                <a:latin typeface="Arial"/>
                <a:ea typeface="Arial"/>
                <a:cs typeface="Arial"/>
                <a:sym typeface="Arial"/>
              </a:rPr>
              <a:t>interjurisdiccional</a:t>
            </a:r>
            <a:r>
              <a:rPr lang="es-MX" sz="1400" b="0" i="0" u="none" strike="noStrike" dirty="0">
                <a:solidFill>
                  <a:srgbClr val="000000"/>
                </a:solidFill>
                <a:latin typeface="Arial"/>
                <a:ea typeface="Arial"/>
                <a:cs typeface="Arial"/>
                <a:sym typeface="Arial"/>
              </a:rPr>
              <a:t>.</a:t>
            </a:r>
            <a:endParaRPr sz="1100" b="0" i="0" u="none" strike="noStrike" dirty="0">
              <a:solidFill>
                <a:srgbClr val="000000"/>
              </a:solidFill>
              <a:latin typeface="Arial"/>
              <a:ea typeface="Arial"/>
              <a:cs typeface="Arial"/>
              <a:sym typeface="Arial"/>
            </a:endParaRPr>
          </a:p>
        </p:txBody>
      </p:sp>
      <p:pic>
        <p:nvPicPr>
          <p:cNvPr id="451" name="Google Shape;451;p22"/>
          <p:cNvPicPr preferRelativeResize="0"/>
          <p:nvPr/>
        </p:nvPicPr>
        <p:blipFill rotWithShape="1">
          <a:blip r:embed="rId5">
            <a:alphaModFix/>
          </a:blip>
          <a:srcRect/>
          <a:stretch/>
        </p:blipFill>
        <p:spPr>
          <a:xfrm>
            <a:off x="6311524" y="2924468"/>
            <a:ext cx="4137401" cy="1064803"/>
          </a:xfrm>
          <a:prstGeom prst="rect">
            <a:avLst/>
          </a:prstGeom>
          <a:noFill/>
          <a:ln>
            <a:noFill/>
          </a:ln>
        </p:spPr>
      </p:pic>
      <p:sp>
        <p:nvSpPr>
          <p:cNvPr id="452" name="Google Shape;452;p22"/>
          <p:cNvSpPr txBox="1"/>
          <p:nvPr/>
        </p:nvSpPr>
        <p:spPr>
          <a:xfrm>
            <a:off x="6311523" y="3167583"/>
            <a:ext cx="416719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b="1" i="0" u="none" strike="noStrike" dirty="0">
                <a:solidFill>
                  <a:srgbClr val="000000"/>
                </a:solidFill>
                <a:latin typeface="Arial"/>
                <a:ea typeface="Arial"/>
                <a:cs typeface="Arial"/>
                <a:sym typeface="Arial"/>
              </a:rPr>
              <a:t>FORTALECIMIENTO DE LA JURISDICCIÓN INDÍGENA ORIGINARIA CAMPESINA</a:t>
            </a:r>
            <a:endParaRPr sz="1100" b="0" i="0" u="none" strike="noStrike" dirty="0">
              <a:solidFill>
                <a:srgbClr val="000000"/>
              </a:solidFill>
              <a:latin typeface="Arial"/>
              <a:ea typeface="Arial"/>
              <a:cs typeface="Arial"/>
              <a:sym typeface="Arial"/>
            </a:endParaRPr>
          </a:p>
        </p:txBody>
      </p:sp>
      <p:sp>
        <p:nvSpPr>
          <p:cNvPr id="453" name="Google Shape;453;p22"/>
          <p:cNvSpPr txBox="1"/>
          <p:nvPr/>
        </p:nvSpPr>
        <p:spPr>
          <a:xfrm>
            <a:off x="6361702" y="3999696"/>
            <a:ext cx="5040000" cy="52318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0" i="0" u="none" strike="noStrike" dirty="0">
                <a:solidFill>
                  <a:srgbClr val="000000"/>
                </a:solidFill>
                <a:latin typeface="Arial"/>
                <a:ea typeface="Arial"/>
                <a:cs typeface="Arial"/>
                <a:sym typeface="Arial"/>
              </a:rPr>
              <a:t>Promover </a:t>
            </a:r>
            <a:r>
              <a:rPr lang="es-MX" sz="1400" b="1" i="0" u="none" strike="noStrike" dirty="0">
                <a:solidFill>
                  <a:srgbClr val="000000"/>
                </a:solidFill>
                <a:sym typeface="Arial"/>
              </a:rPr>
              <a:t>encuentros y diálogos </a:t>
            </a:r>
            <a:r>
              <a:rPr lang="es-MX" sz="1400" b="1" i="0" u="none" strike="noStrike" dirty="0" err="1">
                <a:solidFill>
                  <a:srgbClr val="000000"/>
                </a:solidFill>
                <a:sym typeface="Arial"/>
              </a:rPr>
              <a:t>interjurisdiccionales</a:t>
            </a:r>
            <a:r>
              <a:rPr lang="es-MX" sz="1400" b="1" i="0" u="none" strike="noStrike" dirty="0">
                <a:solidFill>
                  <a:srgbClr val="000000"/>
                </a:solidFill>
                <a:sym typeface="Arial"/>
              </a:rPr>
              <a:t>, para la experiencia de buenas </a:t>
            </a:r>
            <a:r>
              <a:rPr lang="es-MX" b="1" dirty="0"/>
              <a:t>prácticas</a:t>
            </a:r>
            <a:r>
              <a:rPr lang="es-MX" sz="1400" b="1" i="0" u="none" strike="noStrike" dirty="0">
                <a:solidFill>
                  <a:srgbClr val="000000"/>
                </a:solidFill>
                <a:sym typeface="Arial"/>
              </a:rPr>
              <a:t> </a:t>
            </a:r>
            <a:r>
              <a:rPr lang="es-MX" sz="1400" b="0" i="0" u="none" strike="noStrike" dirty="0">
                <a:solidFill>
                  <a:srgbClr val="000000"/>
                </a:solidFill>
                <a:latin typeface="Arial"/>
                <a:ea typeface="Arial"/>
                <a:cs typeface="Arial"/>
                <a:sym typeface="Arial"/>
              </a:rPr>
              <a:t>(3 talleres).</a:t>
            </a:r>
            <a:endParaRPr sz="1400" b="0" i="0" u="none" strike="noStrike" dirty="0">
              <a:solidFill>
                <a:srgbClr val="000000"/>
              </a:solidFill>
              <a:latin typeface="Arial"/>
              <a:ea typeface="Arial"/>
              <a:cs typeface="Arial"/>
              <a:sym typeface="Arial"/>
            </a:endParaRPr>
          </a:p>
        </p:txBody>
      </p:sp>
      <p:sp>
        <p:nvSpPr>
          <p:cNvPr id="454" name="Google Shape;454;p22"/>
          <p:cNvSpPr txBox="1"/>
          <p:nvPr/>
        </p:nvSpPr>
        <p:spPr>
          <a:xfrm>
            <a:off x="6368677" y="4637660"/>
            <a:ext cx="50400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0" i="0" u="none" strike="noStrike" dirty="0">
                <a:solidFill>
                  <a:srgbClr val="000000"/>
                </a:solidFill>
                <a:latin typeface="Arial"/>
                <a:ea typeface="Arial"/>
                <a:cs typeface="Arial"/>
                <a:sym typeface="Arial"/>
              </a:rPr>
              <a:t>Desarrollar una base de datos de reglamentos y estatutos sobre la administración de justicia de las </a:t>
            </a:r>
            <a:r>
              <a:rPr lang="es-MX" sz="1400" b="0" i="0" u="none" strike="noStrike" dirty="0" err="1">
                <a:solidFill>
                  <a:srgbClr val="000000"/>
                </a:solidFill>
                <a:latin typeface="Arial"/>
                <a:ea typeface="Arial"/>
                <a:cs typeface="Arial"/>
                <a:sym typeface="Arial"/>
              </a:rPr>
              <a:t>NPIOs</a:t>
            </a:r>
            <a:r>
              <a:rPr lang="es-MX" sz="1400" b="0" i="0" u="none" strike="noStrike" dirty="0">
                <a:solidFill>
                  <a:srgbClr val="000000"/>
                </a:solidFill>
                <a:latin typeface="Arial"/>
                <a:ea typeface="Arial"/>
                <a:cs typeface="Arial"/>
                <a:sym typeface="Arial"/>
              </a:rPr>
              <a:t> y las </a:t>
            </a:r>
            <a:r>
              <a:rPr lang="es-MX" sz="1400" b="0" i="0" u="none" strike="noStrike" dirty="0" err="1">
                <a:solidFill>
                  <a:srgbClr val="000000"/>
                </a:solidFill>
                <a:latin typeface="Arial"/>
                <a:ea typeface="Arial"/>
                <a:cs typeface="Arial"/>
                <a:sym typeface="Arial"/>
              </a:rPr>
              <a:t>GAIOCs</a:t>
            </a:r>
            <a:endParaRPr sz="1400" b="0" i="0" u="none" strike="noStrike" dirty="0">
              <a:solidFill>
                <a:srgbClr val="000000"/>
              </a:solidFill>
              <a:latin typeface="Arial"/>
              <a:ea typeface="Arial"/>
              <a:cs typeface="Arial"/>
              <a:sym typeface="Arial"/>
            </a:endParaRPr>
          </a:p>
        </p:txBody>
      </p:sp>
      <p:sp>
        <p:nvSpPr>
          <p:cNvPr id="455" name="Google Shape;455;p22"/>
          <p:cNvSpPr txBox="1"/>
          <p:nvPr/>
        </p:nvSpPr>
        <p:spPr>
          <a:xfrm>
            <a:off x="6368677" y="5366056"/>
            <a:ext cx="5040000" cy="7386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0" i="0" u="none" strike="noStrike" dirty="0">
                <a:solidFill>
                  <a:srgbClr val="000000"/>
                </a:solidFill>
                <a:latin typeface="Arial"/>
                <a:ea typeface="Arial"/>
                <a:cs typeface="Arial"/>
                <a:sym typeface="Arial"/>
              </a:rPr>
              <a:t>Elaborar una </a:t>
            </a:r>
            <a:r>
              <a:rPr lang="es-MX" sz="1400" b="1" i="0" u="none" strike="noStrike" dirty="0">
                <a:solidFill>
                  <a:srgbClr val="000000"/>
                </a:solidFill>
                <a:latin typeface="Arial"/>
                <a:ea typeface="Arial"/>
                <a:cs typeface="Arial"/>
                <a:sym typeface="Arial"/>
              </a:rPr>
              <a:t>propuesta de contenido de diseño curricular y plan global sobre pluralismo jurídico </a:t>
            </a:r>
            <a:r>
              <a:rPr lang="es-MX" sz="1400" b="0" i="0" u="none" strike="noStrike" dirty="0">
                <a:solidFill>
                  <a:srgbClr val="000000"/>
                </a:solidFill>
                <a:latin typeface="Arial"/>
                <a:ea typeface="Arial"/>
                <a:cs typeface="Arial"/>
                <a:sym typeface="Arial"/>
              </a:rPr>
              <a:t>para la formación jurídica </a:t>
            </a:r>
            <a:r>
              <a:rPr lang="es-MX" sz="1400" b="0" i="0" u="none" strike="noStrike" dirty="0" err="1">
                <a:solidFill>
                  <a:srgbClr val="000000"/>
                </a:solidFill>
                <a:latin typeface="Arial"/>
                <a:ea typeface="Arial"/>
                <a:cs typeface="Arial"/>
                <a:sym typeface="Arial"/>
              </a:rPr>
              <a:t>pregradual</a:t>
            </a:r>
            <a:r>
              <a:rPr lang="es-MX" sz="1400" b="0" i="0" u="none" strike="noStrike" dirty="0">
                <a:solidFill>
                  <a:srgbClr val="000000"/>
                </a:solidFill>
                <a:latin typeface="Arial"/>
                <a:ea typeface="Arial"/>
                <a:cs typeface="Arial"/>
                <a:sym typeface="Arial"/>
              </a:rPr>
              <a:t>.</a:t>
            </a:r>
            <a:endParaRPr sz="1400" b="0" i="0" u="none" strike="noStrik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40117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Google Shape;504;p26"/>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505" name="Google Shape;505;p26"/>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506" name="Google Shape;506;p26"/>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507" name="Google Shape;507;p26"/>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508" name="Google Shape;508;p26"/>
          <p:cNvSpPr/>
          <p:nvPr/>
        </p:nvSpPr>
        <p:spPr>
          <a:xfrm>
            <a:off x="1850681" y="4633600"/>
            <a:ext cx="9490842" cy="1450333"/>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VICEMINISTERIO DE TIERRAS</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22973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p27"/>
          <p:cNvPicPr preferRelativeResize="0"/>
          <p:nvPr/>
        </p:nvPicPr>
        <p:blipFill rotWithShape="1">
          <a:blip r:embed="rId3">
            <a:alphaModFix/>
          </a:blip>
          <a:srcRect/>
          <a:stretch/>
        </p:blipFill>
        <p:spPr>
          <a:xfrm>
            <a:off x="0" y="6547519"/>
            <a:ext cx="12192000" cy="100326"/>
          </a:xfrm>
          <a:prstGeom prst="rect">
            <a:avLst/>
          </a:prstGeom>
          <a:noFill/>
          <a:ln>
            <a:noFill/>
          </a:ln>
        </p:spPr>
      </p:pic>
      <p:sp>
        <p:nvSpPr>
          <p:cNvPr id="514" name="Google Shape;514;p27"/>
          <p:cNvSpPr txBox="1"/>
          <p:nvPr/>
        </p:nvSpPr>
        <p:spPr>
          <a:xfrm>
            <a:off x="2748437" y="402955"/>
            <a:ext cx="609872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i="0" u="none" strike="noStrike" dirty="0">
                <a:solidFill>
                  <a:srgbClr val="FFC000"/>
                </a:solidFill>
                <a:latin typeface="+mj-lt"/>
                <a:ea typeface="Nobile"/>
                <a:cs typeface="Nobile"/>
                <a:sym typeface="Nobile"/>
              </a:rPr>
              <a:t>Gestión integral de tierras, suelos e información territorial</a:t>
            </a:r>
            <a:endParaRPr sz="5400" b="0" i="0" u="none" strike="noStrike" dirty="0">
              <a:solidFill>
                <a:srgbClr val="FFC000"/>
              </a:solidFill>
              <a:latin typeface="+mj-lt"/>
              <a:sym typeface="Arial"/>
            </a:endParaRPr>
          </a:p>
        </p:txBody>
      </p:sp>
      <p:sp>
        <p:nvSpPr>
          <p:cNvPr id="516" name="Google Shape;516;p27"/>
          <p:cNvSpPr txBox="1"/>
          <p:nvPr/>
        </p:nvSpPr>
        <p:spPr>
          <a:xfrm>
            <a:off x="501844" y="1456494"/>
            <a:ext cx="676670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1" i="0" u="sng" strike="noStrike" dirty="0">
                <a:solidFill>
                  <a:schemeClr val="tx1">
                    <a:lumMod val="95000"/>
                    <a:lumOff val="5000"/>
                  </a:schemeClr>
                </a:solidFill>
                <a:latin typeface="+mn-lt"/>
                <a:ea typeface="Nobile"/>
                <a:cs typeface="Nobile"/>
                <a:sym typeface="Nobile"/>
              </a:rPr>
              <a:t>DIRECCIÓN GENERAL DE TIERRAS Y PROCESOS AGRARIOS</a:t>
            </a:r>
            <a:endParaRPr sz="1600" b="1" i="0" u="sng" strike="noStrike" dirty="0">
              <a:solidFill>
                <a:schemeClr val="tx1">
                  <a:lumMod val="95000"/>
                  <a:lumOff val="5000"/>
                </a:schemeClr>
              </a:solidFill>
              <a:latin typeface="+mn-lt"/>
              <a:sym typeface="Arial"/>
            </a:endParaRPr>
          </a:p>
        </p:txBody>
      </p:sp>
      <p:pic>
        <p:nvPicPr>
          <p:cNvPr id="518" name="Google Shape;518;p27"/>
          <p:cNvPicPr preferRelativeResize="0"/>
          <p:nvPr/>
        </p:nvPicPr>
        <p:blipFill rotWithShape="1">
          <a:blip r:embed="rId4">
            <a:alphaModFix/>
          </a:blip>
          <a:srcRect/>
          <a:stretch/>
        </p:blipFill>
        <p:spPr>
          <a:xfrm>
            <a:off x="248445" y="2382958"/>
            <a:ext cx="176761" cy="176759"/>
          </a:xfrm>
          <a:prstGeom prst="rect">
            <a:avLst/>
          </a:prstGeom>
          <a:noFill/>
          <a:ln>
            <a:noFill/>
          </a:ln>
        </p:spPr>
      </p:pic>
      <p:pic>
        <p:nvPicPr>
          <p:cNvPr id="519" name="Google Shape;519;p27"/>
          <p:cNvPicPr preferRelativeResize="0"/>
          <p:nvPr/>
        </p:nvPicPr>
        <p:blipFill rotWithShape="1">
          <a:blip r:embed="rId4">
            <a:alphaModFix/>
          </a:blip>
          <a:srcRect/>
          <a:stretch/>
        </p:blipFill>
        <p:spPr>
          <a:xfrm>
            <a:off x="273697" y="4436001"/>
            <a:ext cx="176761" cy="176759"/>
          </a:xfrm>
          <a:prstGeom prst="rect">
            <a:avLst/>
          </a:prstGeom>
          <a:noFill/>
          <a:ln>
            <a:noFill/>
          </a:ln>
        </p:spPr>
      </p:pic>
      <p:pic>
        <p:nvPicPr>
          <p:cNvPr id="520" name="Google Shape;520;p27"/>
          <p:cNvPicPr preferRelativeResize="0"/>
          <p:nvPr/>
        </p:nvPicPr>
        <p:blipFill rotWithShape="1">
          <a:blip r:embed="rId4">
            <a:alphaModFix/>
          </a:blip>
          <a:srcRect/>
          <a:stretch/>
        </p:blipFill>
        <p:spPr>
          <a:xfrm>
            <a:off x="3065217" y="2482817"/>
            <a:ext cx="176761" cy="176759"/>
          </a:xfrm>
          <a:prstGeom prst="rect">
            <a:avLst/>
          </a:prstGeom>
          <a:noFill/>
          <a:ln>
            <a:noFill/>
          </a:ln>
        </p:spPr>
      </p:pic>
      <p:pic>
        <p:nvPicPr>
          <p:cNvPr id="521" name="Google Shape;521;p27"/>
          <p:cNvPicPr preferRelativeResize="0"/>
          <p:nvPr/>
        </p:nvPicPr>
        <p:blipFill rotWithShape="1">
          <a:blip r:embed="rId4">
            <a:alphaModFix/>
          </a:blip>
          <a:srcRect/>
          <a:stretch/>
        </p:blipFill>
        <p:spPr>
          <a:xfrm>
            <a:off x="3134528" y="4296436"/>
            <a:ext cx="176761" cy="176759"/>
          </a:xfrm>
          <a:prstGeom prst="rect">
            <a:avLst/>
          </a:prstGeom>
          <a:noFill/>
          <a:ln>
            <a:noFill/>
          </a:ln>
        </p:spPr>
      </p:pic>
      <p:pic>
        <p:nvPicPr>
          <p:cNvPr id="522" name="Google Shape;522;p27"/>
          <p:cNvPicPr preferRelativeResize="0"/>
          <p:nvPr/>
        </p:nvPicPr>
        <p:blipFill rotWithShape="1">
          <a:blip r:embed="rId4">
            <a:alphaModFix/>
          </a:blip>
          <a:srcRect/>
          <a:stretch/>
        </p:blipFill>
        <p:spPr>
          <a:xfrm>
            <a:off x="6435267" y="2411093"/>
            <a:ext cx="176761" cy="176759"/>
          </a:xfrm>
          <a:prstGeom prst="rect">
            <a:avLst/>
          </a:prstGeom>
          <a:noFill/>
          <a:ln>
            <a:noFill/>
          </a:ln>
        </p:spPr>
      </p:pic>
      <p:pic>
        <p:nvPicPr>
          <p:cNvPr id="523" name="Google Shape;523;p27"/>
          <p:cNvPicPr preferRelativeResize="0"/>
          <p:nvPr/>
        </p:nvPicPr>
        <p:blipFill rotWithShape="1">
          <a:blip r:embed="rId4">
            <a:alphaModFix/>
          </a:blip>
          <a:srcRect/>
          <a:stretch/>
        </p:blipFill>
        <p:spPr>
          <a:xfrm>
            <a:off x="6423137" y="4467341"/>
            <a:ext cx="176761" cy="176759"/>
          </a:xfrm>
          <a:prstGeom prst="rect">
            <a:avLst/>
          </a:prstGeom>
          <a:noFill/>
          <a:ln>
            <a:noFill/>
          </a:ln>
        </p:spPr>
      </p:pic>
      <p:pic>
        <p:nvPicPr>
          <p:cNvPr id="524" name="Google Shape;524;p27"/>
          <p:cNvPicPr preferRelativeResize="0"/>
          <p:nvPr/>
        </p:nvPicPr>
        <p:blipFill rotWithShape="1">
          <a:blip r:embed="rId4">
            <a:alphaModFix/>
          </a:blip>
          <a:srcRect/>
          <a:stretch/>
        </p:blipFill>
        <p:spPr>
          <a:xfrm>
            <a:off x="9184669" y="2191677"/>
            <a:ext cx="176761" cy="176759"/>
          </a:xfrm>
          <a:prstGeom prst="rect">
            <a:avLst/>
          </a:prstGeom>
          <a:noFill/>
          <a:ln>
            <a:noFill/>
          </a:ln>
        </p:spPr>
      </p:pic>
      <p:pic>
        <p:nvPicPr>
          <p:cNvPr id="525" name="Google Shape;525;p27"/>
          <p:cNvPicPr preferRelativeResize="0"/>
          <p:nvPr/>
        </p:nvPicPr>
        <p:blipFill rotWithShape="1">
          <a:blip r:embed="rId4">
            <a:alphaModFix/>
          </a:blip>
          <a:srcRect/>
          <a:stretch/>
        </p:blipFill>
        <p:spPr>
          <a:xfrm>
            <a:off x="9246160" y="4403477"/>
            <a:ext cx="176761" cy="176759"/>
          </a:xfrm>
          <a:prstGeom prst="rect">
            <a:avLst/>
          </a:prstGeom>
          <a:noFill/>
          <a:ln>
            <a:noFill/>
          </a:ln>
        </p:spPr>
      </p:pic>
      <p:sp>
        <p:nvSpPr>
          <p:cNvPr id="526" name="Google Shape;526;p27"/>
          <p:cNvSpPr txBox="1"/>
          <p:nvPr/>
        </p:nvSpPr>
        <p:spPr>
          <a:xfrm>
            <a:off x="544916" y="2207804"/>
            <a:ext cx="2094139"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1" i="0" u="none" strike="noStrike" dirty="0">
                <a:solidFill>
                  <a:schemeClr val="tx1">
                    <a:lumMod val="95000"/>
                    <a:lumOff val="5000"/>
                  </a:schemeClr>
                </a:solidFill>
                <a:latin typeface="+mj-lt"/>
                <a:ea typeface="Fraunces ExtraBold"/>
                <a:cs typeface="Fraunces ExtraBold"/>
                <a:sym typeface="Fraunces ExtraBold"/>
              </a:rPr>
              <a:t>Recursos Administrativos</a:t>
            </a:r>
            <a:endParaRPr sz="2800" b="0" i="0" u="none" strike="noStrike" dirty="0">
              <a:solidFill>
                <a:schemeClr val="tx1">
                  <a:lumMod val="95000"/>
                  <a:lumOff val="5000"/>
                </a:schemeClr>
              </a:solidFill>
              <a:latin typeface="+mj-lt"/>
              <a:sym typeface="Arial"/>
            </a:endParaRPr>
          </a:p>
        </p:txBody>
      </p:sp>
      <p:sp>
        <p:nvSpPr>
          <p:cNvPr id="527" name="Google Shape;527;p27"/>
          <p:cNvSpPr txBox="1"/>
          <p:nvPr/>
        </p:nvSpPr>
        <p:spPr>
          <a:xfrm>
            <a:off x="566596" y="2855434"/>
            <a:ext cx="2463033"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0" i="0" u="none" strike="noStrike" dirty="0">
                <a:solidFill>
                  <a:schemeClr val="tx1">
                    <a:lumMod val="95000"/>
                    <a:lumOff val="5000"/>
                  </a:schemeClr>
                </a:solidFill>
                <a:latin typeface="+mj-lt"/>
                <a:ea typeface="Nobile"/>
                <a:cs typeface="Nobile"/>
                <a:sym typeface="Nobile"/>
              </a:rPr>
              <a:t>Atención de recursos en materia de tierras y resoluciones jerárquicas.</a:t>
            </a:r>
            <a:endParaRPr sz="1600" b="0" i="0" u="none" strike="noStrike" dirty="0">
              <a:solidFill>
                <a:schemeClr val="tx1">
                  <a:lumMod val="95000"/>
                  <a:lumOff val="5000"/>
                </a:schemeClr>
              </a:solidFill>
              <a:latin typeface="+mj-lt"/>
              <a:sym typeface="Arial"/>
            </a:endParaRPr>
          </a:p>
        </p:txBody>
      </p:sp>
      <p:sp>
        <p:nvSpPr>
          <p:cNvPr id="528" name="Google Shape;528;p27"/>
          <p:cNvSpPr txBox="1"/>
          <p:nvPr/>
        </p:nvSpPr>
        <p:spPr>
          <a:xfrm>
            <a:off x="566596" y="4000295"/>
            <a:ext cx="1740617"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Proyectos Normativos</a:t>
            </a:r>
            <a:endParaRPr dirty="0"/>
          </a:p>
        </p:txBody>
      </p:sp>
      <p:sp>
        <p:nvSpPr>
          <p:cNvPr id="529" name="Google Shape;529;p27"/>
          <p:cNvSpPr txBox="1"/>
          <p:nvPr/>
        </p:nvSpPr>
        <p:spPr>
          <a:xfrm>
            <a:off x="566596" y="4693093"/>
            <a:ext cx="2536231" cy="107717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Elaboración de directrices y fiscalización de la regulación del derecho propietario.</a:t>
            </a:r>
            <a:endParaRPr dirty="0"/>
          </a:p>
        </p:txBody>
      </p:sp>
      <p:sp>
        <p:nvSpPr>
          <p:cNvPr id="530" name="Google Shape;530;p27"/>
          <p:cNvSpPr txBox="1"/>
          <p:nvPr/>
        </p:nvSpPr>
        <p:spPr>
          <a:xfrm>
            <a:off x="3261566" y="2274457"/>
            <a:ext cx="2536231"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Demandas Jurisdiccionales</a:t>
            </a:r>
            <a:endParaRPr dirty="0"/>
          </a:p>
        </p:txBody>
      </p:sp>
      <p:sp>
        <p:nvSpPr>
          <p:cNvPr id="531" name="Google Shape;531;p27"/>
          <p:cNvSpPr txBox="1"/>
          <p:nvPr/>
        </p:nvSpPr>
        <p:spPr>
          <a:xfrm>
            <a:off x="3279618" y="2777130"/>
            <a:ext cx="2671764" cy="107717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Gestión de procesos constitucionales y judiciales vinculados a la propiedad agraria.</a:t>
            </a:r>
            <a:endParaRPr dirty="0"/>
          </a:p>
        </p:txBody>
      </p:sp>
      <p:sp>
        <p:nvSpPr>
          <p:cNvPr id="532" name="Google Shape;532;p27"/>
          <p:cNvSpPr txBox="1"/>
          <p:nvPr/>
        </p:nvSpPr>
        <p:spPr>
          <a:xfrm>
            <a:off x="3327054" y="4144526"/>
            <a:ext cx="1740617" cy="33851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Registro RIPIO</a:t>
            </a:r>
            <a:endParaRPr dirty="0"/>
          </a:p>
        </p:txBody>
      </p:sp>
      <p:sp>
        <p:nvSpPr>
          <p:cNvPr id="533" name="Google Shape;533;p27"/>
          <p:cNvSpPr txBox="1"/>
          <p:nvPr/>
        </p:nvSpPr>
        <p:spPr>
          <a:xfrm>
            <a:off x="3375013" y="4596343"/>
            <a:ext cx="2671764" cy="107717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Registro de Identidad de Pueblo Indígena u Originario para el reconocimiento territorial.</a:t>
            </a:r>
            <a:endParaRPr dirty="0"/>
          </a:p>
        </p:txBody>
      </p:sp>
      <p:sp>
        <p:nvSpPr>
          <p:cNvPr id="534" name="Google Shape;534;p27"/>
          <p:cNvSpPr txBox="1"/>
          <p:nvPr/>
        </p:nvSpPr>
        <p:spPr>
          <a:xfrm>
            <a:off x="6701099" y="2150293"/>
            <a:ext cx="2239643"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Sistema Nacional de Tierras</a:t>
            </a:r>
            <a:endParaRPr dirty="0"/>
          </a:p>
        </p:txBody>
      </p:sp>
      <p:sp>
        <p:nvSpPr>
          <p:cNvPr id="535" name="Google Shape;535;p27"/>
          <p:cNvSpPr txBox="1"/>
          <p:nvPr/>
        </p:nvSpPr>
        <p:spPr>
          <a:xfrm>
            <a:off x="6756579" y="2606034"/>
            <a:ext cx="2220961" cy="132339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Coordinación del Sistema Nacional de Gestión Integral de Tierras y actores públicos.</a:t>
            </a:r>
            <a:endParaRPr dirty="0"/>
          </a:p>
        </p:txBody>
      </p:sp>
      <p:sp>
        <p:nvSpPr>
          <p:cNvPr id="536" name="Google Shape;536;p27"/>
          <p:cNvSpPr txBox="1"/>
          <p:nvPr/>
        </p:nvSpPr>
        <p:spPr>
          <a:xfrm>
            <a:off x="6746349" y="4246902"/>
            <a:ext cx="1907063"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Planes de Uso de Suelo</a:t>
            </a:r>
            <a:endParaRPr dirty="0"/>
          </a:p>
        </p:txBody>
      </p:sp>
      <p:sp>
        <p:nvSpPr>
          <p:cNvPr id="537" name="Google Shape;537;p27"/>
          <p:cNvSpPr txBox="1"/>
          <p:nvPr/>
        </p:nvSpPr>
        <p:spPr>
          <a:xfrm>
            <a:off x="6753552" y="4762114"/>
            <a:ext cx="2286272" cy="107717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Guías referenciales para gobiernos subnacionales en planificación territorial.</a:t>
            </a:r>
            <a:endParaRPr dirty="0"/>
          </a:p>
        </p:txBody>
      </p:sp>
      <p:sp>
        <p:nvSpPr>
          <p:cNvPr id="538" name="Google Shape;538;p27"/>
          <p:cNvSpPr txBox="1"/>
          <p:nvPr/>
        </p:nvSpPr>
        <p:spPr>
          <a:xfrm>
            <a:off x="9422921" y="2007946"/>
            <a:ext cx="1808474"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Recopilación Normativa</a:t>
            </a:r>
            <a:endParaRPr dirty="0"/>
          </a:p>
        </p:txBody>
      </p:sp>
      <p:sp>
        <p:nvSpPr>
          <p:cNvPr id="539" name="Google Shape;539;p27"/>
          <p:cNvSpPr txBox="1"/>
          <p:nvPr/>
        </p:nvSpPr>
        <p:spPr>
          <a:xfrm>
            <a:off x="9446103" y="2518834"/>
            <a:ext cx="2074918" cy="107717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Sistematización de normativa vigente sobre uso y gestión de suelos en Bolivia.</a:t>
            </a:r>
            <a:endParaRPr dirty="0"/>
          </a:p>
        </p:txBody>
      </p:sp>
      <p:sp>
        <p:nvSpPr>
          <p:cNvPr id="540" name="Google Shape;540;p27"/>
          <p:cNvSpPr txBox="1"/>
          <p:nvPr/>
        </p:nvSpPr>
        <p:spPr>
          <a:xfrm>
            <a:off x="9446103" y="4101278"/>
            <a:ext cx="2240976"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buNone/>
              <a:defRPr sz="1600" b="1">
                <a:solidFill>
                  <a:schemeClr val="tx1">
                    <a:lumMod val="95000"/>
                    <a:lumOff val="5000"/>
                  </a:schemeClr>
                </a:solidFill>
                <a:latin typeface="+mj-lt"/>
                <a:ea typeface="Fraunces ExtraBold"/>
                <a:cs typeface="Fraunces ExtraBold"/>
              </a:defRPr>
            </a:lvl1pPr>
          </a:lstStyle>
          <a:p>
            <a:r>
              <a:rPr lang="es-MX" dirty="0">
                <a:sym typeface="Fraunces ExtraBold"/>
              </a:rPr>
              <a:t>Información Geoespacial</a:t>
            </a:r>
            <a:endParaRPr dirty="0"/>
          </a:p>
        </p:txBody>
      </p:sp>
      <p:sp>
        <p:nvSpPr>
          <p:cNvPr id="541" name="Google Shape;541;p27"/>
          <p:cNvSpPr txBox="1"/>
          <p:nvPr/>
        </p:nvSpPr>
        <p:spPr>
          <a:xfrm>
            <a:off x="9459718" y="4667065"/>
            <a:ext cx="2286300" cy="132339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lumMod val="95000"/>
                    <a:lumOff val="5000"/>
                  </a:schemeClr>
                </a:solidFill>
                <a:latin typeface="+mj-lt"/>
                <a:ea typeface="Nobile"/>
                <a:cs typeface="Nobile"/>
              </a:defRPr>
            </a:lvl1pPr>
          </a:lstStyle>
          <a:p>
            <a:r>
              <a:rPr lang="es-MX" dirty="0">
                <a:sym typeface="Nobile"/>
              </a:rPr>
              <a:t>Fortalecimiento de la infraestructura de datos territoriales y sistemas de información.</a:t>
            </a:r>
            <a:endParaRPr dirty="0"/>
          </a:p>
        </p:txBody>
      </p:sp>
    </p:spTree>
    <p:extLst>
      <p:ext uri="{BB962C8B-B14F-4D97-AF65-F5344CB8AC3E}">
        <p14:creationId xmlns:p14="http://schemas.microsoft.com/office/powerpoint/2010/main" val="46553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28"/>
          <p:cNvPicPr preferRelativeResize="0"/>
          <p:nvPr/>
        </p:nvPicPr>
        <p:blipFill rotWithShape="1">
          <a:blip r:embed="rId3">
            <a:alphaModFix/>
          </a:blip>
          <a:srcRect/>
          <a:stretch/>
        </p:blipFill>
        <p:spPr>
          <a:xfrm>
            <a:off x="4918445" y="3301362"/>
            <a:ext cx="6927099" cy="1100178"/>
          </a:xfrm>
          <a:prstGeom prst="rect">
            <a:avLst/>
          </a:prstGeom>
          <a:noFill/>
          <a:ln>
            <a:noFill/>
          </a:ln>
        </p:spPr>
      </p:pic>
      <p:pic>
        <p:nvPicPr>
          <p:cNvPr id="547" name="Google Shape;547;p28"/>
          <p:cNvPicPr preferRelativeResize="0"/>
          <p:nvPr/>
        </p:nvPicPr>
        <p:blipFill rotWithShape="1">
          <a:blip r:embed="rId3">
            <a:alphaModFix/>
          </a:blip>
          <a:srcRect/>
          <a:stretch/>
        </p:blipFill>
        <p:spPr>
          <a:xfrm>
            <a:off x="4918445" y="1987489"/>
            <a:ext cx="6927099" cy="1100178"/>
          </a:xfrm>
          <a:prstGeom prst="rect">
            <a:avLst/>
          </a:prstGeom>
          <a:noFill/>
          <a:ln>
            <a:noFill/>
          </a:ln>
        </p:spPr>
      </p:pic>
      <p:pic>
        <p:nvPicPr>
          <p:cNvPr id="548" name="Google Shape;548;p28"/>
          <p:cNvPicPr preferRelativeResize="0"/>
          <p:nvPr/>
        </p:nvPicPr>
        <p:blipFill rotWithShape="1">
          <a:blip r:embed="rId3">
            <a:alphaModFix/>
          </a:blip>
          <a:srcRect/>
          <a:stretch/>
        </p:blipFill>
        <p:spPr>
          <a:xfrm>
            <a:off x="4922002" y="667271"/>
            <a:ext cx="6927099" cy="1100178"/>
          </a:xfrm>
          <a:prstGeom prst="rect">
            <a:avLst/>
          </a:prstGeom>
          <a:noFill/>
          <a:ln>
            <a:noFill/>
          </a:ln>
        </p:spPr>
      </p:pic>
      <p:pic>
        <p:nvPicPr>
          <p:cNvPr id="549" name="Google Shape;549;p28"/>
          <p:cNvPicPr preferRelativeResize="0"/>
          <p:nvPr/>
        </p:nvPicPr>
        <p:blipFill rotWithShape="1">
          <a:blip r:embed="rId4">
            <a:alphaModFix/>
          </a:blip>
          <a:srcRect/>
          <a:stretch/>
        </p:blipFill>
        <p:spPr>
          <a:xfrm>
            <a:off x="0" y="0"/>
            <a:ext cx="4572000" cy="6858000"/>
          </a:xfrm>
          <a:prstGeom prst="rect">
            <a:avLst/>
          </a:prstGeom>
          <a:noFill/>
          <a:ln>
            <a:noFill/>
          </a:ln>
        </p:spPr>
      </p:pic>
      <p:pic>
        <p:nvPicPr>
          <p:cNvPr id="550" name="Google Shape;550;p28"/>
          <p:cNvPicPr preferRelativeResize="0"/>
          <p:nvPr/>
        </p:nvPicPr>
        <p:blipFill rotWithShape="1">
          <a:blip r:embed="rId5">
            <a:alphaModFix/>
          </a:blip>
          <a:srcRect/>
          <a:stretch/>
        </p:blipFill>
        <p:spPr>
          <a:xfrm>
            <a:off x="0" y="6452649"/>
            <a:ext cx="12192000" cy="100326"/>
          </a:xfrm>
          <a:prstGeom prst="rect">
            <a:avLst/>
          </a:prstGeom>
          <a:noFill/>
          <a:ln>
            <a:noFill/>
          </a:ln>
        </p:spPr>
      </p:pic>
      <p:sp>
        <p:nvSpPr>
          <p:cNvPr id="551" name="Google Shape;551;p28"/>
          <p:cNvSpPr txBox="1"/>
          <p:nvPr/>
        </p:nvSpPr>
        <p:spPr>
          <a:xfrm>
            <a:off x="4918450" y="187025"/>
            <a:ext cx="7269900" cy="446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300" b="1" i="0" u="none" strike="noStrike" dirty="0">
                <a:solidFill>
                  <a:srgbClr val="3B4540"/>
                </a:solidFill>
                <a:latin typeface="+mn-lt"/>
                <a:ea typeface="Fraunces ExtraBold"/>
                <a:cs typeface="Fraunces ExtraBold"/>
                <a:sym typeface="Fraunces ExtraBold"/>
              </a:rPr>
              <a:t>PRIORIDADES DE GESTIÓN INSTITUCIONAL</a:t>
            </a:r>
            <a:endParaRPr sz="2700" b="0" i="0" u="none" strike="noStrike" dirty="0">
              <a:solidFill>
                <a:srgbClr val="000000"/>
              </a:solidFill>
              <a:latin typeface="+mn-lt"/>
              <a:ea typeface="Arial"/>
              <a:cs typeface="Arial"/>
              <a:sym typeface="Arial"/>
            </a:endParaRPr>
          </a:p>
        </p:txBody>
      </p:sp>
      <p:pic>
        <p:nvPicPr>
          <p:cNvPr id="552" name="Google Shape;552;p28"/>
          <p:cNvPicPr preferRelativeResize="0"/>
          <p:nvPr/>
        </p:nvPicPr>
        <p:blipFill rotWithShape="1">
          <a:blip r:embed="rId6">
            <a:alphaModFix/>
          </a:blip>
          <a:srcRect/>
          <a:stretch/>
        </p:blipFill>
        <p:spPr>
          <a:xfrm>
            <a:off x="5089792" y="1059018"/>
            <a:ext cx="288917" cy="288917"/>
          </a:xfrm>
          <a:prstGeom prst="rect">
            <a:avLst/>
          </a:prstGeom>
          <a:noFill/>
          <a:ln>
            <a:noFill/>
          </a:ln>
        </p:spPr>
      </p:pic>
      <p:sp>
        <p:nvSpPr>
          <p:cNvPr id="553" name="Google Shape;553;p28"/>
          <p:cNvSpPr txBox="1"/>
          <p:nvPr/>
        </p:nvSpPr>
        <p:spPr>
          <a:xfrm>
            <a:off x="5439604" y="721879"/>
            <a:ext cx="60987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rgbClr val="405449"/>
                </a:solidFill>
                <a:latin typeface="+mn-lt"/>
                <a:ea typeface="Fraunces ExtraBold"/>
                <a:cs typeface="Fraunces ExtraBold"/>
                <a:sym typeface="Fraunces ExtraBold"/>
              </a:rPr>
              <a:t>Políticas Públicas de Tierras</a:t>
            </a:r>
            <a:endParaRPr sz="4800" b="0" i="0" u="none" strike="noStrike" dirty="0">
              <a:solidFill>
                <a:srgbClr val="000000"/>
              </a:solidFill>
              <a:latin typeface="+mn-lt"/>
              <a:ea typeface="Arial"/>
              <a:cs typeface="Arial"/>
              <a:sym typeface="Arial"/>
            </a:endParaRPr>
          </a:p>
        </p:txBody>
      </p:sp>
      <p:sp>
        <p:nvSpPr>
          <p:cNvPr id="554" name="Google Shape;554;p28"/>
          <p:cNvSpPr txBox="1"/>
          <p:nvPr/>
        </p:nvSpPr>
        <p:spPr>
          <a:xfrm>
            <a:off x="5439604" y="1043653"/>
            <a:ext cx="6098720" cy="5847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0" i="0" u="none" strike="noStrike" dirty="0">
                <a:solidFill>
                  <a:srgbClr val="405449"/>
                </a:solidFill>
                <a:latin typeface="+mn-lt"/>
                <a:ea typeface="Nobile"/>
                <a:cs typeface="Nobile"/>
                <a:sym typeface="Nobile"/>
              </a:rPr>
              <a:t>Promover políticas orientadas a la gestión integral, justa y sostenible de la tierra en beneficio de la población boliviana.</a:t>
            </a:r>
            <a:endParaRPr sz="1600" b="0" i="0" u="none" strike="noStrike" dirty="0">
              <a:solidFill>
                <a:srgbClr val="000000"/>
              </a:solidFill>
              <a:latin typeface="+mn-lt"/>
              <a:sym typeface="Arial"/>
            </a:endParaRPr>
          </a:p>
        </p:txBody>
      </p:sp>
      <p:pic>
        <p:nvPicPr>
          <p:cNvPr id="555" name="Google Shape;555;p28"/>
          <p:cNvPicPr preferRelativeResize="0"/>
          <p:nvPr/>
        </p:nvPicPr>
        <p:blipFill rotWithShape="1">
          <a:blip r:embed="rId7">
            <a:alphaModFix/>
          </a:blip>
          <a:srcRect/>
          <a:stretch/>
        </p:blipFill>
        <p:spPr>
          <a:xfrm>
            <a:off x="5186358" y="1155584"/>
            <a:ext cx="95783" cy="95783"/>
          </a:xfrm>
          <a:prstGeom prst="rect">
            <a:avLst/>
          </a:prstGeom>
          <a:noFill/>
          <a:ln>
            <a:noFill/>
          </a:ln>
        </p:spPr>
      </p:pic>
      <p:pic>
        <p:nvPicPr>
          <p:cNvPr id="556" name="Google Shape;556;p28"/>
          <p:cNvPicPr preferRelativeResize="0"/>
          <p:nvPr/>
        </p:nvPicPr>
        <p:blipFill rotWithShape="1">
          <a:blip r:embed="rId6">
            <a:alphaModFix/>
          </a:blip>
          <a:srcRect/>
          <a:stretch/>
        </p:blipFill>
        <p:spPr>
          <a:xfrm>
            <a:off x="5051423" y="2466312"/>
            <a:ext cx="260660" cy="260660"/>
          </a:xfrm>
          <a:prstGeom prst="rect">
            <a:avLst/>
          </a:prstGeom>
          <a:noFill/>
          <a:ln>
            <a:noFill/>
          </a:ln>
        </p:spPr>
      </p:pic>
      <p:pic>
        <p:nvPicPr>
          <p:cNvPr id="557" name="Google Shape;557;p28"/>
          <p:cNvPicPr preferRelativeResize="0"/>
          <p:nvPr/>
        </p:nvPicPr>
        <p:blipFill rotWithShape="1">
          <a:blip r:embed="rId8">
            <a:alphaModFix/>
          </a:blip>
          <a:srcRect/>
          <a:stretch/>
        </p:blipFill>
        <p:spPr>
          <a:xfrm>
            <a:off x="5131904" y="2545314"/>
            <a:ext cx="117360" cy="117360"/>
          </a:xfrm>
          <a:prstGeom prst="rect">
            <a:avLst/>
          </a:prstGeom>
          <a:noFill/>
          <a:ln>
            <a:noFill/>
          </a:ln>
        </p:spPr>
      </p:pic>
      <p:sp>
        <p:nvSpPr>
          <p:cNvPr id="558" name="Google Shape;558;p28"/>
          <p:cNvSpPr txBox="1"/>
          <p:nvPr/>
        </p:nvSpPr>
        <p:spPr>
          <a:xfrm>
            <a:off x="5470254" y="2086659"/>
            <a:ext cx="37528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rgbClr val="405449"/>
                </a:solidFill>
                <a:latin typeface="+mn-lt"/>
                <a:ea typeface="Fraunces ExtraBold"/>
                <a:cs typeface="Fraunces ExtraBold"/>
                <a:sym typeface="Fraunces ExtraBold"/>
              </a:rPr>
              <a:t>Seguridad Jurídica Agraria</a:t>
            </a:r>
            <a:endParaRPr sz="4800" b="0" i="0" u="none" strike="noStrike" dirty="0">
              <a:solidFill>
                <a:srgbClr val="000000"/>
              </a:solidFill>
              <a:latin typeface="+mn-lt"/>
              <a:ea typeface="Arial"/>
              <a:cs typeface="Arial"/>
              <a:sym typeface="Arial"/>
            </a:endParaRPr>
          </a:p>
        </p:txBody>
      </p:sp>
      <p:sp>
        <p:nvSpPr>
          <p:cNvPr id="559" name="Google Shape;559;p28"/>
          <p:cNvSpPr txBox="1"/>
          <p:nvPr/>
        </p:nvSpPr>
        <p:spPr>
          <a:xfrm>
            <a:off x="5470254" y="2455991"/>
            <a:ext cx="6302365"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600" b="0" i="0" u="none" strike="noStrike" dirty="0">
                <a:solidFill>
                  <a:srgbClr val="405449"/>
                </a:solidFill>
                <a:latin typeface="+mn-lt"/>
                <a:ea typeface="Nobile"/>
                <a:cs typeface="Nobile"/>
                <a:sym typeface="Nobile"/>
              </a:rPr>
              <a:t>Fortalecer la atención de recursos administrativos y procesos vinculados al derecho propietario sobre la tierra.</a:t>
            </a:r>
            <a:endParaRPr sz="1600" b="0" i="0" u="none" strike="noStrike" dirty="0">
              <a:solidFill>
                <a:srgbClr val="000000"/>
              </a:solidFill>
              <a:latin typeface="+mn-lt"/>
              <a:sym typeface="Arial"/>
            </a:endParaRPr>
          </a:p>
        </p:txBody>
      </p:sp>
      <p:pic>
        <p:nvPicPr>
          <p:cNvPr id="560" name="Google Shape;560;p28"/>
          <p:cNvPicPr preferRelativeResize="0"/>
          <p:nvPr/>
        </p:nvPicPr>
        <p:blipFill rotWithShape="1">
          <a:blip r:embed="rId3">
            <a:alphaModFix/>
          </a:blip>
          <a:srcRect/>
          <a:stretch/>
        </p:blipFill>
        <p:spPr>
          <a:xfrm>
            <a:off x="4918446" y="4563272"/>
            <a:ext cx="6927099" cy="1100178"/>
          </a:xfrm>
          <a:prstGeom prst="rect">
            <a:avLst/>
          </a:prstGeom>
          <a:noFill/>
          <a:ln>
            <a:noFill/>
          </a:ln>
        </p:spPr>
      </p:pic>
      <p:pic>
        <p:nvPicPr>
          <p:cNvPr id="561" name="Google Shape;561;p28"/>
          <p:cNvPicPr preferRelativeResize="0"/>
          <p:nvPr/>
        </p:nvPicPr>
        <p:blipFill rotWithShape="1">
          <a:blip r:embed="rId6">
            <a:alphaModFix/>
          </a:blip>
          <a:srcRect/>
          <a:stretch/>
        </p:blipFill>
        <p:spPr>
          <a:xfrm>
            <a:off x="5056028" y="3688228"/>
            <a:ext cx="260660" cy="260660"/>
          </a:xfrm>
          <a:prstGeom prst="rect">
            <a:avLst/>
          </a:prstGeom>
          <a:noFill/>
          <a:ln>
            <a:noFill/>
          </a:ln>
        </p:spPr>
      </p:pic>
      <p:pic>
        <p:nvPicPr>
          <p:cNvPr id="562" name="Google Shape;562;p28"/>
          <p:cNvPicPr preferRelativeResize="0"/>
          <p:nvPr/>
        </p:nvPicPr>
        <p:blipFill rotWithShape="1">
          <a:blip r:embed="rId9">
            <a:alphaModFix/>
          </a:blip>
          <a:srcRect/>
          <a:stretch/>
        </p:blipFill>
        <p:spPr>
          <a:xfrm>
            <a:off x="5149127" y="3759878"/>
            <a:ext cx="117360" cy="117360"/>
          </a:xfrm>
          <a:prstGeom prst="rect">
            <a:avLst/>
          </a:prstGeom>
          <a:noFill/>
          <a:ln>
            <a:noFill/>
          </a:ln>
        </p:spPr>
      </p:pic>
      <p:sp>
        <p:nvSpPr>
          <p:cNvPr id="563" name="Google Shape;563;p28"/>
          <p:cNvSpPr txBox="1"/>
          <p:nvPr/>
        </p:nvSpPr>
        <p:spPr>
          <a:xfrm>
            <a:off x="5492746" y="3372077"/>
            <a:ext cx="3136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rgbClr val="405449"/>
                </a:solidFill>
                <a:latin typeface="+mn-lt"/>
                <a:ea typeface="Fraunces ExtraBold"/>
                <a:cs typeface="Fraunces ExtraBold"/>
                <a:sym typeface="Fraunces ExtraBold"/>
              </a:rPr>
              <a:t>Control y Fiscalización</a:t>
            </a:r>
            <a:endParaRPr sz="4800" b="0" i="0" u="none" strike="noStrike" dirty="0">
              <a:solidFill>
                <a:srgbClr val="000000"/>
              </a:solidFill>
              <a:latin typeface="+mn-lt"/>
              <a:ea typeface="Arial"/>
              <a:cs typeface="Arial"/>
              <a:sym typeface="Arial"/>
            </a:endParaRPr>
          </a:p>
        </p:txBody>
      </p:sp>
      <p:sp>
        <p:nvSpPr>
          <p:cNvPr id="564" name="Google Shape;564;p28"/>
          <p:cNvSpPr txBox="1"/>
          <p:nvPr/>
        </p:nvSpPr>
        <p:spPr>
          <a:xfrm>
            <a:off x="5492746" y="3757351"/>
            <a:ext cx="6098720" cy="5847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0" i="0" u="none" strike="noStrike" dirty="0">
                <a:solidFill>
                  <a:srgbClr val="405449"/>
                </a:solidFill>
                <a:latin typeface="+mn-lt"/>
                <a:ea typeface="Nobile"/>
                <a:cs typeface="Nobile"/>
                <a:sym typeface="Nobile"/>
              </a:rPr>
              <a:t>Gestionar auditorías y mecanismos de seguimiento al INRA en el marco de la normativa agraria vigente.</a:t>
            </a:r>
            <a:endParaRPr sz="9600" b="0" i="0" u="none" strike="noStrike" dirty="0">
              <a:solidFill>
                <a:srgbClr val="000000"/>
              </a:solidFill>
              <a:latin typeface="+mn-lt"/>
              <a:ea typeface="Arial"/>
              <a:cs typeface="Arial"/>
              <a:sym typeface="Arial"/>
            </a:endParaRPr>
          </a:p>
        </p:txBody>
      </p:sp>
      <p:pic>
        <p:nvPicPr>
          <p:cNvPr id="565" name="Google Shape;565;p28"/>
          <p:cNvPicPr preferRelativeResize="0"/>
          <p:nvPr/>
        </p:nvPicPr>
        <p:blipFill rotWithShape="1">
          <a:blip r:embed="rId6">
            <a:alphaModFix/>
          </a:blip>
          <a:srcRect/>
          <a:stretch/>
        </p:blipFill>
        <p:spPr>
          <a:xfrm>
            <a:off x="5089792" y="5005644"/>
            <a:ext cx="260660" cy="260660"/>
          </a:xfrm>
          <a:prstGeom prst="rect">
            <a:avLst/>
          </a:prstGeom>
          <a:noFill/>
          <a:ln>
            <a:noFill/>
          </a:ln>
        </p:spPr>
      </p:pic>
      <p:pic>
        <p:nvPicPr>
          <p:cNvPr id="566" name="Google Shape;566;p28"/>
          <p:cNvPicPr preferRelativeResize="0"/>
          <p:nvPr/>
        </p:nvPicPr>
        <p:blipFill rotWithShape="1">
          <a:blip r:embed="rId10">
            <a:alphaModFix/>
          </a:blip>
          <a:srcRect/>
          <a:stretch/>
        </p:blipFill>
        <p:spPr>
          <a:xfrm>
            <a:off x="5175569" y="5090348"/>
            <a:ext cx="117360" cy="117360"/>
          </a:xfrm>
          <a:prstGeom prst="rect">
            <a:avLst/>
          </a:prstGeom>
          <a:noFill/>
          <a:ln>
            <a:noFill/>
          </a:ln>
        </p:spPr>
      </p:pic>
      <p:sp>
        <p:nvSpPr>
          <p:cNvPr id="567" name="Google Shape;567;p28"/>
          <p:cNvSpPr txBox="1"/>
          <p:nvPr/>
        </p:nvSpPr>
        <p:spPr>
          <a:xfrm>
            <a:off x="6163704" y="5939875"/>
            <a:ext cx="4436591" cy="4154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050" b="1" i="0" u="none" strike="noStrike" dirty="0">
                <a:solidFill>
                  <a:srgbClr val="405449"/>
                </a:solidFill>
                <a:latin typeface="Nobile"/>
                <a:ea typeface="Nobile"/>
                <a:cs typeface="Nobile"/>
                <a:sym typeface="Nobile"/>
              </a:rPr>
              <a:t>"Una gestión técnica, transparente y territorialmente equilibrada al servicio del país."</a:t>
            </a:r>
            <a:endParaRPr sz="6600" b="0" i="0" u="none" strike="noStrike" dirty="0">
              <a:solidFill>
                <a:srgbClr val="000000"/>
              </a:solidFill>
              <a:latin typeface="Arial"/>
              <a:ea typeface="Arial"/>
              <a:cs typeface="Arial"/>
              <a:sym typeface="Arial"/>
            </a:endParaRPr>
          </a:p>
        </p:txBody>
      </p:sp>
      <p:sp>
        <p:nvSpPr>
          <p:cNvPr id="568" name="Google Shape;568;p28"/>
          <p:cNvSpPr txBox="1"/>
          <p:nvPr/>
        </p:nvSpPr>
        <p:spPr>
          <a:xfrm>
            <a:off x="5563889" y="4623693"/>
            <a:ext cx="45720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rgbClr val="405449"/>
                </a:solidFill>
                <a:latin typeface="+mn-lt"/>
                <a:ea typeface="Fraunces ExtraBold"/>
                <a:cs typeface="Fraunces ExtraBold"/>
                <a:sym typeface="Fraunces ExtraBold"/>
              </a:rPr>
              <a:t>Información Territorial Estratégica</a:t>
            </a:r>
            <a:endParaRPr sz="4800" b="0" i="0" u="none" strike="noStrike" dirty="0">
              <a:solidFill>
                <a:srgbClr val="000000"/>
              </a:solidFill>
              <a:latin typeface="+mn-lt"/>
              <a:ea typeface="Arial"/>
              <a:cs typeface="Arial"/>
              <a:sym typeface="Arial"/>
            </a:endParaRPr>
          </a:p>
        </p:txBody>
      </p:sp>
      <p:sp>
        <p:nvSpPr>
          <p:cNvPr id="569" name="Google Shape;569;p28"/>
          <p:cNvSpPr txBox="1"/>
          <p:nvPr/>
        </p:nvSpPr>
        <p:spPr>
          <a:xfrm>
            <a:off x="5492746" y="5005644"/>
            <a:ext cx="6102000" cy="5847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0" i="0" u="none" strike="noStrike" dirty="0">
                <a:solidFill>
                  <a:srgbClr val="405449"/>
                </a:solidFill>
                <a:latin typeface="+mj-lt"/>
                <a:ea typeface="Nobile"/>
                <a:cs typeface="Nobile"/>
                <a:sym typeface="Nobile"/>
              </a:rPr>
              <a:t>Impulsar el uso de información geoespacial y sistemas de gestión territorial para apoyar la planificación del uso del suelo.</a:t>
            </a:r>
            <a:endParaRPr sz="1600" b="0" i="0" u="none" strike="noStrike" dirty="0">
              <a:solidFill>
                <a:srgbClr val="000000"/>
              </a:solidFill>
              <a:latin typeface="+mj-lt"/>
              <a:sym typeface="Arial"/>
            </a:endParaRPr>
          </a:p>
        </p:txBody>
      </p:sp>
    </p:spTree>
    <p:extLst>
      <p:ext uri="{BB962C8B-B14F-4D97-AF65-F5344CB8AC3E}">
        <p14:creationId xmlns:p14="http://schemas.microsoft.com/office/powerpoint/2010/main" val="1645352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5">
          <a:extLst>
            <a:ext uri="{FF2B5EF4-FFF2-40B4-BE49-F238E27FC236}">
              <a16:creationId xmlns:a16="http://schemas.microsoft.com/office/drawing/2014/main" id="{63EC78FD-8B80-6A93-1C3D-F27DFE8958DF}"/>
            </a:ext>
          </a:extLst>
        </p:cNvPr>
        <p:cNvGrpSpPr/>
        <p:nvPr/>
      </p:nvGrpSpPr>
      <p:grpSpPr>
        <a:xfrm>
          <a:off x="0" y="0"/>
          <a:ext cx="0" cy="0"/>
          <a:chOff x="0" y="0"/>
          <a:chExt cx="0" cy="0"/>
        </a:xfrm>
      </p:grpSpPr>
      <p:pic>
        <p:nvPicPr>
          <p:cNvPr id="186" name="Google Shape;186;p8">
            <a:extLst>
              <a:ext uri="{FF2B5EF4-FFF2-40B4-BE49-F238E27FC236}">
                <a16:creationId xmlns:a16="http://schemas.microsoft.com/office/drawing/2014/main" id="{9DE72204-8FC1-B677-B0DC-9B39183C66AB}"/>
              </a:ext>
            </a:extLst>
          </p:cNvPr>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87" name="Google Shape;187;p8">
            <a:extLst>
              <a:ext uri="{FF2B5EF4-FFF2-40B4-BE49-F238E27FC236}">
                <a16:creationId xmlns:a16="http://schemas.microsoft.com/office/drawing/2014/main" id="{8FF36376-0299-FBF4-062E-90BA746494F3}"/>
              </a:ext>
            </a:extLst>
          </p:cNvPr>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188" name="Google Shape;188;p8">
            <a:extLst>
              <a:ext uri="{FF2B5EF4-FFF2-40B4-BE49-F238E27FC236}">
                <a16:creationId xmlns:a16="http://schemas.microsoft.com/office/drawing/2014/main" id="{6770ECCF-C4E8-9784-DE65-55F461F3D903}"/>
              </a:ext>
            </a:extLst>
          </p:cNvPr>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189" name="Google Shape;189;p8">
            <a:extLst>
              <a:ext uri="{FF2B5EF4-FFF2-40B4-BE49-F238E27FC236}">
                <a16:creationId xmlns:a16="http://schemas.microsoft.com/office/drawing/2014/main" id="{66FA7FBF-1F94-ABF8-DB83-E9B471247342}"/>
              </a:ext>
            </a:extLst>
          </p:cNvPr>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190" name="Google Shape;190;p8">
            <a:extLst>
              <a:ext uri="{FF2B5EF4-FFF2-40B4-BE49-F238E27FC236}">
                <a16:creationId xmlns:a16="http://schemas.microsoft.com/office/drawing/2014/main" id="{1E78B512-E5CB-086F-CAD6-87FE1398AA02}"/>
              </a:ext>
            </a:extLst>
          </p:cNvPr>
          <p:cNvSpPr/>
          <p:nvPr/>
        </p:nvSpPr>
        <p:spPr>
          <a:xfrm>
            <a:off x="1357059" y="4513308"/>
            <a:ext cx="9490842" cy="1404362"/>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200" b="1" dirty="0">
                <a:solidFill>
                  <a:schemeClr val="dk1"/>
                </a:solidFill>
                <a:latin typeface="Arial"/>
                <a:ea typeface="Arial"/>
                <a:cs typeface="Arial"/>
                <a:sym typeface="Arial"/>
              </a:rPr>
              <a:t>VICEMINISTERIO DE COORDINACIÓN Y MODERNIZACIÓN DEL ESTADO</a:t>
            </a:r>
            <a:endParaRPr sz="32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862115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p11"/>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249" name="Google Shape;249;p11"/>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250" name="Google Shape;250;p11"/>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251" name="Google Shape;251;p11"/>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252" name="Google Shape;252;p11"/>
          <p:cNvSpPr/>
          <p:nvPr/>
        </p:nvSpPr>
        <p:spPr>
          <a:xfrm>
            <a:off x="1357059" y="4513308"/>
            <a:ext cx="9490842" cy="1404362"/>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200" b="1" dirty="0">
                <a:solidFill>
                  <a:schemeClr val="dk1"/>
                </a:solidFill>
                <a:latin typeface="Arial"/>
                <a:ea typeface="Arial"/>
                <a:cs typeface="Arial"/>
                <a:sym typeface="Arial"/>
              </a:rPr>
              <a:t>VICEMINISTERIO DE COORDINACIÓN  POLÍTICA Y LEGISLATIVA</a:t>
            </a:r>
            <a:endParaRPr sz="3200" b="1" dirty="0">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3"/>
          <p:cNvSpPr/>
          <p:nvPr/>
        </p:nvSpPr>
        <p:spPr>
          <a:xfrm>
            <a:off x="267334" y="672281"/>
            <a:ext cx="5457503"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MX" sz="1800" b="1" dirty="0">
                <a:solidFill>
                  <a:srgbClr val="C9A751"/>
                </a:solidFill>
                <a:latin typeface="Arial"/>
                <a:ea typeface="Arial"/>
                <a:cs typeface="Arial"/>
                <a:sym typeface="Arial"/>
              </a:rPr>
              <a:t>DIRECCIÓN GENERAL DE GESTIÓN Y SEGUIMIENTO LEGISLATIVO</a:t>
            </a:r>
            <a:endParaRPr sz="1800" dirty="0">
              <a:solidFill>
                <a:srgbClr val="000000"/>
              </a:solidFill>
              <a:latin typeface="Arial"/>
              <a:ea typeface="Arial"/>
              <a:cs typeface="Arial"/>
              <a:sym typeface="Arial"/>
            </a:endParaRPr>
          </a:p>
        </p:txBody>
      </p:sp>
      <p:sp>
        <p:nvSpPr>
          <p:cNvPr id="275" name="Google Shape;275;p13"/>
          <p:cNvSpPr/>
          <p:nvPr/>
        </p:nvSpPr>
        <p:spPr>
          <a:xfrm>
            <a:off x="685920" y="279075"/>
            <a:ext cx="3258720" cy="177997"/>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endParaRPr sz="933">
              <a:solidFill>
                <a:srgbClr val="000000"/>
              </a:solidFill>
              <a:latin typeface="Arial"/>
              <a:ea typeface="Arial"/>
              <a:cs typeface="Arial"/>
              <a:sym typeface="Arial"/>
            </a:endParaRPr>
          </a:p>
        </p:txBody>
      </p:sp>
      <p:sp>
        <p:nvSpPr>
          <p:cNvPr id="276" name="Google Shape;276;p13"/>
          <p:cNvSpPr/>
          <p:nvPr/>
        </p:nvSpPr>
        <p:spPr>
          <a:xfrm>
            <a:off x="939325" y="1893265"/>
            <a:ext cx="4369793" cy="849463"/>
          </a:xfrm>
          <a:prstGeom prst="rect">
            <a:avLst/>
          </a:prstGeom>
          <a:noFill/>
          <a:ln>
            <a:noFill/>
          </a:ln>
        </p:spPr>
        <p:txBody>
          <a:bodyPr spcFirstLastPara="1" wrap="square" lIns="0" tIns="0" rIns="0" bIns="0" anchor="t" anchorCtr="0">
            <a:spAutoFit/>
          </a:bodyPr>
          <a:lstStyle/>
          <a:p>
            <a:pPr marL="0" marR="0" lvl="0" indent="0" algn="just" rtl="0">
              <a:lnSpc>
                <a:spcPct val="115000"/>
              </a:lnSpc>
              <a:spcBef>
                <a:spcPts val="0"/>
              </a:spcBef>
              <a:spcAft>
                <a:spcPts val="0"/>
              </a:spcAft>
              <a:buNone/>
            </a:pPr>
            <a:r>
              <a:rPr lang="es-MX" sz="1600" dirty="0">
                <a:solidFill>
                  <a:schemeClr val="dk1"/>
                </a:solidFill>
                <a:latin typeface="+mj-lt"/>
                <a:ea typeface="Calibri"/>
                <a:cs typeface="Calibri"/>
                <a:sym typeface="Calibri"/>
              </a:rPr>
              <a:t>Potenciar la gestión pública y parlamentaria, a través de acciones de coordinación, apoyo y seguimiento</a:t>
            </a:r>
            <a:endParaRPr sz="1600" dirty="0">
              <a:latin typeface="+mj-lt"/>
            </a:endParaRPr>
          </a:p>
        </p:txBody>
      </p:sp>
      <p:sp>
        <p:nvSpPr>
          <p:cNvPr id="277" name="Google Shape;277;p13"/>
          <p:cNvSpPr/>
          <p:nvPr/>
        </p:nvSpPr>
        <p:spPr>
          <a:xfrm>
            <a:off x="569147" y="1948186"/>
            <a:ext cx="228226" cy="228234"/>
          </a:xfrm>
          <a:custGeom>
            <a:avLst/>
            <a:gdLst/>
            <a:ahLst/>
            <a:cxnLst/>
            <a:rect l="l" t="t" r="r" b="b"/>
            <a:pathLst>
              <a:path w="426172" h="426172" extrusionOk="0">
                <a:moveTo>
                  <a:pt x="0" y="0"/>
                </a:moveTo>
                <a:lnTo>
                  <a:pt x="426172" y="0"/>
                </a:lnTo>
                <a:lnTo>
                  <a:pt x="426172" y="426172"/>
                </a:lnTo>
                <a:lnTo>
                  <a:pt x="0" y="426172"/>
                </a:lnTo>
                <a:lnTo>
                  <a:pt x="0" y="0"/>
                </a:lnTo>
                <a:close/>
              </a:path>
            </a:pathLst>
          </a:custGeom>
          <a:blipFill rotWithShape="1">
            <a:blip r:embed="rId3">
              <a:alphaModFix/>
            </a:blip>
            <a:stretch>
              <a:fillRect/>
            </a:stretch>
          </a:blipFill>
          <a:ln>
            <a:noFill/>
          </a:ln>
        </p:spPr>
        <p:txBody>
          <a:bodyPr spcFirstLastPara="1" wrap="square" lIns="60000" tIns="30000" rIns="60000" bIns="30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cxnSp>
        <p:nvCxnSpPr>
          <p:cNvPr id="278" name="Google Shape;278;p13"/>
          <p:cNvCxnSpPr/>
          <p:nvPr/>
        </p:nvCxnSpPr>
        <p:spPr>
          <a:xfrm>
            <a:off x="788461" y="3083535"/>
            <a:ext cx="4415250" cy="3292"/>
          </a:xfrm>
          <a:prstGeom prst="straightConnector1">
            <a:avLst/>
          </a:prstGeom>
          <a:noFill/>
          <a:ln w="19050" cap="flat" cmpd="sng">
            <a:solidFill>
              <a:srgbClr val="C9A751"/>
            </a:solidFill>
            <a:prstDash val="solid"/>
            <a:round/>
            <a:headEnd type="none" w="sm" len="sm"/>
            <a:tailEnd type="none" w="sm" len="sm"/>
          </a:ln>
        </p:spPr>
      </p:cxnSp>
      <p:sp>
        <p:nvSpPr>
          <p:cNvPr id="279" name="Google Shape;279;p13"/>
          <p:cNvSpPr/>
          <p:nvPr/>
        </p:nvSpPr>
        <p:spPr>
          <a:xfrm>
            <a:off x="923531" y="3479480"/>
            <a:ext cx="4385587" cy="2462213"/>
          </a:xfrm>
          <a:prstGeom prst="rect">
            <a:avLst/>
          </a:prstGeom>
          <a:noFill/>
          <a:ln>
            <a:noFill/>
          </a:ln>
        </p:spPr>
        <p:txBody>
          <a:bodyPr spcFirstLastPara="1" wrap="square" lIns="0" tIns="0" rIns="0" bIns="0" anchor="t" anchorCtr="0">
            <a:spAutoFit/>
          </a:bodyPr>
          <a:lstStyle/>
          <a:p>
            <a:pPr lvl="0" algn="just">
              <a:lnSpc>
                <a:spcPct val="125000"/>
              </a:lnSpc>
            </a:pPr>
            <a:r>
              <a:rPr lang="es-ES" sz="1600" dirty="0">
                <a:latin typeface="+mj-lt"/>
              </a:rPr>
              <a:t>Realizar la </a:t>
            </a:r>
            <a:r>
              <a:rPr lang="es-ES" sz="1600" b="1" dirty="0">
                <a:latin typeface="+mj-lt"/>
              </a:rPr>
              <a:t>coordinación interinstitucional entre la Asamblea Legislativa Plurinacional y el Órgano Ejecutivo</a:t>
            </a:r>
            <a:r>
              <a:rPr lang="es-ES" sz="1600" dirty="0">
                <a:latin typeface="+mj-lt"/>
              </a:rPr>
              <a:t> para unificar criterios técnicos y jurídicos, orientados al </a:t>
            </a:r>
            <a:r>
              <a:rPr lang="es-ES" sz="1600" b="1" dirty="0">
                <a:latin typeface="+mj-lt"/>
              </a:rPr>
              <a:t>desarrollo de una plataforma digital centralizada que optimice la gestión de información, reduzca la burocracia y fortalezca la política de Cero Papel.</a:t>
            </a:r>
            <a:endParaRPr sz="1600" b="1" dirty="0">
              <a:solidFill>
                <a:srgbClr val="000000"/>
              </a:solidFill>
              <a:latin typeface="+mj-lt"/>
              <a:sym typeface="Arial"/>
            </a:endParaRPr>
          </a:p>
        </p:txBody>
      </p:sp>
      <p:grpSp>
        <p:nvGrpSpPr>
          <p:cNvPr id="280" name="Google Shape;280;p13"/>
          <p:cNvGrpSpPr/>
          <p:nvPr/>
        </p:nvGrpSpPr>
        <p:grpSpPr>
          <a:xfrm>
            <a:off x="120" y="6769255"/>
            <a:ext cx="12191760" cy="100320"/>
            <a:chOff x="0" y="10136160"/>
            <a:chExt cx="18287640" cy="150480"/>
          </a:xfrm>
        </p:grpSpPr>
        <p:sp>
          <p:nvSpPr>
            <p:cNvPr id="281" name="Google Shape;281;p13"/>
            <p:cNvSpPr/>
            <p:nvPr/>
          </p:nvSpPr>
          <p:spPr>
            <a:xfrm>
              <a:off x="0" y="10136160"/>
              <a:ext cx="6032160" cy="150480"/>
            </a:xfrm>
            <a:prstGeom prst="rect">
              <a:avLst/>
            </a:prstGeom>
            <a:solidFill>
              <a:srgbClr val="FF3131"/>
            </a:solidFill>
            <a:ln>
              <a:noFill/>
            </a:ln>
          </p:spPr>
          <p:txBody>
            <a:bodyPr spcFirstLastPara="1" wrap="square" lIns="91425" tIns="50150" rIns="91425" bIns="50150" anchor="ctr" anchorCtr="0">
              <a:noAutofit/>
            </a:bodyPr>
            <a:lstStyle/>
            <a:p>
              <a:pPr marL="0" marR="0" lvl="0" indent="0" algn="l" rtl="0">
                <a:spcBef>
                  <a:spcPts val="0"/>
                </a:spcBef>
                <a:spcAft>
                  <a:spcPts val="0"/>
                </a:spcAft>
                <a:buNone/>
              </a:pPr>
              <a:endParaRPr sz="933">
                <a:solidFill>
                  <a:srgbClr val="FFFFFF"/>
                </a:solidFill>
                <a:latin typeface="Arial"/>
                <a:ea typeface="Arial"/>
                <a:cs typeface="Arial"/>
                <a:sym typeface="Arial"/>
              </a:endParaRPr>
            </a:p>
          </p:txBody>
        </p:sp>
        <p:sp>
          <p:nvSpPr>
            <p:cNvPr id="282" name="Google Shape;282;p13"/>
            <p:cNvSpPr/>
            <p:nvPr/>
          </p:nvSpPr>
          <p:spPr>
            <a:xfrm>
              <a:off x="6127920" y="10136160"/>
              <a:ext cx="6032160" cy="150480"/>
            </a:xfrm>
            <a:prstGeom prst="rect">
              <a:avLst/>
            </a:prstGeom>
            <a:solidFill>
              <a:srgbClr val="FFDE59"/>
            </a:solidFill>
            <a:ln>
              <a:noFill/>
            </a:ln>
          </p:spPr>
          <p:txBody>
            <a:bodyPr spcFirstLastPara="1" wrap="square" lIns="91425" tIns="50150" rIns="91425" bIns="50150" anchor="ctr" anchorCtr="0">
              <a:noAutofit/>
            </a:bodyPr>
            <a:lstStyle/>
            <a:p>
              <a:pPr marL="0" marR="0" lvl="0" indent="0" algn="l" rtl="0">
                <a:spcBef>
                  <a:spcPts val="0"/>
                </a:spcBef>
                <a:spcAft>
                  <a:spcPts val="0"/>
                </a:spcAft>
                <a:buNone/>
              </a:pPr>
              <a:endParaRPr sz="933">
                <a:solidFill>
                  <a:srgbClr val="000000"/>
                </a:solidFill>
                <a:latin typeface="Arial"/>
                <a:ea typeface="Arial"/>
                <a:cs typeface="Arial"/>
                <a:sym typeface="Arial"/>
              </a:endParaRPr>
            </a:p>
          </p:txBody>
        </p:sp>
        <p:sp>
          <p:nvSpPr>
            <p:cNvPr id="283" name="Google Shape;283;p13"/>
            <p:cNvSpPr/>
            <p:nvPr/>
          </p:nvSpPr>
          <p:spPr>
            <a:xfrm>
              <a:off x="12255480" y="10136160"/>
              <a:ext cx="6032160" cy="150480"/>
            </a:xfrm>
            <a:prstGeom prst="rect">
              <a:avLst/>
            </a:prstGeom>
            <a:solidFill>
              <a:srgbClr val="00BF63"/>
            </a:solidFill>
            <a:ln>
              <a:noFill/>
            </a:ln>
          </p:spPr>
          <p:txBody>
            <a:bodyPr spcFirstLastPara="1" wrap="square" lIns="91425" tIns="50150" rIns="91425" bIns="50150" anchor="ctr" anchorCtr="0">
              <a:noAutofit/>
            </a:bodyPr>
            <a:lstStyle/>
            <a:p>
              <a:pPr marL="0" marR="0" lvl="0" indent="0" algn="l" rtl="0">
                <a:spcBef>
                  <a:spcPts val="0"/>
                </a:spcBef>
                <a:spcAft>
                  <a:spcPts val="0"/>
                </a:spcAft>
                <a:buNone/>
              </a:pPr>
              <a:endParaRPr sz="933">
                <a:solidFill>
                  <a:srgbClr val="FFFFFF"/>
                </a:solidFill>
                <a:latin typeface="Arial"/>
                <a:ea typeface="Arial"/>
                <a:cs typeface="Arial"/>
                <a:sym typeface="Arial"/>
              </a:endParaRPr>
            </a:p>
          </p:txBody>
        </p:sp>
      </p:grpSp>
      <p:sp>
        <p:nvSpPr>
          <p:cNvPr id="285" name="Google Shape;285;p13"/>
          <p:cNvSpPr txBox="1"/>
          <p:nvPr/>
        </p:nvSpPr>
        <p:spPr>
          <a:xfrm>
            <a:off x="5422752" y="587350"/>
            <a:ext cx="620636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dirty="0">
                <a:solidFill>
                  <a:srgbClr val="C9A751"/>
                </a:solidFill>
                <a:latin typeface="Arial"/>
                <a:ea typeface="Arial"/>
                <a:cs typeface="Arial"/>
                <a:sym typeface="Arial"/>
              </a:rPr>
              <a:t>DIRECCIÓN GENERAL DE ANÁLISIS CONSTITUCIONAL</a:t>
            </a:r>
            <a:endParaRPr sz="1800" b="1" dirty="0">
              <a:solidFill>
                <a:schemeClr val="dk1"/>
              </a:solidFill>
              <a:latin typeface="Arial"/>
              <a:ea typeface="Arial"/>
              <a:cs typeface="Arial"/>
              <a:sym typeface="Arial"/>
            </a:endParaRPr>
          </a:p>
        </p:txBody>
      </p:sp>
      <p:sp>
        <p:nvSpPr>
          <p:cNvPr id="287" name="Google Shape;287;p13"/>
          <p:cNvSpPr txBox="1"/>
          <p:nvPr/>
        </p:nvSpPr>
        <p:spPr>
          <a:xfrm>
            <a:off x="6194168" y="1486000"/>
            <a:ext cx="5400000" cy="80017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dirty="0">
                <a:solidFill>
                  <a:schemeClr val="tx1"/>
                </a:solidFill>
                <a:sym typeface="Arial"/>
              </a:rPr>
              <a:t>COORDINACIÓN.</a:t>
            </a:r>
            <a:endParaRPr dirty="0">
              <a:solidFill>
                <a:schemeClr val="tx1"/>
              </a:solidFill>
            </a:endParaRPr>
          </a:p>
          <a:p>
            <a:pPr marL="0" marR="0" lvl="0" indent="0" algn="just" rtl="0">
              <a:spcBef>
                <a:spcPts val="0"/>
              </a:spcBef>
              <a:spcAft>
                <a:spcPts val="0"/>
              </a:spcAft>
              <a:buNone/>
            </a:pPr>
            <a:r>
              <a:rPr lang="es-MX" sz="1600" dirty="0">
                <a:solidFill>
                  <a:schemeClr val="tx1"/>
                </a:solidFill>
              </a:rPr>
              <a:t>Articular </a:t>
            </a:r>
            <a:r>
              <a:rPr lang="es-MX" sz="1600" dirty="0">
                <a:solidFill>
                  <a:schemeClr val="tx1"/>
                </a:solidFill>
                <a:latin typeface="Arial"/>
                <a:ea typeface="Arial"/>
                <a:cs typeface="Arial"/>
                <a:sym typeface="Arial"/>
              </a:rPr>
              <a:t>estrategias para el tratamiento de leyes, entre el Órgano Ejecutivo y el Órgano Legislativo </a:t>
            </a:r>
            <a:endParaRPr sz="1600" dirty="0">
              <a:solidFill>
                <a:schemeClr val="tx1"/>
              </a:solidFill>
              <a:latin typeface="Arial"/>
              <a:ea typeface="Arial"/>
              <a:cs typeface="Arial"/>
              <a:sym typeface="Arial"/>
            </a:endParaRPr>
          </a:p>
        </p:txBody>
      </p:sp>
      <p:cxnSp>
        <p:nvCxnSpPr>
          <p:cNvPr id="288" name="Google Shape;288;p13"/>
          <p:cNvCxnSpPr/>
          <p:nvPr/>
        </p:nvCxnSpPr>
        <p:spPr>
          <a:xfrm>
            <a:off x="5926057" y="1394178"/>
            <a:ext cx="0" cy="4763660"/>
          </a:xfrm>
          <a:prstGeom prst="straightConnector1">
            <a:avLst/>
          </a:prstGeom>
          <a:noFill/>
          <a:ln w="19050" cap="flat" cmpd="sng">
            <a:solidFill>
              <a:srgbClr val="C9A751"/>
            </a:solidFill>
            <a:prstDash val="solid"/>
            <a:round/>
            <a:headEnd type="none" w="sm" len="sm"/>
            <a:tailEnd type="none" w="sm" len="sm"/>
          </a:ln>
        </p:spPr>
      </p:cxnSp>
      <p:sp>
        <p:nvSpPr>
          <p:cNvPr id="289" name="Google Shape;289;p13"/>
          <p:cNvSpPr txBox="1"/>
          <p:nvPr/>
        </p:nvSpPr>
        <p:spPr>
          <a:xfrm>
            <a:off x="6229120" y="2593175"/>
            <a:ext cx="5400000" cy="12926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dirty="0">
                <a:solidFill>
                  <a:schemeClr val="dk1"/>
                </a:solidFill>
                <a:latin typeface="Arial"/>
                <a:ea typeface="Arial"/>
                <a:cs typeface="Arial"/>
                <a:sym typeface="Arial"/>
              </a:rPr>
              <a:t>ANÁLISIS Y REVISIÓN LEGISLATIVA.</a:t>
            </a:r>
            <a:endParaRPr dirty="0"/>
          </a:p>
          <a:p>
            <a:pPr marL="0" marR="0" lvl="0" indent="0" algn="just" rtl="0">
              <a:spcBef>
                <a:spcPts val="0"/>
              </a:spcBef>
              <a:spcAft>
                <a:spcPts val="0"/>
              </a:spcAft>
              <a:buNone/>
            </a:pPr>
            <a:r>
              <a:rPr lang="es-MX" sz="1600" dirty="0">
                <a:solidFill>
                  <a:schemeClr val="dk1"/>
                </a:solidFill>
              </a:rPr>
              <a:t>R</a:t>
            </a:r>
            <a:r>
              <a:rPr lang="es-MX" sz="1600" dirty="0">
                <a:solidFill>
                  <a:schemeClr val="dk1"/>
                </a:solidFill>
                <a:latin typeface="Arial"/>
                <a:ea typeface="Arial"/>
                <a:cs typeface="Arial"/>
                <a:sym typeface="Arial"/>
              </a:rPr>
              <a:t>evisar la constitucionalidad y la técnica legislativa de Proyectos de Ley remitidos en consulta al Ejecutivo, garantizando la seguridad jurídica y coherencia de la normativa nacional.</a:t>
            </a:r>
            <a:endParaRPr sz="1600" dirty="0">
              <a:solidFill>
                <a:schemeClr val="dk1"/>
              </a:solidFill>
              <a:latin typeface="Arial"/>
              <a:ea typeface="Arial"/>
              <a:cs typeface="Arial"/>
              <a:sym typeface="Arial"/>
            </a:endParaRPr>
          </a:p>
        </p:txBody>
      </p:sp>
      <p:sp>
        <p:nvSpPr>
          <p:cNvPr id="290" name="Google Shape;290;p13"/>
          <p:cNvSpPr/>
          <p:nvPr/>
        </p:nvSpPr>
        <p:spPr>
          <a:xfrm>
            <a:off x="6052216" y="1738249"/>
            <a:ext cx="141952" cy="100320"/>
          </a:xfrm>
          <a:custGeom>
            <a:avLst/>
            <a:gdLst/>
            <a:ahLst/>
            <a:cxnLst/>
            <a:rect l="l" t="t" r="r" b="b"/>
            <a:pathLst>
              <a:path w="426172" h="426172" extrusionOk="0">
                <a:moveTo>
                  <a:pt x="0" y="0"/>
                </a:moveTo>
                <a:lnTo>
                  <a:pt x="426172" y="0"/>
                </a:lnTo>
                <a:lnTo>
                  <a:pt x="426172" y="426172"/>
                </a:lnTo>
                <a:lnTo>
                  <a:pt x="0" y="426172"/>
                </a:lnTo>
                <a:lnTo>
                  <a:pt x="0" y="0"/>
                </a:lnTo>
                <a:close/>
              </a:path>
            </a:pathLst>
          </a:custGeom>
          <a:blipFill rotWithShape="1">
            <a:blip r:embed="rId3">
              <a:alphaModFix/>
            </a:blip>
            <a:stretch>
              <a:fillRect/>
            </a:stretch>
          </a:blipFill>
          <a:ln>
            <a:noFill/>
          </a:ln>
        </p:spPr>
        <p:txBody>
          <a:bodyPr spcFirstLastPara="1" wrap="square" lIns="60000" tIns="30000" rIns="60000" bIns="30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291" name="Google Shape;291;p13"/>
          <p:cNvSpPr txBox="1"/>
          <p:nvPr/>
        </p:nvSpPr>
        <p:spPr>
          <a:xfrm>
            <a:off x="6194168" y="3930521"/>
            <a:ext cx="5400000" cy="10464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dirty="0">
                <a:solidFill>
                  <a:schemeClr val="dk1"/>
                </a:solidFill>
                <a:latin typeface="Arial"/>
                <a:ea typeface="Arial"/>
                <a:cs typeface="Arial"/>
                <a:sym typeface="Arial"/>
              </a:rPr>
              <a:t>SOCIALIZACIÓN PARLAMENTARIA.</a:t>
            </a:r>
            <a:endParaRPr dirty="0"/>
          </a:p>
          <a:p>
            <a:pPr marL="0" marR="0" lvl="0" indent="0" algn="just" rtl="0">
              <a:spcBef>
                <a:spcPts val="0"/>
              </a:spcBef>
              <a:spcAft>
                <a:spcPts val="0"/>
              </a:spcAft>
              <a:buNone/>
            </a:pPr>
            <a:r>
              <a:rPr lang="es-MX" sz="1600" dirty="0">
                <a:solidFill>
                  <a:schemeClr val="dk1"/>
                </a:solidFill>
              </a:rPr>
              <a:t>P</a:t>
            </a:r>
            <a:r>
              <a:rPr lang="es-MX" sz="1600" dirty="0">
                <a:solidFill>
                  <a:schemeClr val="dk1"/>
                </a:solidFill>
                <a:latin typeface="Arial"/>
                <a:ea typeface="Arial"/>
                <a:cs typeface="Arial"/>
                <a:sym typeface="Arial"/>
              </a:rPr>
              <a:t>rogramar reuniones de socialización de Proyectos de Ley de iniciativa del Órgano Ejecutivo con las distintas bancadas políticas.</a:t>
            </a:r>
            <a:endParaRPr sz="1600" dirty="0">
              <a:solidFill>
                <a:schemeClr val="dk1"/>
              </a:solidFill>
              <a:latin typeface="Arial"/>
              <a:ea typeface="Arial"/>
              <a:cs typeface="Arial"/>
              <a:sym typeface="Arial"/>
            </a:endParaRPr>
          </a:p>
        </p:txBody>
      </p:sp>
      <p:sp>
        <p:nvSpPr>
          <p:cNvPr id="292" name="Google Shape;292;p13"/>
          <p:cNvSpPr txBox="1"/>
          <p:nvPr/>
        </p:nvSpPr>
        <p:spPr>
          <a:xfrm>
            <a:off x="6194168" y="5175800"/>
            <a:ext cx="5400000" cy="10464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400" b="1" dirty="0">
                <a:solidFill>
                  <a:schemeClr val="tx1"/>
                </a:solidFill>
                <a:sym typeface="Arial"/>
              </a:rPr>
              <a:t>COMPILACIÓN Y SISTEMATIZACIÓN LEGISLATIVA. </a:t>
            </a:r>
            <a:endParaRPr dirty="0">
              <a:solidFill>
                <a:schemeClr val="tx1"/>
              </a:solidFill>
            </a:endParaRPr>
          </a:p>
          <a:p>
            <a:pPr marL="0" marR="0" lvl="0" indent="0" algn="just" rtl="0">
              <a:spcBef>
                <a:spcPts val="0"/>
              </a:spcBef>
              <a:spcAft>
                <a:spcPts val="0"/>
              </a:spcAft>
              <a:buNone/>
            </a:pPr>
            <a:r>
              <a:rPr lang="es-MX" sz="1600" dirty="0">
                <a:solidFill>
                  <a:schemeClr val="tx1"/>
                </a:solidFill>
                <a:latin typeface="Arial"/>
                <a:ea typeface="Arial"/>
                <a:cs typeface="Arial"/>
                <a:sym typeface="Arial"/>
              </a:rPr>
              <a:t>Analizar en base al bloque de constitucionalidad, las Leyes sancionadas por el Órgano Legislativo y remitidas al Órgano Ejecutivo para su promulgación.</a:t>
            </a:r>
            <a:endParaRPr sz="1600" dirty="0">
              <a:solidFill>
                <a:schemeClr val="tx1"/>
              </a:solidFill>
              <a:latin typeface="Arial"/>
              <a:ea typeface="Arial"/>
              <a:cs typeface="Arial"/>
              <a:sym typeface="Arial"/>
            </a:endParaRPr>
          </a:p>
        </p:txBody>
      </p:sp>
      <p:sp>
        <p:nvSpPr>
          <p:cNvPr id="293" name="Google Shape;293;p13"/>
          <p:cNvSpPr/>
          <p:nvPr/>
        </p:nvSpPr>
        <p:spPr>
          <a:xfrm>
            <a:off x="6031464" y="2773216"/>
            <a:ext cx="141952" cy="100320"/>
          </a:xfrm>
          <a:custGeom>
            <a:avLst/>
            <a:gdLst/>
            <a:ahLst/>
            <a:cxnLst/>
            <a:rect l="l" t="t" r="r" b="b"/>
            <a:pathLst>
              <a:path w="426172" h="426172" extrusionOk="0">
                <a:moveTo>
                  <a:pt x="0" y="0"/>
                </a:moveTo>
                <a:lnTo>
                  <a:pt x="426172" y="0"/>
                </a:lnTo>
                <a:lnTo>
                  <a:pt x="426172" y="426172"/>
                </a:lnTo>
                <a:lnTo>
                  <a:pt x="0" y="426172"/>
                </a:lnTo>
                <a:lnTo>
                  <a:pt x="0" y="0"/>
                </a:lnTo>
                <a:close/>
              </a:path>
            </a:pathLst>
          </a:custGeom>
          <a:blipFill rotWithShape="1">
            <a:blip r:embed="rId3">
              <a:alphaModFix/>
            </a:blip>
            <a:stretch>
              <a:fillRect/>
            </a:stretch>
          </a:blipFill>
          <a:ln>
            <a:noFill/>
          </a:ln>
        </p:spPr>
        <p:txBody>
          <a:bodyPr spcFirstLastPara="1" wrap="square" lIns="60000" tIns="30000" rIns="60000" bIns="30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294" name="Google Shape;294;p13"/>
          <p:cNvSpPr/>
          <p:nvPr/>
        </p:nvSpPr>
        <p:spPr>
          <a:xfrm>
            <a:off x="6036681" y="4089852"/>
            <a:ext cx="141952" cy="100320"/>
          </a:xfrm>
          <a:custGeom>
            <a:avLst/>
            <a:gdLst/>
            <a:ahLst/>
            <a:cxnLst/>
            <a:rect l="l" t="t" r="r" b="b"/>
            <a:pathLst>
              <a:path w="426172" h="426172" extrusionOk="0">
                <a:moveTo>
                  <a:pt x="0" y="0"/>
                </a:moveTo>
                <a:lnTo>
                  <a:pt x="426172" y="0"/>
                </a:lnTo>
                <a:lnTo>
                  <a:pt x="426172" y="426172"/>
                </a:lnTo>
                <a:lnTo>
                  <a:pt x="0" y="426172"/>
                </a:lnTo>
                <a:lnTo>
                  <a:pt x="0" y="0"/>
                </a:lnTo>
                <a:close/>
              </a:path>
            </a:pathLst>
          </a:custGeom>
          <a:blipFill rotWithShape="1">
            <a:blip r:embed="rId3">
              <a:alphaModFix/>
            </a:blip>
            <a:stretch>
              <a:fillRect/>
            </a:stretch>
          </a:blipFill>
          <a:ln>
            <a:noFill/>
          </a:ln>
        </p:spPr>
        <p:txBody>
          <a:bodyPr spcFirstLastPara="1" wrap="square" lIns="60000" tIns="30000" rIns="60000" bIns="30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295" name="Google Shape;295;p13"/>
          <p:cNvSpPr/>
          <p:nvPr/>
        </p:nvSpPr>
        <p:spPr>
          <a:xfrm>
            <a:off x="6052216" y="5389261"/>
            <a:ext cx="141952" cy="100320"/>
          </a:xfrm>
          <a:custGeom>
            <a:avLst/>
            <a:gdLst/>
            <a:ahLst/>
            <a:cxnLst/>
            <a:rect l="l" t="t" r="r" b="b"/>
            <a:pathLst>
              <a:path w="426172" h="426172" extrusionOk="0">
                <a:moveTo>
                  <a:pt x="0" y="0"/>
                </a:moveTo>
                <a:lnTo>
                  <a:pt x="426172" y="0"/>
                </a:lnTo>
                <a:lnTo>
                  <a:pt x="426172" y="426172"/>
                </a:lnTo>
                <a:lnTo>
                  <a:pt x="0" y="426172"/>
                </a:lnTo>
                <a:lnTo>
                  <a:pt x="0" y="0"/>
                </a:lnTo>
                <a:close/>
              </a:path>
            </a:pathLst>
          </a:custGeom>
          <a:blipFill rotWithShape="1">
            <a:blip r:embed="rId3">
              <a:alphaModFix/>
            </a:blip>
            <a:stretch>
              <a:fillRect/>
            </a:stretch>
          </a:blipFill>
          <a:ln>
            <a:noFill/>
          </a:ln>
        </p:spPr>
        <p:txBody>
          <a:bodyPr spcFirstLastPara="1" wrap="square" lIns="60000" tIns="30000" rIns="60000" bIns="30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
        <p:nvSpPr>
          <p:cNvPr id="296" name="Google Shape;296;p13"/>
          <p:cNvSpPr/>
          <p:nvPr/>
        </p:nvSpPr>
        <p:spPr>
          <a:xfrm>
            <a:off x="569147" y="3591423"/>
            <a:ext cx="228226" cy="228234"/>
          </a:xfrm>
          <a:custGeom>
            <a:avLst/>
            <a:gdLst/>
            <a:ahLst/>
            <a:cxnLst/>
            <a:rect l="l" t="t" r="r" b="b"/>
            <a:pathLst>
              <a:path w="426172" h="426172" extrusionOk="0">
                <a:moveTo>
                  <a:pt x="0" y="0"/>
                </a:moveTo>
                <a:lnTo>
                  <a:pt x="426172" y="0"/>
                </a:lnTo>
                <a:lnTo>
                  <a:pt x="426172" y="426172"/>
                </a:lnTo>
                <a:lnTo>
                  <a:pt x="0" y="426172"/>
                </a:lnTo>
                <a:lnTo>
                  <a:pt x="0" y="0"/>
                </a:lnTo>
                <a:close/>
              </a:path>
            </a:pathLst>
          </a:custGeom>
          <a:blipFill rotWithShape="1">
            <a:blip r:embed="rId3">
              <a:alphaModFix/>
            </a:blip>
            <a:stretch>
              <a:fillRect/>
            </a:stretch>
          </a:blipFill>
          <a:ln>
            <a:noFill/>
          </a:ln>
        </p:spPr>
        <p:txBody>
          <a:bodyPr spcFirstLastPara="1" wrap="square" lIns="60000" tIns="30000" rIns="60000" bIns="30000" anchor="t" anchorCtr="0">
            <a:noAutofit/>
          </a:bodyPr>
          <a:lstStyle/>
          <a:p>
            <a:pPr marL="0" marR="0" lvl="0" indent="0" algn="l" rtl="0">
              <a:spcBef>
                <a:spcPts val="0"/>
              </a:spcBef>
              <a:spcAft>
                <a:spcPts val="0"/>
              </a:spcAft>
              <a:buNone/>
            </a:pPr>
            <a:endParaRPr sz="120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pic>
        <p:nvPicPr>
          <p:cNvPr id="768" name="Google Shape;768;p36"/>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769" name="Google Shape;769;p36"/>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770" name="Google Shape;770;p36"/>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771" name="Google Shape;771;p36"/>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772" name="Google Shape;772;p36"/>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AGENCIA DE GOBIERNO ELECTRÓNICO Y TECNOLOGÍAS DE LA INFORMACIÓN Y COMUNICACIÓN - AGETIC</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89350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pic>
        <p:nvPicPr>
          <p:cNvPr id="777" name="Google Shape;777;p37"/>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779" name="Google Shape;779;p37"/>
          <p:cNvSpPr txBox="1"/>
          <p:nvPr/>
        </p:nvSpPr>
        <p:spPr>
          <a:xfrm>
            <a:off x="233172" y="532214"/>
            <a:ext cx="46131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chemeClr val="tx1"/>
                </a:solidFill>
                <a:latin typeface="Trebuchet MS"/>
                <a:ea typeface="Trebuchet MS"/>
                <a:cs typeface="Trebuchet MS"/>
                <a:sym typeface="Trebuchet MS"/>
              </a:rPr>
              <a:t>📋  Ley N° 1080 aplicada correctamente</a:t>
            </a:r>
            <a:endParaRPr sz="1200" b="0" i="0" u="none" strike="noStrike" dirty="0">
              <a:solidFill>
                <a:schemeClr val="tx1"/>
              </a:solidFill>
              <a:sym typeface="Arial"/>
            </a:endParaRPr>
          </a:p>
        </p:txBody>
      </p:sp>
      <p:sp>
        <p:nvSpPr>
          <p:cNvPr id="780" name="Google Shape;780;p37"/>
          <p:cNvSpPr txBox="1"/>
          <p:nvPr/>
        </p:nvSpPr>
        <p:spPr>
          <a:xfrm>
            <a:off x="233172" y="929641"/>
            <a:ext cx="4393692" cy="120032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800" b="0" i="0" u="none" strike="noStrike" dirty="0">
                <a:solidFill>
                  <a:schemeClr val="tx1"/>
                </a:solidFill>
                <a:latin typeface="Calibri"/>
                <a:ea typeface="Calibri"/>
                <a:cs typeface="Calibri"/>
                <a:sym typeface="Calibri"/>
              </a:rPr>
              <a:t>La Ley de Ciudadanía Digital garantiza que todos los bolivianos puedan acceder a servicios del Estado de forma digital, segura y sin trámites en papel.</a:t>
            </a:r>
            <a:endParaRPr sz="1400" b="0" i="0" u="none" strike="noStrike" dirty="0">
              <a:solidFill>
                <a:schemeClr val="tx1"/>
              </a:solidFill>
              <a:sym typeface="Arial"/>
            </a:endParaRPr>
          </a:p>
        </p:txBody>
      </p:sp>
      <p:sp>
        <p:nvSpPr>
          <p:cNvPr id="781" name="Google Shape;781;p37"/>
          <p:cNvSpPr txBox="1"/>
          <p:nvPr/>
        </p:nvSpPr>
        <p:spPr>
          <a:xfrm>
            <a:off x="233172" y="2428002"/>
            <a:ext cx="347929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chemeClr val="tx1"/>
                </a:solidFill>
                <a:latin typeface="Trebuchet MS"/>
                <a:ea typeface="Trebuchet MS"/>
                <a:cs typeface="Trebuchet MS"/>
                <a:sym typeface="Trebuchet MS"/>
              </a:rPr>
              <a:t>👥  Más de 600.000 usuarios</a:t>
            </a:r>
            <a:endParaRPr sz="1200" b="0" i="0" u="none" strike="noStrike" dirty="0">
              <a:solidFill>
                <a:schemeClr val="tx1"/>
              </a:solidFill>
              <a:sym typeface="Arial"/>
            </a:endParaRPr>
          </a:p>
        </p:txBody>
      </p:sp>
      <p:sp>
        <p:nvSpPr>
          <p:cNvPr id="782" name="Google Shape;782;p37"/>
          <p:cNvSpPr txBox="1"/>
          <p:nvPr/>
        </p:nvSpPr>
        <p:spPr>
          <a:xfrm>
            <a:off x="233172" y="2917172"/>
            <a:ext cx="4393692" cy="147732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800" b="0" i="0" u="none" strike="noStrike">
                <a:solidFill>
                  <a:schemeClr val="tx1"/>
                </a:solidFill>
                <a:latin typeface="Calibri"/>
                <a:ea typeface="Calibri"/>
                <a:cs typeface="Calibri"/>
                <a:sym typeface="Calibri"/>
              </a:rPr>
              <a:t>Se incrementará el número de personas con Ciudadanía Digital a más de 600 mil. Significa que más bolivianos podrán hacer trámites desde su celular o computadora, sin hacer filas.</a:t>
            </a:r>
            <a:endParaRPr sz="1400" b="0" i="0" u="none" strike="noStrike">
              <a:solidFill>
                <a:schemeClr val="tx1"/>
              </a:solidFill>
              <a:sym typeface="Arial"/>
            </a:endParaRPr>
          </a:p>
        </p:txBody>
      </p:sp>
      <p:pic>
        <p:nvPicPr>
          <p:cNvPr id="783" name="Google Shape;783;p37"/>
          <p:cNvPicPr preferRelativeResize="0"/>
          <p:nvPr/>
        </p:nvPicPr>
        <p:blipFill rotWithShape="1">
          <a:blip r:embed="rId4">
            <a:alphaModFix/>
          </a:blip>
          <a:srcRect/>
          <a:stretch/>
        </p:blipFill>
        <p:spPr>
          <a:xfrm>
            <a:off x="434340" y="4717665"/>
            <a:ext cx="1804182" cy="999677"/>
          </a:xfrm>
          <a:prstGeom prst="rect">
            <a:avLst/>
          </a:prstGeom>
          <a:noFill/>
          <a:ln>
            <a:noFill/>
          </a:ln>
        </p:spPr>
      </p:pic>
      <p:pic>
        <p:nvPicPr>
          <p:cNvPr id="784" name="Google Shape;784;p37"/>
          <p:cNvPicPr preferRelativeResize="0"/>
          <p:nvPr/>
        </p:nvPicPr>
        <p:blipFill rotWithShape="1">
          <a:blip r:embed="rId5">
            <a:alphaModFix/>
          </a:blip>
          <a:srcRect/>
          <a:stretch/>
        </p:blipFill>
        <p:spPr>
          <a:xfrm>
            <a:off x="2430018" y="4698574"/>
            <a:ext cx="1804182" cy="999677"/>
          </a:xfrm>
          <a:prstGeom prst="rect">
            <a:avLst/>
          </a:prstGeom>
          <a:noFill/>
          <a:ln>
            <a:noFill/>
          </a:ln>
        </p:spPr>
      </p:pic>
      <p:sp>
        <p:nvSpPr>
          <p:cNvPr id="785" name="Google Shape;785;p37"/>
          <p:cNvSpPr txBox="1"/>
          <p:nvPr/>
        </p:nvSpPr>
        <p:spPr>
          <a:xfrm>
            <a:off x="6096000" y="330837"/>
            <a:ext cx="51861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a:solidFill>
                  <a:srgbClr val="242732"/>
                </a:solidFill>
                <a:latin typeface="Arial"/>
                <a:ea typeface="Arial"/>
                <a:cs typeface="Arial"/>
                <a:sym typeface="Arial"/>
              </a:rPr>
              <a:t>INCLUSIÓN Y CONECTIVIDAD PARA TODOS</a:t>
            </a:r>
            <a:endParaRPr sz="800" b="0" i="0" u="none" strike="noStrike">
              <a:solidFill>
                <a:srgbClr val="000000"/>
              </a:solidFill>
              <a:latin typeface="Arial"/>
              <a:ea typeface="Arial"/>
              <a:cs typeface="Arial"/>
              <a:sym typeface="Arial"/>
            </a:endParaRPr>
          </a:p>
        </p:txBody>
      </p:sp>
      <p:sp>
        <p:nvSpPr>
          <p:cNvPr id="786" name="Google Shape;786;p37"/>
          <p:cNvSpPr txBox="1"/>
          <p:nvPr/>
        </p:nvSpPr>
        <p:spPr>
          <a:xfrm>
            <a:off x="5639562" y="700169"/>
            <a:ext cx="60990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0" i="1" u="none" strike="noStrike">
                <a:solidFill>
                  <a:srgbClr val="64748B"/>
                </a:solidFill>
                <a:latin typeface="Calibri"/>
                <a:ea typeface="Calibri"/>
                <a:cs typeface="Calibri"/>
                <a:sym typeface="Calibri"/>
              </a:rPr>
              <a:t>Tres grandes pilares para que ningún boliviano se quede atrás</a:t>
            </a:r>
            <a:endParaRPr sz="1200" b="0" i="0" u="none" strike="noStrike">
              <a:solidFill>
                <a:srgbClr val="000000"/>
              </a:solidFill>
              <a:latin typeface="Arial"/>
              <a:ea typeface="Arial"/>
              <a:cs typeface="Arial"/>
              <a:sym typeface="Arial"/>
            </a:endParaRPr>
          </a:p>
        </p:txBody>
      </p:sp>
      <p:sp>
        <p:nvSpPr>
          <p:cNvPr id="790" name="Google Shape;790;p37"/>
          <p:cNvSpPr txBox="1"/>
          <p:nvPr/>
        </p:nvSpPr>
        <p:spPr>
          <a:xfrm>
            <a:off x="5950984" y="1308846"/>
            <a:ext cx="2071702"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600" b="1" i="0" u="none" strike="noStrike" dirty="0">
                <a:solidFill>
                  <a:schemeClr val="tx1"/>
                </a:solidFill>
                <a:latin typeface="+mj-lt"/>
                <a:ea typeface="Trebuchet MS"/>
                <a:cs typeface="Trebuchet MS"/>
                <a:sym typeface="Trebuchet MS"/>
              </a:rPr>
              <a:t>Inclusión</a:t>
            </a:r>
            <a:endParaRPr sz="1600" b="0" i="0" u="none" strike="noStrike" dirty="0">
              <a:solidFill>
                <a:schemeClr val="tx1"/>
              </a:solidFill>
              <a:latin typeface="+mj-lt"/>
              <a:sym typeface="Arial"/>
            </a:endParaRPr>
          </a:p>
          <a:p>
            <a:pPr marL="0" marR="0" lvl="0" indent="0" algn="ctr" rtl="0">
              <a:spcBef>
                <a:spcPts val="0"/>
              </a:spcBef>
              <a:spcAft>
                <a:spcPts val="0"/>
              </a:spcAft>
              <a:buNone/>
            </a:pPr>
            <a:r>
              <a:rPr lang="es-MX" sz="1600" b="1" i="0" u="none" strike="noStrike" dirty="0">
                <a:solidFill>
                  <a:schemeClr val="tx1"/>
                </a:solidFill>
                <a:latin typeface="+mj-lt"/>
                <a:ea typeface="Trebuchet MS"/>
                <a:cs typeface="Trebuchet MS"/>
                <a:sym typeface="Trebuchet MS"/>
              </a:rPr>
              <a:t>Financiera</a:t>
            </a:r>
            <a:endParaRPr sz="1600" b="0" i="0" u="none" strike="noStrike" dirty="0">
              <a:solidFill>
                <a:schemeClr val="tx1"/>
              </a:solidFill>
              <a:latin typeface="+mj-lt"/>
              <a:sym typeface="Arial"/>
            </a:endParaRPr>
          </a:p>
        </p:txBody>
      </p:sp>
      <p:sp>
        <p:nvSpPr>
          <p:cNvPr id="791" name="Google Shape;791;p37"/>
          <p:cNvSpPr txBox="1"/>
          <p:nvPr/>
        </p:nvSpPr>
        <p:spPr>
          <a:xfrm>
            <a:off x="5326128" y="1982857"/>
            <a:ext cx="3321415" cy="1569620"/>
          </a:xfrm>
          <a:prstGeom prst="rect">
            <a:avLst/>
          </a:prstGeom>
          <a:solidFill>
            <a:schemeClr val="tx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chemeClr val="tx1"/>
                </a:solidFill>
                <a:latin typeface="+mj-lt"/>
                <a:ea typeface="Calibri"/>
                <a:cs typeface="Calibri"/>
                <a:sym typeface="Calibri"/>
              </a:rPr>
              <a:t>Apoyamos programas para que más bolivianos </a:t>
            </a:r>
            <a:r>
              <a:rPr lang="es-MX" sz="1600" b="0" i="0" u="none" strike="noStrike" dirty="0">
                <a:solidFill>
                  <a:schemeClr val="tx1"/>
                </a:solidFill>
                <a:latin typeface="+mj-lt"/>
                <a:ea typeface="Calibri"/>
                <a:cs typeface="Calibri"/>
                <a:sym typeface="Calibri"/>
              </a:rPr>
              <a:t>—especialmente en zonas alejadas— </a:t>
            </a:r>
            <a:r>
              <a:rPr lang="es-MX" sz="1600" b="1" i="0" u="none" strike="noStrike" dirty="0">
                <a:solidFill>
                  <a:schemeClr val="tx1"/>
                </a:solidFill>
                <a:latin typeface="+mj-lt"/>
                <a:ea typeface="Calibri"/>
                <a:cs typeface="Calibri"/>
                <a:sym typeface="Calibri"/>
              </a:rPr>
              <a:t>puedan acceder a servicios bancarios </a:t>
            </a:r>
            <a:r>
              <a:rPr lang="es-MX" sz="1600" b="0" i="0" u="none" strike="noStrike" dirty="0">
                <a:solidFill>
                  <a:schemeClr val="tx1"/>
                </a:solidFill>
                <a:latin typeface="+mj-lt"/>
                <a:ea typeface="Calibri"/>
                <a:cs typeface="Calibri"/>
                <a:sym typeface="Calibri"/>
              </a:rPr>
              <a:t>y pagos digitales sin necesidad de ir a una agencia.</a:t>
            </a:r>
            <a:endParaRPr sz="1200" b="0" i="0" u="none" strike="noStrike" dirty="0">
              <a:solidFill>
                <a:schemeClr val="tx1"/>
              </a:solidFill>
              <a:latin typeface="+mj-lt"/>
              <a:sym typeface="Arial"/>
            </a:endParaRPr>
          </a:p>
        </p:txBody>
      </p:sp>
      <p:sp>
        <p:nvSpPr>
          <p:cNvPr id="792" name="Google Shape;792;p37"/>
          <p:cNvSpPr txBox="1"/>
          <p:nvPr/>
        </p:nvSpPr>
        <p:spPr>
          <a:xfrm>
            <a:off x="9680799" y="1353146"/>
            <a:ext cx="1601373"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None/>
              <a:defRPr sz="1600" b="1">
                <a:solidFill>
                  <a:schemeClr val="tx1"/>
                </a:solidFill>
                <a:latin typeface="+mj-lt"/>
                <a:ea typeface="Trebuchet MS"/>
                <a:cs typeface="Trebuchet MS"/>
              </a:defRPr>
            </a:lvl1pPr>
          </a:lstStyle>
          <a:p>
            <a:r>
              <a:rPr lang="es-MX" dirty="0">
                <a:sym typeface="Trebuchet MS"/>
              </a:rPr>
              <a:t>Inclusión en</a:t>
            </a:r>
            <a:endParaRPr dirty="0"/>
          </a:p>
          <a:p>
            <a:r>
              <a:rPr lang="es-MX" dirty="0">
                <a:sym typeface="Trebuchet MS"/>
              </a:rPr>
              <a:t>Conectividad</a:t>
            </a:r>
            <a:endParaRPr dirty="0"/>
          </a:p>
        </p:txBody>
      </p:sp>
      <p:sp>
        <p:nvSpPr>
          <p:cNvPr id="793" name="Google Shape;793;p37"/>
          <p:cNvSpPr txBox="1"/>
          <p:nvPr/>
        </p:nvSpPr>
        <p:spPr>
          <a:xfrm>
            <a:off x="8889769" y="1997836"/>
            <a:ext cx="3109398" cy="1569620"/>
          </a:xfrm>
          <a:prstGeom prst="rect">
            <a:avLst/>
          </a:prstGeom>
          <a:solidFill>
            <a:schemeClr val="tx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chemeClr val="tx1"/>
                </a:solidFill>
                <a:latin typeface="+mj-lt"/>
                <a:ea typeface="Calibri"/>
                <a:cs typeface="Calibri"/>
                <a:sym typeface="Calibri"/>
              </a:rPr>
              <a:t>Trabajamos para que comunidades sin internet puedan conectarse. </a:t>
            </a:r>
            <a:r>
              <a:rPr lang="es-MX" sz="1600" b="0" i="0" u="none" strike="noStrike" dirty="0">
                <a:solidFill>
                  <a:schemeClr val="tx1"/>
                </a:solidFill>
                <a:latin typeface="+mj-lt"/>
                <a:ea typeface="Calibri"/>
                <a:cs typeface="Calibri"/>
                <a:sym typeface="Calibri"/>
              </a:rPr>
              <a:t>Sin conexión, no hay acceso a educación, salud ni trámites digitales.</a:t>
            </a:r>
            <a:endParaRPr sz="1200" b="0" i="0" u="none" strike="noStrike" dirty="0">
              <a:solidFill>
                <a:schemeClr val="tx1"/>
              </a:solidFill>
              <a:latin typeface="+mj-lt"/>
              <a:sym typeface="Arial"/>
            </a:endParaRPr>
          </a:p>
        </p:txBody>
      </p:sp>
      <p:sp>
        <p:nvSpPr>
          <p:cNvPr id="794" name="Google Shape;794;p37"/>
          <p:cNvSpPr txBox="1"/>
          <p:nvPr/>
        </p:nvSpPr>
        <p:spPr>
          <a:xfrm>
            <a:off x="7468098" y="3946020"/>
            <a:ext cx="2045443" cy="584735"/>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ctr">
              <a:buNone/>
              <a:defRPr sz="1600" b="1">
                <a:solidFill>
                  <a:schemeClr val="tx1"/>
                </a:solidFill>
                <a:latin typeface="+mj-lt"/>
                <a:ea typeface="Trebuchet MS"/>
                <a:cs typeface="Trebuchet MS"/>
              </a:defRPr>
            </a:lvl1pPr>
          </a:lstStyle>
          <a:p>
            <a:r>
              <a:rPr lang="es-MX" dirty="0">
                <a:sym typeface="Trebuchet MS"/>
              </a:rPr>
              <a:t>Infraestructura</a:t>
            </a:r>
            <a:endParaRPr dirty="0"/>
          </a:p>
          <a:p>
            <a:r>
              <a:rPr lang="es-MX" dirty="0">
                <a:sym typeface="Trebuchet MS"/>
              </a:rPr>
              <a:t>Pública Digital</a:t>
            </a:r>
            <a:endParaRPr dirty="0"/>
          </a:p>
        </p:txBody>
      </p:sp>
      <p:sp>
        <p:nvSpPr>
          <p:cNvPr id="795" name="Google Shape;795;p37"/>
          <p:cNvSpPr txBox="1"/>
          <p:nvPr/>
        </p:nvSpPr>
        <p:spPr>
          <a:xfrm>
            <a:off x="6321983" y="4621073"/>
            <a:ext cx="4374995" cy="1077178"/>
          </a:xfrm>
          <a:prstGeom prst="rect">
            <a:avLst/>
          </a:prstGeom>
          <a:solidFill>
            <a:schemeClr val="tx2"/>
          </a:solid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gn="just">
              <a:buNone/>
              <a:defRPr sz="1600">
                <a:solidFill>
                  <a:schemeClr val="tx1"/>
                </a:solidFill>
                <a:latin typeface="+mj-lt"/>
                <a:ea typeface="Calibri"/>
                <a:cs typeface="Calibri"/>
              </a:defRPr>
            </a:lvl1pPr>
          </a:lstStyle>
          <a:p>
            <a:r>
              <a:rPr lang="es-MX" dirty="0">
                <a:sym typeface="Calibri"/>
              </a:rPr>
              <a:t>Consolidamos los </a:t>
            </a:r>
            <a:r>
              <a:rPr lang="es-MX" b="1" dirty="0">
                <a:sym typeface="Calibri"/>
              </a:rPr>
              <a:t>servidores y sistemas del Estado boliviano para que los servicios digitales funcionen de forma segura</a:t>
            </a:r>
            <a:r>
              <a:rPr lang="es-MX" dirty="0">
                <a:sym typeface="Calibri"/>
              </a:rPr>
              <a:t>, estable y disponible las 24 horas.</a:t>
            </a:r>
            <a:endParaRPr dirty="0"/>
          </a:p>
        </p:txBody>
      </p:sp>
      <p:sp>
        <p:nvSpPr>
          <p:cNvPr id="796" name="Google Shape;796;p37"/>
          <p:cNvSpPr txBox="1"/>
          <p:nvPr/>
        </p:nvSpPr>
        <p:spPr>
          <a:xfrm>
            <a:off x="4846320" y="5937596"/>
            <a:ext cx="7289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b="1" i="0" u="none" strike="noStrike" dirty="0">
                <a:solidFill>
                  <a:srgbClr val="0A2463"/>
                </a:solidFill>
                <a:latin typeface="Calibri"/>
                <a:ea typeface="Calibri"/>
                <a:cs typeface="Calibri"/>
                <a:sym typeface="Calibri"/>
              </a:rPr>
              <a:t>🎯  </a:t>
            </a:r>
            <a:r>
              <a:rPr lang="es-MX" sz="1600" b="1" i="0" u="none" strike="noStrike" dirty="0">
                <a:solidFill>
                  <a:srgbClr val="0A2463"/>
                </a:solidFill>
                <a:latin typeface="Calibri"/>
                <a:ea typeface="Calibri"/>
                <a:cs typeface="Calibri"/>
                <a:sym typeface="Calibri"/>
              </a:rPr>
              <a:t>Meta: Una Bolivia más conectada, bancarizada y con servicios digitales sólidos.</a:t>
            </a:r>
            <a:endParaRPr sz="1400" b="0" i="0" u="none" strike="noStrik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02573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pic>
        <p:nvPicPr>
          <p:cNvPr id="801" name="Google Shape;801;p38"/>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802" name="Google Shape;802;p38"/>
          <p:cNvSpPr txBox="1"/>
          <p:nvPr/>
        </p:nvSpPr>
        <p:spPr>
          <a:xfrm>
            <a:off x="288325" y="350075"/>
            <a:ext cx="79308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sz="2600" b="1" dirty="0">
                <a:solidFill>
                  <a:schemeClr val="tx1"/>
                </a:solidFill>
              </a:rPr>
              <a:t>IDENTIDAD, PRESENCIA Y FACILIDAD DE USO</a:t>
            </a:r>
            <a:endParaRPr sz="2600" b="1" dirty="0">
              <a:solidFill>
                <a:schemeClr val="tx1"/>
              </a:solidFill>
            </a:endParaRPr>
          </a:p>
        </p:txBody>
      </p:sp>
      <p:sp>
        <p:nvSpPr>
          <p:cNvPr id="803" name="Google Shape;803;p38"/>
          <p:cNvSpPr txBox="1"/>
          <p:nvPr/>
        </p:nvSpPr>
        <p:spPr>
          <a:xfrm>
            <a:off x="617825" y="888875"/>
            <a:ext cx="70041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500" i="1" dirty="0"/>
              <a:t>Firma Digital · Dominio.BO · Presencia AGETIC · Ciudadanía Digital más fácil</a:t>
            </a:r>
            <a:endParaRPr sz="1500" i="1" dirty="0"/>
          </a:p>
        </p:txBody>
      </p:sp>
      <p:sp>
        <p:nvSpPr>
          <p:cNvPr id="804" name="Google Shape;804;p38"/>
          <p:cNvSpPr/>
          <p:nvPr/>
        </p:nvSpPr>
        <p:spPr>
          <a:xfrm>
            <a:off x="617824" y="1537713"/>
            <a:ext cx="4848255" cy="2018400"/>
          </a:xfrm>
          <a:prstGeom prst="roundRect">
            <a:avLst>
              <a:gd name="adj" fmla="val 16667"/>
            </a:avLst>
          </a:prstGeom>
          <a:solidFill>
            <a:schemeClr val="lt1"/>
          </a:solidFill>
          <a:ln w="9525" cap="flat" cmpd="sng">
            <a:solidFill>
              <a:srgbClr val="D6A646"/>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s-MX" sz="1600" b="1" dirty="0">
                <a:latin typeface="+mj-lt"/>
                <a:ea typeface="Calibri"/>
                <a:cs typeface="Calibri"/>
                <a:sym typeface="Calibri"/>
              </a:rPr>
              <a:t>✍️  Firma Digital Evolucionada</a:t>
            </a:r>
            <a:endParaRPr sz="1600" b="1" dirty="0">
              <a:latin typeface="+mj-lt"/>
              <a:ea typeface="Calibri"/>
              <a:cs typeface="Calibri"/>
              <a:sym typeface="Calibri"/>
            </a:endParaRPr>
          </a:p>
          <a:p>
            <a:pPr marL="0" lvl="0" indent="0" algn="just" rtl="0">
              <a:spcBef>
                <a:spcPts val="0"/>
              </a:spcBef>
              <a:spcAft>
                <a:spcPts val="0"/>
              </a:spcAft>
              <a:buNone/>
            </a:pPr>
            <a:r>
              <a:rPr lang="es-MX" sz="1600" dirty="0">
                <a:latin typeface="+mj-lt"/>
                <a:ea typeface="Calibri"/>
                <a:cs typeface="Calibri"/>
                <a:sym typeface="Calibri"/>
              </a:rPr>
              <a:t>La </a:t>
            </a:r>
            <a:r>
              <a:rPr lang="es-MX" sz="1600" b="1" dirty="0">
                <a:latin typeface="+mj-lt"/>
                <a:ea typeface="Calibri"/>
                <a:cs typeface="Calibri"/>
                <a:sym typeface="Calibri"/>
              </a:rPr>
              <a:t>firma digital permite firmar documentos oficiales desde el celular o computadora </a:t>
            </a:r>
            <a:r>
              <a:rPr lang="es-MX" sz="1600" dirty="0">
                <a:latin typeface="+mj-lt"/>
                <a:ea typeface="Calibri"/>
                <a:cs typeface="Calibri"/>
                <a:sym typeface="Calibri"/>
              </a:rPr>
              <a:t>—con la misma validez legal que una firma en papel— sin ir a ninguna oficina. Trabajamos para que sea aún más fácil y accesible.</a:t>
            </a:r>
            <a:endParaRPr sz="1600" dirty="0">
              <a:latin typeface="+mj-lt"/>
              <a:ea typeface="Calibri"/>
              <a:cs typeface="Calibri"/>
              <a:sym typeface="Calibri"/>
            </a:endParaRPr>
          </a:p>
        </p:txBody>
      </p:sp>
      <p:sp>
        <p:nvSpPr>
          <p:cNvPr id="805" name="Google Shape;805;p38"/>
          <p:cNvSpPr/>
          <p:nvPr/>
        </p:nvSpPr>
        <p:spPr>
          <a:xfrm>
            <a:off x="617824" y="3789450"/>
            <a:ext cx="4848255" cy="2018400"/>
          </a:xfrm>
          <a:prstGeom prst="roundRect">
            <a:avLst>
              <a:gd name="adj" fmla="val 16667"/>
            </a:avLst>
          </a:prstGeom>
          <a:solidFill>
            <a:schemeClr val="lt1"/>
          </a:solidFill>
          <a:ln w="9525" cap="flat" cmpd="sng">
            <a:solidFill>
              <a:srgbClr val="D6A646"/>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s-MX" sz="1600" b="1" dirty="0">
                <a:latin typeface="+mj-lt"/>
                <a:ea typeface="Calibri"/>
                <a:cs typeface="Calibri"/>
                <a:sym typeface="Calibri"/>
              </a:rPr>
              <a:t>📣  Mayor Presencia de AGETIC</a:t>
            </a:r>
            <a:endParaRPr sz="1600" b="1" dirty="0">
              <a:latin typeface="+mj-lt"/>
              <a:ea typeface="Calibri"/>
              <a:cs typeface="Calibri"/>
              <a:sym typeface="Calibri"/>
            </a:endParaRPr>
          </a:p>
          <a:p>
            <a:pPr marL="0" lvl="0" indent="0" algn="just" rtl="0">
              <a:spcBef>
                <a:spcPts val="0"/>
              </a:spcBef>
              <a:spcAft>
                <a:spcPts val="0"/>
              </a:spcAft>
              <a:buNone/>
            </a:pPr>
            <a:r>
              <a:rPr lang="es-MX" sz="1600" dirty="0">
                <a:latin typeface="+mj-lt"/>
                <a:ea typeface="Calibri"/>
                <a:cs typeface="Calibri"/>
                <a:sym typeface="Calibri"/>
              </a:rPr>
              <a:t>Queremos que más bolivianos conozcan los servicios que ofrece el Estado digitalmente. Aumentaremos la </a:t>
            </a:r>
            <a:r>
              <a:rPr lang="es-MX" sz="1600" b="1" dirty="0">
                <a:latin typeface="+mj-lt"/>
                <a:ea typeface="Calibri"/>
                <a:cs typeface="Calibri"/>
                <a:sym typeface="Calibri"/>
              </a:rPr>
              <a:t>comunicación y presencia de AGETIC para que todos sepan cómo acceder a trámites, firmas y servicios en línea.</a:t>
            </a:r>
            <a:endParaRPr sz="1600" b="1" dirty="0">
              <a:latin typeface="+mj-lt"/>
              <a:ea typeface="Calibri"/>
              <a:cs typeface="Calibri"/>
              <a:sym typeface="Calibri"/>
            </a:endParaRPr>
          </a:p>
        </p:txBody>
      </p:sp>
      <p:sp>
        <p:nvSpPr>
          <p:cNvPr id="806" name="Google Shape;806;p38"/>
          <p:cNvSpPr/>
          <p:nvPr/>
        </p:nvSpPr>
        <p:spPr>
          <a:xfrm>
            <a:off x="6369824" y="3789450"/>
            <a:ext cx="4948415" cy="2018400"/>
          </a:xfrm>
          <a:prstGeom prst="roundRect">
            <a:avLst>
              <a:gd name="adj" fmla="val 16667"/>
            </a:avLst>
          </a:prstGeom>
          <a:solidFill>
            <a:schemeClr val="lt1"/>
          </a:solidFill>
          <a:ln w="9525" cap="flat" cmpd="sng">
            <a:solidFill>
              <a:srgbClr val="D6A646"/>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r>
              <a:rPr lang="es-MX" sz="1600" b="1" dirty="0">
                <a:latin typeface="+mj-lt"/>
                <a:ea typeface="Calibri"/>
                <a:cs typeface="Calibri"/>
                <a:sym typeface="Calibri"/>
              </a:rPr>
              <a:t>📱  Ciudadanía Digital más usable</a:t>
            </a:r>
            <a:endParaRPr sz="1600" b="1" dirty="0">
              <a:latin typeface="+mj-lt"/>
              <a:ea typeface="Calibri"/>
              <a:cs typeface="Calibri"/>
              <a:sym typeface="Calibri"/>
            </a:endParaRPr>
          </a:p>
          <a:p>
            <a:pPr marL="0" lvl="0" indent="0" algn="just" rtl="0">
              <a:spcBef>
                <a:spcPts val="0"/>
              </a:spcBef>
              <a:spcAft>
                <a:spcPts val="0"/>
              </a:spcAft>
              <a:buNone/>
            </a:pPr>
            <a:r>
              <a:rPr lang="es-MX" sz="1600" b="1" dirty="0">
                <a:latin typeface="+mj-lt"/>
                <a:ea typeface="Calibri"/>
                <a:cs typeface="Calibri"/>
                <a:sym typeface="Calibri"/>
              </a:rPr>
              <a:t>Mejoraremos la app y plataforma de Ciudadanía Digital (C.DI.) </a:t>
            </a:r>
            <a:r>
              <a:rPr lang="es-MX" sz="1600" dirty="0">
                <a:latin typeface="+mj-lt"/>
                <a:ea typeface="Calibri"/>
                <a:cs typeface="Calibri"/>
                <a:sym typeface="Calibri"/>
              </a:rPr>
              <a:t>para que sea más sencilla de usar, incluso para personas mayores o con poca experiencia en tecnología. Más simple = más bolivianos usando sus derechos digitales.</a:t>
            </a:r>
            <a:endParaRPr sz="1600" dirty="0">
              <a:latin typeface="+mj-lt"/>
              <a:ea typeface="Calibri"/>
              <a:cs typeface="Calibri"/>
              <a:sym typeface="Calibri"/>
            </a:endParaRPr>
          </a:p>
        </p:txBody>
      </p:sp>
      <p:sp>
        <p:nvSpPr>
          <p:cNvPr id="807" name="Google Shape;807;p38"/>
          <p:cNvSpPr/>
          <p:nvPr/>
        </p:nvSpPr>
        <p:spPr>
          <a:xfrm>
            <a:off x="6369825" y="1537700"/>
            <a:ext cx="4948414" cy="2018400"/>
          </a:xfrm>
          <a:prstGeom prst="roundRect">
            <a:avLst>
              <a:gd name="adj" fmla="val 16667"/>
            </a:avLst>
          </a:prstGeom>
          <a:solidFill>
            <a:schemeClr val="lt1"/>
          </a:solidFill>
          <a:ln w="9525" cap="flat" cmpd="sng">
            <a:solidFill>
              <a:srgbClr val="D6A646"/>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None/>
            </a:pPr>
            <a:endParaRPr sz="1600" dirty="0">
              <a:latin typeface="+mj-lt"/>
              <a:ea typeface="Calibri"/>
              <a:cs typeface="Calibri"/>
              <a:sym typeface="Calibri"/>
            </a:endParaRPr>
          </a:p>
          <a:p>
            <a:pPr marL="0" lvl="0" indent="0" algn="just" rtl="0">
              <a:spcBef>
                <a:spcPts val="0"/>
              </a:spcBef>
              <a:spcAft>
                <a:spcPts val="0"/>
              </a:spcAft>
              <a:buNone/>
            </a:pPr>
            <a:r>
              <a:rPr lang="es-MX" sz="1600" dirty="0">
                <a:latin typeface="+mj-lt"/>
                <a:ea typeface="Calibri"/>
                <a:cs typeface="Calibri"/>
                <a:sym typeface="Calibri"/>
              </a:rPr>
              <a:t>🌐  </a:t>
            </a:r>
            <a:r>
              <a:rPr lang="es-MX" sz="1600" b="1" dirty="0">
                <a:latin typeface="+mj-lt"/>
                <a:ea typeface="Calibri"/>
                <a:cs typeface="Calibri"/>
                <a:sym typeface="Calibri"/>
              </a:rPr>
              <a:t>Dominio.BO para Bolivia </a:t>
            </a:r>
            <a:endParaRPr sz="1600" b="1" dirty="0">
              <a:latin typeface="+mj-lt"/>
              <a:ea typeface="Calibri"/>
              <a:cs typeface="Calibri"/>
              <a:sym typeface="Calibri"/>
            </a:endParaRPr>
          </a:p>
          <a:p>
            <a:pPr marL="0" lvl="0" indent="0" algn="just" rtl="0">
              <a:spcBef>
                <a:spcPts val="0"/>
              </a:spcBef>
              <a:spcAft>
                <a:spcPts val="0"/>
              </a:spcAft>
              <a:buNone/>
            </a:pPr>
            <a:r>
              <a:rPr lang="es-MX" sz="1600" b="1" dirty="0">
                <a:latin typeface="+mj-lt"/>
                <a:ea typeface="Calibri"/>
                <a:cs typeface="Calibri"/>
                <a:sym typeface="Calibri"/>
              </a:rPr>
              <a:t>El dominio .BO es la dirección web oficial de Bolivia </a:t>
            </a:r>
            <a:r>
              <a:rPr lang="es-MX" sz="1600" dirty="0">
                <a:latin typeface="+mj-lt"/>
                <a:ea typeface="Calibri"/>
                <a:cs typeface="Calibri"/>
                <a:sym typeface="Calibri"/>
              </a:rPr>
              <a:t>(como agetic.bo). Gestionamos este dominio para que empresas, instituciones y ciudadanos tengan una identidad digital boliviana reconocida en el mundo.</a:t>
            </a:r>
            <a:endParaRPr sz="1600" dirty="0">
              <a:latin typeface="+mj-lt"/>
              <a:ea typeface="Calibri"/>
              <a:cs typeface="Calibri"/>
              <a:sym typeface="Calibri"/>
            </a:endParaRPr>
          </a:p>
          <a:p>
            <a:pPr marL="0" lvl="0" indent="0" algn="ctr" rtl="0">
              <a:spcBef>
                <a:spcPts val="0"/>
              </a:spcBef>
              <a:spcAft>
                <a:spcPts val="0"/>
              </a:spcAft>
              <a:buNone/>
            </a:pPr>
            <a:endParaRPr dirty="0">
              <a:latin typeface="+mj-lt"/>
              <a:ea typeface="Calibri"/>
              <a:cs typeface="Calibri"/>
              <a:sym typeface="Calibri"/>
            </a:endParaRPr>
          </a:p>
        </p:txBody>
      </p:sp>
    </p:spTree>
    <p:extLst>
      <p:ext uri="{BB962C8B-B14F-4D97-AF65-F5344CB8AC3E}">
        <p14:creationId xmlns:p14="http://schemas.microsoft.com/office/powerpoint/2010/main" val="2969091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pic>
        <p:nvPicPr>
          <p:cNvPr id="686" name="Google Shape;686;p32"/>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687" name="Google Shape;687;p32"/>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688" name="Google Shape;688;p32"/>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689" name="Google Shape;689;p32"/>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690" name="Google Shape;690;p32"/>
          <p:cNvSpPr/>
          <p:nvPr/>
        </p:nvSpPr>
        <p:spPr>
          <a:xfrm>
            <a:off x="1684908" y="4150927"/>
            <a:ext cx="9490842"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OFICINA TÉCNICA PARA EL FORTALECIMIENTO DE EMPRESA </a:t>
            </a:r>
            <a:r>
              <a:rPr lang="es-MX" sz="4000" b="1" dirty="0">
                <a:solidFill>
                  <a:schemeClr val="dk1"/>
                </a:solidFill>
              </a:rPr>
              <a:t>PÚBLICA</a:t>
            </a:r>
            <a:r>
              <a:rPr lang="es-MX" sz="4000" b="1" dirty="0">
                <a:solidFill>
                  <a:schemeClr val="dk1"/>
                </a:solidFill>
                <a:latin typeface="Arial"/>
                <a:ea typeface="Arial"/>
                <a:cs typeface="Arial"/>
                <a:sym typeface="Arial"/>
              </a:rPr>
              <a:t> - OFEP</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71036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65649125" name="Image 2" descr="/home/claude/assets_nueva/ppt/media/image5.png"/>
          <p:cNvPicPr>
            <a:picLocks noChangeAspect="1"/>
          </p:cNvPicPr>
          <p:nvPr/>
        </p:nvPicPr>
        <p:blipFill rotWithShape="1">
          <a:blip r:embed="rId3">
            <a:alphaModFix amt="25000"/>
          </a:blip>
          <a:stretch/>
        </p:blipFill>
        <p:spPr bwMode="auto">
          <a:xfrm>
            <a:off x="8598886" y="1014240"/>
            <a:ext cx="3450980" cy="5480813"/>
          </a:xfrm>
          <a:prstGeom prst="rect">
            <a:avLst/>
          </a:prstGeom>
        </p:spPr>
      </p:pic>
      <p:pic>
        <p:nvPicPr>
          <p:cNvPr id="172785776" name="Google Shape;179;g39412be8cbe_0_0"/>
          <p:cNvPicPr/>
          <p:nvPr/>
        </p:nvPicPr>
        <p:blipFill rotWithShape="1">
          <a:blip r:embed="rId4">
            <a:alphaModFix amt="28000"/>
          </a:blip>
          <a:stretch/>
        </p:blipFill>
        <p:spPr bwMode="auto">
          <a:xfrm flipH="1">
            <a:off x="6753224" y="-795640"/>
            <a:ext cx="5438775" cy="7727663"/>
          </a:xfrm>
          <a:prstGeom prst="rect">
            <a:avLst/>
          </a:prstGeom>
          <a:noFill/>
          <a:ln>
            <a:noFill/>
          </a:ln>
        </p:spPr>
      </p:pic>
      <p:sp>
        <p:nvSpPr>
          <p:cNvPr id="1347636729" name="Shape 23"/>
          <p:cNvSpPr/>
          <p:nvPr/>
        </p:nvSpPr>
        <p:spPr bwMode="auto">
          <a:xfrm>
            <a:off x="8537418" y="1027790"/>
            <a:ext cx="3461885" cy="5467263"/>
          </a:xfrm>
          <a:prstGeom prst="rect">
            <a:avLst/>
          </a:prstGeom>
          <a:solidFill>
            <a:srgbClr val="1C1C1C"/>
          </a:solidFill>
          <a:ln w="12700">
            <a:solidFill>
              <a:srgbClr val="1C1C1C"/>
            </a:solidFill>
            <a:prstDash val="solid"/>
          </a:ln>
        </p:spPr>
        <p:txBody>
          <a:bodyPr/>
          <a:lstStyle/>
          <a:p>
            <a:endParaRPr lang="es-MX" sz="933"/>
          </a:p>
        </p:txBody>
      </p:sp>
      <p:pic>
        <p:nvPicPr>
          <p:cNvPr id="1478204152" name="Google Shape;181;g39412be8cbe_0_0"/>
          <p:cNvPicPr/>
          <p:nvPr/>
        </p:nvPicPr>
        <p:blipFill rotWithShape="1">
          <a:blip r:embed="rId5">
            <a:alphaModFix/>
          </a:blip>
          <a:stretch/>
        </p:blipFill>
        <p:spPr bwMode="auto">
          <a:xfrm>
            <a:off x="6350" y="24547"/>
            <a:ext cx="576000" cy="576000"/>
          </a:xfrm>
          <a:prstGeom prst="rect">
            <a:avLst/>
          </a:prstGeom>
          <a:noFill/>
          <a:ln>
            <a:noFill/>
          </a:ln>
        </p:spPr>
      </p:pic>
      <p:pic>
        <p:nvPicPr>
          <p:cNvPr id="1218552173" name="Google Shape;184;g39412be8cbe_0_0"/>
          <p:cNvPicPr/>
          <p:nvPr/>
        </p:nvPicPr>
        <p:blipFill rotWithShape="1">
          <a:blip r:embed="rId6">
            <a:alphaModFix/>
          </a:blip>
          <a:stretch/>
        </p:blipFill>
        <p:spPr bwMode="auto">
          <a:xfrm>
            <a:off x="612451" y="24549"/>
            <a:ext cx="1016899" cy="523275"/>
          </a:xfrm>
          <a:prstGeom prst="rect">
            <a:avLst/>
          </a:prstGeom>
          <a:noFill/>
          <a:ln>
            <a:noFill/>
          </a:ln>
        </p:spPr>
      </p:pic>
      <p:sp>
        <p:nvSpPr>
          <p:cNvPr id="1480208936" name="Google Shape;262;p22"/>
          <p:cNvSpPr/>
          <p:nvPr/>
        </p:nvSpPr>
        <p:spPr bwMode="auto">
          <a:xfrm>
            <a:off x="1821574" y="477963"/>
            <a:ext cx="10177730" cy="494302"/>
          </a:xfrm>
          <a:prstGeom prst="rect">
            <a:avLst/>
          </a:prstGeom>
          <a:noFill/>
          <a:ln w="0">
            <a:noFill/>
          </a:ln>
        </p:spPr>
        <p:style>
          <a:lnRef idx="0">
            <a:srgbClr val="000000"/>
          </a:lnRef>
          <a:fillRef idx="0">
            <a:srgbClr val="000000"/>
          </a:fillRef>
          <a:effectRef idx="0">
            <a:srgbClr val="000000"/>
          </a:effectRef>
          <a:fontRef idx="minor"/>
        </p:style>
        <p:txBody>
          <a:bodyPr wrap="square" lIns="0" tIns="0" rIns="0" bIns="0" anchor="t">
            <a:spAutoFit/>
          </a:bodyPr>
          <a:lstStyle/>
          <a:p>
            <a:pPr>
              <a:lnSpc>
                <a:spcPct val="73000"/>
              </a:lnSpc>
              <a:tabLst>
                <a:tab pos="0" algn="l"/>
              </a:tabLst>
              <a:defRPr/>
            </a:pPr>
            <a:r>
              <a:rPr lang="es-MX" sz="4400" b="1" spc="-1" dirty="0">
                <a:solidFill>
                  <a:srgbClr val="242732"/>
                </a:solidFill>
                <a:ea typeface="Arial"/>
              </a:rPr>
              <a:t>Aspectos Importantes de la OFEP</a:t>
            </a:r>
            <a:r>
              <a:rPr lang="es-BO" sz="4400" b="1" spc="-1" dirty="0">
                <a:solidFill>
                  <a:srgbClr val="242732"/>
                </a:solidFill>
                <a:latin typeface="Arial"/>
                <a:ea typeface="Arial"/>
              </a:rPr>
              <a:t> </a:t>
            </a:r>
            <a:endParaRPr lang="es-BO" sz="4400" spc="-1" dirty="0">
              <a:latin typeface="Arial"/>
            </a:endParaRPr>
          </a:p>
        </p:txBody>
      </p:sp>
      <p:sp>
        <p:nvSpPr>
          <p:cNvPr id="137291859" name="Shape 9"/>
          <p:cNvSpPr/>
          <p:nvPr/>
        </p:nvSpPr>
        <p:spPr bwMode="auto">
          <a:xfrm>
            <a:off x="659506" y="997810"/>
            <a:ext cx="3814509" cy="1934633"/>
          </a:xfrm>
          <a:prstGeom prst="rect">
            <a:avLst/>
          </a:prstGeom>
          <a:solidFill>
            <a:srgbClr val="FFFFFF"/>
          </a:solidFill>
          <a:ln/>
          <a:effectLst>
            <a:outerShdw blurRad="88900" dist="25400" dir="8100000" algn="bl" rotWithShape="0">
              <a:srgbClr val="000000">
                <a:alpha val="9000"/>
              </a:srgbClr>
            </a:outerShdw>
          </a:effectLst>
        </p:spPr>
        <p:txBody>
          <a:bodyPr/>
          <a:lstStyle/>
          <a:p>
            <a:endParaRPr lang="es-MX" sz="933"/>
          </a:p>
        </p:txBody>
      </p:sp>
      <p:sp>
        <p:nvSpPr>
          <p:cNvPr id="567543355" name="Shape 10"/>
          <p:cNvSpPr/>
          <p:nvPr/>
        </p:nvSpPr>
        <p:spPr bwMode="auto">
          <a:xfrm>
            <a:off x="592508" y="997810"/>
            <a:ext cx="38531" cy="1928295"/>
          </a:xfrm>
          <a:prstGeom prst="rect">
            <a:avLst/>
          </a:prstGeom>
          <a:solidFill>
            <a:srgbClr val="1C3A6E"/>
          </a:solidFill>
          <a:ln w="12700">
            <a:solidFill>
              <a:srgbClr val="1C3A6E"/>
            </a:solidFill>
            <a:prstDash val="solid"/>
          </a:ln>
        </p:spPr>
        <p:txBody>
          <a:bodyPr/>
          <a:lstStyle/>
          <a:p>
            <a:endParaRPr lang="es-MX" sz="933"/>
          </a:p>
        </p:txBody>
      </p:sp>
      <p:sp>
        <p:nvSpPr>
          <p:cNvPr id="1636285284" name="Shape 11"/>
          <p:cNvSpPr/>
          <p:nvPr/>
        </p:nvSpPr>
        <p:spPr bwMode="auto">
          <a:xfrm>
            <a:off x="680558" y="1014885"/>
            <a:ext cx="3793457" cy="268224"/>
          </a:xfrm>
          <a:prstGeom prst="rect">
            <a:avLst/>
          </a:prstGeom>
          <a:solidFill>
            <a:srgbClr val="1C3A6E">
              <a:alpha val="12000"/>
            </a:srgbClr>
          </a:solidFill>
          <a:ln w="12700">
            <a:solidFill>
              <a:srgbClr val="1C3A6E">
                <a:alpha val="12000"/>
              </a:srgbClr>
            </a:solidFill>
            <a:prstDash val="solid"/>
          </a:ln>
        </p:spPr>
        <p:txBody>
          <a:bodyPr/>
          <a:lstStyle/>
          <a:p>
            <a:endParaRPr lang="es-MX" sz="933"/>
          </a:p>
        </p:txBody>
      </p:sp>
      <p:sp>
        <p:nvSpPr>
          <p:cNvPr id="749665790" name="Text 12"/>
          <p:cNvSpPr/>
          <p:nvPr/>
        </p:nvSpPr>
        <p:spPr bwMode="auto">
          <a:xfrm>
            <a:off x="699100" y="1055955"/>
            <a:ext cx="3801221" cy="231648"/>
          </a:xfrm>
          <a:prstGeom prst="rect">
            <a:avLst/>
          </a:prstGeom>
          <a:noFill/>
          <a:ln/>
        </p:spPr>
        <p:txBody>
          <a:bodyPr wrap="square" lIns="0" tIns="0" rIns="0" bIns="0" rtlCol="0" anchor="ctr"/>
          <a:lstStyle/>
          <a:p>
            <a:pPr>
              <a:defRPr/>
            </a:pPr>
            <a:r>
              <a:rPr lang="en-US" sz="1600" b="1" dirty="0">
                <a:solidFill>
                  <a:srgbClr val="1C3A6E"/>
                </a:solidFill>
                <a:latin typeface="Calibri"/>
                <a:ea typeface="Calibri"/>
                <a:cs typeface="Calibri"/>
              </a:rPr>
              <a:t>Marco Legal</a:t>
            </a:r>
            <a:endParaRPr lang="en-US" sz="1600" dirty="0"/>
          </a:p>
        </p:txBody>
      </p:sp>
      <p:sp>
        <p:nvSpPr>
          <p:cNvPr id="661864641" name="Text 13"/>
          <p:cNvSpPr/>
          <p:nvPr/>
        </p:nvSpPr>
        <p:spPr bwMode="auto">
          <a:xfrm>
            <a:off x="670760" y="1318252"/>
            <a:ext cx="3813054" cy="1559413"/>
          </a:xfrm>
          <a:prstGeom prst="rect">
            <a:avLst/>
          </a:prstGeom>
          <a:noFill/>
          <a:ln/>
        </p:spPr>
        <p:txBody>
          <a:bodyPr wrap="square" lIns="0" tIns="0" rIns="0" bIns="0" rtlCol="0" anchor="t"/>
          <a:lstStyle/>
          <a:p>
            <a:pPr algn="just">
              <a:defRPr/>
            </a:pPr>
            <a:r>
              <a:rPr lang="es-BO" sz="1333" dirty="0">
                <a:solidFill>
                  <a:srgbClr val="4A4A4A"/>
                </a:solidFill>
                <a:latin typeface="Calibri"/>
                <a:ea typeface="Calibri"/>
                <a:cs typeface="Calibri"/>
              </a:rPr>
              <a:t>La OFEP fue creada por la Ley N° 466 (Art. 14), como entidad descentralizada bajo tuición del Ministerio de la Presidencia. Sus atribuciones están definidas en el Art. 15 de la misma Ley. Su objetivo es contribuir al fortalecimiento de las empresas públicas. </a:t>
            </a:r>
            <a:r>
              <a:rPr lang="es-MX" sz="1333" dirty="0">
                <a:solidFill>
                  <a:srgbClr val="4A4A4A"/>
                </a:solidFill>
                <a:latin typeface="Calibri"/>
                <a:ea typeface="Calibri"/>
                <a:cs typeface="Calibri"/>
              </a:rPr>
              <a:t>A objeto de: </a:t>
            </a:r>
            <a:endParaRPr sz="933" dirty="0"/>
          </a:p>
          <a:p>
            <a:pPr marL="304815" indent="-304815">
              <a:buAutoNum type="arabicPeriod"/>
              <a:defRPr/>
            </a:pPr>
            <a:r>
              <a:rPr lang="es-MX" sz="1333" b="1" dirty="0">
                <a:solidFill>
                  <a:srgbClr val="4A4A4A"/>
                </a:solidFill>
                <a:latin typeface="Calibri"/>
                <a:ea typeface="Calibri"/>
                <a:cs typeface="Calibri"/>
              </a:rPr>
              <a:t>Brindar Apoyo Técnico al COSEEP</a:t>
            </a:r>
            <a:endParaRPr sz="933" dirty="0"/>
          </a:p>
          <a:p>
            <a:pPr marL="304815" indent="-304815">
              <a:buAutoNum type="arabicPeriod"/>
              <a:defRPr/>
            </a:pPr>
            <a:r>
              <a:rPr lang="es-MX" sz="1333" b="1" dirty="0">
                <a:solidFill>
                  <a:srgbClr val="4A4A4A"/>
                </a:solidFill>
                <a:latin typeface="Calibri"/>
                <a:ea typeface="Calibri"/>
                <a:cs typeface="Calibri"/>
              </a:rPr>
              <a:t>Elaborar Diagnósticos Empresariales </a:t>
            </a:r>
            <a:endParaRPr sz="933" dirty="0"/>
          </a:p>
          <a:p>
            <a:pPr marL="304815" indent="-304815">
              <a:buAutoNum type="arabicPeriod"/>
              <a:defRPr/>
            </a:pPr>
            <a:r>
              <a:rPr lang="es-MX" sz="1333" b="1" dirty="0">
                <a:latin typeface="Calibri"/>
                <a:ea typeface="Calibri"/>
                <a:cs typeface="Calibri"/>
              </a:rPr>
              <a:t>Consolidar Información y Fortalecimiento </a:t>
            </a:r>
            <a:endParaRPr lang="es-BO" sz="1333" b="1" dirty="0">
              <a:latin typeface="Calibri"/>
              <a:ea typeface="Calibri"/>
              <a:cs typeface="Calibri"/>
            </a:endParaRPr>
          </a:p>
          <a:p>
            <a:pPr>
              <a:defRPr/>
            </a:pPr>
            <a:endParaRPr lang="es-BO" sz="1333" dirty="0"/>
          </a:p>
        </p:txBody>
      </p:sp>
      <p:sp>
        <p:nvSpPr>
          <p:cNvPr id="1244581450" name="Shape 14"/>
          <p:cNvSpPr/>
          <p:nvPr/>
        </p:nvSpPr>
        <p:spPr bwMode="auto">
          <a:xfrm>
            <a:off x="4650379" y="1069425"/>
            <a:ext cx="3777928" cy="1863017"/>
          </a:xfrm>
          <a:prstGeom prst="rect">
            <a:avLst/>
          </a:prstGeom>
          <a:solidFill>
            <a:srgbClr val="FFFFFF"/>
          </a:solidFill>
          <a:ln/>
          <a:effectLst>
            <a:outerShdw blurRad="88900" dist="25400" dir="8100000" algn="bl" rotWithShape="0">
              <a:srgbClr val="000000">
                <a:alpha val="9000"/>
              </a:srgbClr>
            </a:outerShdw>
          </a:effectLst>
        </p:spPr>
        <p:txBody>
          <a:bodyPr/>
          <a:lstStyle/>
          <a:p>
            <a:endParaRPr lang="es-MX" sz="933"/>
          </a:p>
        </p:txBody>
      </p:sp>
      <p:sp>
        <p:nvSpPr>
          <p:cNvPr id="2065490659" name="Shape 15"/>
          <p:cNvSpPr/>
          <p:nvPr/>
        </p:nvSpPr>
        <p:spPr bwMode="auto">
          <a:xfrm>
            <a:off x="4574416" y="1074257"/>
            <a:ext cx="49658" cy="1723459"/>
          </a:xfrm>
          <a:prstGeom prst="rect">
            <a:avLst/>
          </a:prstGeom>
          <a:solidFill>
            <a:srgbClr val="B8922A"/>
          </a:solidFill>
          <a:ln w="12700">
            <a:solidFill>
              <a:srgbClr val="B8922A"/>
            </a:solidFill>
            <a:prstDash val="solid"/>
          </a:ln>
        </p:spPr>
        <p:txBody>
          <a:bodyPr/>
          <a:lstStyle/>
          <a:p>
            <a:endParaRPr lang="es-MX" sz="933"/>
          </a:p>
        </p:txBody>
      </p:sp>
      <p:sp>
        <p:nvSpPr>
          <p:cNvPr id="193489792" name="Shape 16"/>
          <p:cNvSpPr/>
          <p:nvPr/>
        </p:nvSpPr>
        <p:spPr bwMode="auto">
          <a:xfrm>
            <a:off x="4690803" y="1028167"/>
            <a:ext cx="3717041" cy="268224"/>
          </a:xfrm>
          <a:prstGeom prst="rect">
            <a:avLst/>
          </a:prstGeom>
          <a:solidFill>
            <a:srgbClr val="B8922A">
              <a:alpha val="12000"/>
            </a:srgbClr>
          </a:solidFill>
          <a:ln w="12700">
            <a:solidFill>
              <a:srgbClr val="B8922A">
                <a:alpha val="12000"/>
              </a:srgbClr>
            </a:solidFill>
            <a:prstDash val="solid"/>
          </a:ln>
        </p:spPr>
        <p:txBody>
          <a:bodyPr/>
          <a:lstStyle/>
          <a:p>
            <a:endParaRPr lang="es-MX" sz="933"/>
          </a:p>
        </p:txBody>
      </p:sp>
      <p:sp>
        <p:nvSpPr>
          <p:cNvPr id="537439736" name="Text 17"/>
          <p:cNvSpPr/>
          <p:nvPr/>
        </p:nvSpPr>
        <p:spPr bwMode="auto">
          <a:xfrm>
            <a:off x="4689995" y="1049287"/>
            <a:ext cx="3748276" cy="231648"/>
          </a:xfrm>
          <a:prstGeom prst="rect">
            <a:avLst/>
          </a:prstGeom>
          <a:noFill/>
          <a:ln/>
        </p:spPr>
        <p:txBody>
          <a:bodyPr wrap="square" lIns="0" tIns="0" rIns="0" bIns="0" rtlCol="0" anchor="ctr"/>
          <a:lstStyle/>
          <a:p>
            <a:pPr>
              <a:defRPr/>
            </a:pPr>
            <a:r>
              <a:rPr lang="en-US" sz="1600" b="1" dirty="0">
                <a:solidFill>
                  <a:srgbClr val="B8922A"/>
                </a:solidFill>
                <a:latin typeface="Calibri"/>
                <a:ea typeface="Calibri"/>
                <a:cs typeface="Calibri"/>
              </a:rPr>
              <a:t>Sistema SER v3.0 — Herramienta Central</a:t>
            </a:r>
            <a:endParaRPr lang="en-US" sz="933" dirty="0"/>
          </a:p>
        </p:txBody>
      </p:sp>
      <p:sp>
        <p:nvSpPr>
          <p:cNvPr id="999829041" name="Text 18"/>
          <p:cNvSpPr/>
          <p:nvPr/>
        </p:nvSpPr>
        <p:spPr bwMode="auto">
          <a:xfrm>
            <a:off x="4669783" y="1383045"/>
            <a:ext cx="3738060" cy="1494620"/>
          </a:xfrm>
          <a:prstGeom prst="rect">
            <a:avLst/>
          </a:prstGeom>
          <a:noFill/>
          <a:ln/>
        </p:spPr>
        <p:txBody>
          <a:bodyPr wrap="square" lIns="0" tIns="0" rIns="0" bIns="0" rtlCol="0" anchor="t"/>
          <a:lstStyle/>
          <a:p>
            <a:pPr algn="just">
              <a:defRPr/>
            </a:pPr>
            <a:r>
              <a:rPr lang="es-BO" sz="1333" dirty="0">
                <a:solidFill>
                  <a:srgbClr val="4A4A4A"/>
                </a:solidFill>
                <a:latin typeface="Calibri"/>
                <a:ea typeface="Calibri"/>
                <a:cs typeface="Calibri"/>
              </a:rPr>
              <a:t>El Sistema de Evaluación de Resultados - SER v3.0 concentra información financiera, productiva, de RR.HH., crédito y planificación de las 67 Empresas Públicas. </a:t>
            </a:r>
          </a:p>
          <a:p>
            <a:pPr algn="just">
              <a:defRPr/>
            </a:pPr>
            <a:r>
              <a:rPr lang="es-BO" sz="1333" dirty="0">
                <a:solidFill>
                  <a:srgbClr val="4A4A4A"/>
                </a:solidFill>
                <a:latin typeface="Calibri"/>
                <a:ea typeface="Calibri"/>
                <a:cs typeface="Calibri"/>
              </a:rPr>
              <a:t>Es el </a:t>
            </a:r>
            <a:r>
              <a:rPr lang="es-BO" sz="1333" b="1" dirty="0">
                <a:solidFill>
                  <a:srgbClr val="4A4A4A"/>
                </a:solidFill>
                <a:latin typeface="Calibri"/>
                <a:ea typeface="Calibri"/>
                <a:cs typeface="Calibri"/>
              </a:rPr>
              <a:t>único</a:t>
            </a:r>
            <a:r>
              <a:rPr lang="es-BO" sz="1333" dirty="0">
                <a:solidFill>
                  <a:srgbClr val="4A4A4A"/>
                </a:solidFill>
                <a:latin typeface="Calibri"/>
                <a:ea typeface="Calibri"/>
                <a:cs typeface="Calibri"/>
              </a:rPr>
              <a:t> sistema nacional de monitoreo empresarial público y base técnica de los informes al COSEEP. En el primer trimestre, el sistema ha sido actualizado con el fin de automatizar la información.</a:t>
            </a:r>
            <a:endParaRPr lang="es-BO" sz="1333" dirty="0"/>
          </a:p>
        </p:txBody>
      </p:sp>
      <p:sp>
        <p:nvSpPr>
          <p:cNvPr id="2098928778" name="Shape 24"/>
          <p:cNvSpPr/>
          <p:nvPr/>
        </p:nvSpPr>
        <p:spPr bwMode="auto">
          <a:xfrm>
            <a:off x="655628" y="2994121"/>
            <a:ext cx="3836458" cy="2212116"/>
          </a:xfrm>
          <a:prstGeom prst="rect">
            <a:avLst/>
          </a:prstGeom>
          <a:solidFill>
            <a:srgbClr val="FFFFFF"/>
          </a:solidFill>
          <a:ln/>
          <a:effectLst>
            <a:outerShdw blurRad="88900" dist="25400" dir="8100000" algn="bl" rotWithShape="0">
              <a:srgbClr val="000000">
                <a:alpha val="9000"/>
              </a:srgbClr>
            </a:outerShdw>
          </a:effectLst>
        </p:spPr>
        <p:txBody>
          <a:bodyPr/>
          <a:lstStyle/>
          <a:p>
            <a:endParaRPr lang="es-MX" sz="933"/>
          </a:p>
        </p:txBody>
      </p:sp>
      <p:sp>
        <p:nvSpPr>
          <p:cNvPr id="1746812757" name="Shape 25"/>
          <p:cNvSpPr/>
          <p:nvPr/>
        </p:nvSpPr>
        <p:spPr bwMode="auto">
          <a:xfrm>
            <a:off x="580883" y="2986281"/>
            <a:ext cx="30479" cy="2248000"/>
          </a:xfrm>
          <a:prstGeom prst="rect">
            <a:avLst/>
          </a:prstGeom>
          <a:solidFill>
            <a:srgbClr val="1B5E20"/>
          </a:solidFill>
          <a:ln w="12700">
            <a:solidFill>
              <a:srgbClr val="1B5E20"/>
            </a:solidFill>
            <a:prstDash val="solid"/>
          </a:ln>
        </p:spPr>
        <p:txBody>
          <a:bodyPr/>
          <a:lstStyle/>
          <a:p>
            <a:endParaRPr lang="es-MX" sz="933"/>
          </a:p>
        </p:txBody>
      </p:sp>
      <p:sp>
        <p:nvSpPr>
          <p:cNvPr id="725058041" name="Shape 26"/>
          <p:cNvSpPr/>
          <p:nvPr/>
        </p:nvSpPr>
        <p:spPr bwMode="auto">
          <a:xfrm>
            <a:off x="695104" y="3034255"/>
            <a:ext cx="3753995" cy="268224"/>
          </a:xfrm>
          <a:prstGeom prst="rect">
            <a:avLst/>
          </a:prstGeom>
          <a:solidFill>
            <a:srgbClr val="1B5E20">
              <a:alpha val="12000"/>
            </a:srgbClr>
          </a:solidFill>
          <a:ln w="12700">
            <a:solidFill>
              <a:srgbClr val="1B5E20">
                <a:alpha val="12000"/>
              </a:srgbClr>
            </a:solidFill>
            <a:prstDash val="solid"/>
          </a:ln>
        </p:spPr>
        <p:txBody>
          <a:bodyPr/>
          <a:lstStyle/>
          <a:p>
            <a:endParaRPr lang="es-MX" sz="933"/>
          </a:p>
        </p:txBody>
      </p:sp>
      <p:sp>
        <p:nvSpPr>
          <p:cNvPr id="247687349" name="Text 27"/>
          <p:cNvSpPr/>
          <p:nvPr/>
        </p:nvSpPr>
        <p:spPr bwMode="auto">
          <a:xfrm>
            <a:off x="773511" y="3046855"/>
            <a:ext cx="3762635" cy="231648"/>
          </a:xfrm>
          <a:prstGeom prst="rect">
            <a:avLst/>
          </a:prstGeom>
          <a:noFill/>
          <a:ln/>
        </p:spPr>
        <p:txBody>
          <a:bodyPr wrap="square" lIns="0" tIns="0" rIns="0" bIns="0" rtlCol="0" anchor="ctr"/>
          <a:lstStyle/>
          <a:p>
            <a:pPr>
              <a:defRPr/>
            </a:pPr>
            <a:r>
              <a:rPr lang="es-BO" sz="1600" b="1" dirty="0">
                <a:solidFill>
                  <a:srgbClr val="1B5E20"/>
                </a:solidFill>
                <a:latin typeface="Calibri"/>
                <a:ea typeface="Calibri"/>
                <a:cs typeface="Calibri"/>
              </a:rPr>
              <a:t>Articulación</a:t>
            </a:r>
            <a:r>
              <a:rPr lang="en-US" sz="1600" b="1" dirty="0">
                <a:solidFill>
                  <a:srgbClr val="1B5E20"/>
                </a:solidFill>
                <a:latin typeface="Calibri"/>
                <a:ea typeface="Calibri"/>
                <a:cs typeface="Calibri"/>
              </a:rPr>
              <a:t> con el COSEEP</a:t>
            </a:r>
            <a:endParaRPr lang="en-US" sz="1600" dirty="0"/>
          </a:p>
        </p:txBody>
      </p:sp>
      <p:sp>
        <p:nvSpPr>
          <p:cNvPr id="332846538" name="Text 28"/>
          <p:cNvSpPr/>
          <p:nvPr/>
        </p:nvSpPr>
        <p:spPr bwMode="auto">
          <a:xfrm>
            <a:off x="679517" y="3342457"/>
            <a:ext cx="3753817" cy="1154848"/>
          </a:xfrm>
          <a:prstGeom prst="rect">
            <a:avLst/>
          </a:prstGeom>
          <a:noFill/>
          <a:ln/>
        </p:spPr>
        <p:txBody>
          <a:bodyPr wrap="square" lIns="0" tIns="0" rIns="0" bIns="0" rtlCol="0" anchor="t"/>
          <a:lstStyle/>
          <a:p>
            <a:pPr algn="just">
              <a:defRPr/>
            </a:pPr>
            <a:r>
              <a:rPr lang="es-BO" sz="1333" dirty="0">
                <a:solidFill>
                  <a:srgbClr val="4A4A4A"/>
                </a:solidFill>
                <a:latin typeface="Calibri"/>
                <a:ea typeface="Calibri"/>
                <a:cs typeface="Calibri"/>
              </a:rPr>
              <a:t>La OFEP actúa como Secretaría Técnica del Consejo  Superior Estratégico de las Empresas Públicas - COSEEP. </a:t>
            </a:r>
          </a:p>
          <a:p>
            <a:pPr algn="just">
              <a:defRPr/>
            </a:pPr>
            <a:endParaRPr lang="es-BO" sz="800" dirty="0">
              <a:solidFill>
                <a:srgbClr val="4A4A4A"/>
              </a:solidFill>
              <a:latin typeface="Calibri"/>
              <a:ea typeface="Calibri"/>
              <a:cs typeface="Calibri"/>
            </a:endParaRPr>
          </a:p>
          <a:p>
            <a:pPr marL="228611" indent="-228611" algn="just">
              <a:buFont typeface="Wingdings" panose="05000000000000000000" pitchFamily="2" charset="2"/>
              <a:buChar char="q"/>
              <a:defRPr/>
            </a:pPr>
            <a:r>
              <a:rPr lang="es-BO" sz="1333" dirty="0">
                <a:solidFill>
                  <a:srgbClr val="4A4A4A"/>
                </a:solidFill>
                <a:latin typeface="Calibri"/>
                <a:ea typeface="Calibri"/>
                <a:cs typeface="Calibri"/>
              </a:rPr>
              <a:t>Se realizaron 2 reuniones en el 1er. TRIM. 2026 y se elaboraron informes técnicos que fundamentan las decisiones estratégicas del COSEEP sobre la situación financiera de las Empresas Públicas.</a:t>
            </a:r>
          </a:p>
        </p:txBody>
      </p:sp>
      <p:sp>
        <p:nvSpPr>
          <p:cNvPr id="1986422433" name="Shape 34"/>
          <p:cNvSpPr/>
          <p:nvPr/>
        </p:nvSpPr>
        <p:spPr bwMode="auto">
          <a:xfrm>
            <a:off x="4526806" y="2989550"/>
            <a:ext cx="3931441" cy="2216687"/>
          </a:xfrm>
          <a:prstGeom prst="rect">
            <a:avLst/>
          </a:prstGeom>
          <a:solidFill>
            <a:srgbClr val="FFFFFF"/>
          </a:solidFill>
          <a:ln/>
          <a:effectLst>
            <a:outerShdw blurRad="88900" dist="25400" dir="8100000" algn="bl" rotWithShape="0">
              <a:srgbClr val="000000">
                <a:alpha val="9000"/>
              </a:srgbClr>
            </a:outerShdw>
          </a:effectLst>
        </p:spPr>
        <p:txBody>
          <a:bodyPr/>
          <a:lstStyle/>
          <a:p>
            <a:endParaRPr lang="es-MX" sz="933"/>
          </a:p>
        </p:txBody>
      </p:sp>
      <p:sp>
        <p:nvSpPr>
          <p:cNvPr id="1351902650" name="Shape 35"/>
          <p:cNvSpPr/>
          <p:nvPr/>
        </p:nvSpPr>
        <p:spPr bwMode="auto">
          <a:xfrm flipH="1">
            <a:off x="4483818" y="2958237"/>
            <a:ext cx="52327" cy="2248000"/>
          </a:xfrm>
          <a:prstGeom prst="rect">
            <a:avLst/>
          </a:prstGeom>
          <a:solidFill>
            <a:srgbClr val="4A148C"/>
          </a:solidFill>
          <a:ln w="12700">
            <a:solidFill>
              <a:srgbClr val="4A148C"/>
            </a:solidFill>
            <a:prstDash val="solid"/>
          </a:ln>
        </p:spPr>
        <p:txBody>
          <a:bodyPr/>
          <a:lstStyle/>
          <a:p>
            <a:endParaRPr lang="es-MX" sz="933"/>
          </a:p>
        </p:txBody>
      </p:sp>
      <p:sp>
        <p:nvSpPr>
          <p:cNvPr id="569438030" name="Shape 36"/>
          <p:cNvSpPr/>
          <p:nvPr/>
        </p:nvSpPr>
        <p:spPr bwMode="auto">
          <a:xfrm>
            <a:off x="4586263" y="2991054"/>
            <a:ext cx="3798347" cy="268224"/>
          </a:xfrm>
          <a:prstGeom prst="rect">
            <a:avLst/>
          </a:prstGeom>
          <a:solidFill>
            <a:srgbClr val="4A148C">
              <a:alpha val="12000"/>
            </a:srgbClr>
          </a:solidFill>
          <a:ln w="12700">
            <a:solidFill>
              <a:srgbClr val="4A148C">
                <a:alpha val="12000"/>
              </a:srgbClr>
            </a:solidFill>
            <a:prstDash val="solid"/>
          </a:ln>
        </p:spPr>
        <p:txBody>
          <a:bodyPr/>
          <a:lstStyle/>
          <a:p>
            <a:endParaRPr lang="es-MX" sz="933"/>
          </a:p>
        </p:txBody>
      </p:sp>
      <p:sp>
        <p:nvSpPr>
          <p:cNvPr id="1714826309" name="Text 37"/>
          <p:cNvSpPr/>
          <p:nvPr/>
        </p:nvSpPr>
        <p:spPr bwMode="auto">
          <a:xfrm>
            <a:off x="4663970" y="3032097"/>
            <a:ext cx="3811683" cy="231648"/>
          </a:xfrm>
          <a:prstGeom prst="rect">
            <a:avLst/>
          </a:prstGeom>
          <a:noFill/>
          <a:ln/>
        </p:spPr>
        <p:txBody>
          <a:bodyPr wrap="square" lIns="0" tIns="0" rIns="0" bIns="0" rtlCol="0" anchor="ctr"/>
          <a:lstStyle/>
          <a:p>
            <a:pPr>
              <a:defRPr/>
            </a:pPr>
            <a:r>
              <a:rPr lang="es-BO" sz="1600" b="1" dirty="0">
                <a:solidFill>
                  <a:srgbClr val="4A148C"/>
                </a:solidFill>
                <a:latin typeface="Calibri"/>
                <a:ea typeface="Calibri"/>
                <a:cs typeface="Calibri"/>
              </a:rPr>
              <a:t>Objetivos</a:t>
            </a:r>
            <a:r>
              <a:rPr lang="en-US" sz="1600" b="1" dirty="0">
                <a:solidFill>
                  <a:srgbClr val="4A148C"/>
                </a:solidFill>
                <a:latin typeface="Calibri"/>
                <a:ea typeface="Calibri"/>
                <a:cs typeface="Calibri"/>
              </a:rPr>
              <a:t> </a:t>
            </a:r>
            <a:r>
              <a:rPr lang="es-BO" sz="1600" b="1" dirty="0">
                <a:solidFill>
                  <a:srgbClr val="4A148C"/>
                </a:solidFill>
                <a:latin typeface="Calibri"/>
                <a:ea typeface="Calibri"/>
                <a:cs typeface="Calibri"/>
              </a:rPr>
              <a:t>Estratégicos</a:t>
            </a:r>
            <a:r>
              <a:rPr lang="en-US" sz="1600" b="1" dirty="0">
                <a:solidFill>
                  <a:srgbClr val="4A148C"/>
                </a:solidFill>
                <a:latin typeface="Calibri"/>
                <a:ea typeface="Calibri"/>
                <a:cs typeface="Calibri"/>
              </a:rPr>
              <a:t> 2026 (POA 2026)</a:t>
            </a:r>
            <a:endParaRPr lang="en-US" sz="1600" dirty="0"/>
          </a:p>
        </p:txBody>
      </p:sp>
      <p:sp>
        <p:nvSpPr>
          <p:cNvPr id="1093203651" name="Text 38"/>
          <p:cNvSpPr/>
          <p:nvPr/>
        </p:nvSpPr>
        <p:spPr bwMode="auto">
          <a:xfrm>
            <a:off x="4586263" y="3342457"/>
            <a:ext cx="3818323" cy="1996075"/>
          </a:xfrm>
          <a:prstGeom prst="rect">
            <a:avLst/>
          </a:prstGeom>
          <a:noFill/>
          <a:ln/>
        </p:spPr>
        <p:txBody>
          <a:bodyPr wrap="square" lIns="0" tIns="0" rIns="0" bIns="0" rtlCol="0" anchor="t"/>
          <a:lstStyle/>
          <a:p>
            <a:pPr marL="228611" indent="-228611" algn="just">
              <a:buFont typeface="Wingdings" panose="05000000000000000000" pitchFamily="2" charset="2"/>
              <a:buChar char="q"/>
              <a:defRPr/>
            </a:pPr>
            <a:r>
              <a:rPr lang="es-BO" sz="1333" dirty="0">
                <a:solidFill>
                  <a:srgbClr val="4A4A4A"/>
                </a:solidFill>
                <a:latin typeface="Calibri"/>
                <a:ea typeface="Calibri"/>
                <a:cs typeface="Calibri"/>
              </a:rPr>
              <a:t>Emitir informes anuales de seguimiento a </a:t>
            </a:r>
            <a:r>
              <a:rPr lang="es-ES" sz="1333" dirty="0">
                <a:solidFill>
                  <a:srgbClr val="4A4A4A"/>
                </a:solidFill>
                <a:latin typeface="Calibri"/>
                <a:ea typeface="Calibri"/>
                <a:cs typeface="Calibri"/>
              </a:rPr>
              <a:t>las Empresas Públicas.</a:t>
            </a:r>
            <a:endParaRPr lang="es-BO" sz="1333" dirty="0">
              <a:solidFill>
                <a:srgbClr val="4A4A4A"/>
              </a:solidFill>
              <a:latin typeface="Calibri"/>
              <a:ea typeface="Calibri"/>
              <a:cs typeface="Calibri"/>
            </a:endParaRPr>
          </a:p>
          <a:p>
            <a:pPr marL="228611" indent="-228611" algn="just">
              <a:buFont typeface="Wingdings" panose="05000000000000000000" pitchFamily="2" charset="2"/>
              <a:buChar char="q"/>
              <a:defRPr/>
            </a:pPr>
            <a:r>
              <a:rPr lang="es-BO" sz="1333" dirty="0">
                <a:solidFill>
                  <a:srgbClr val="4A4A4A"/>
                </a:solidFill>
                <a:latin typeface="Calibri"/>
                <a:ea typeface="Calibri"/>
                <a:cs typeface="Calibri"/>
              </a:rPr>
              <a:t>Consolidar el SER v3.0 como herramienta de decisión, automatizada con la incorporación de IA.</a:t>
            </a:r>
          </a:p>
          <a:p>
            <a:pPr marL="228611" indent="-228611" algn="just">
              <a:buFont typeface="Wingdings" panose="05000000000000000000" pitchFamily="2" charset="2"/>
              <a:buChar char="q"/>
              <a:defRPr/>
            </a:pPr>
            <a:r>
              <a:rPr lang="es-ES" sz="1333" dirty="0">
                <a:solidFill>
                  <a:srgbClr val="4A4A4A"/>
                </a:solidFill>
                <a:latin typeface="Calibri"/>
                <a:ea typeface="Calibri"/>
                <a:cs typeface="Calibri"/>
              </a:rPr>
              <a:t>Realizar diagnósticos sobre el estado de situación de las empresas públicas </a:t>
            </a:r>
          </a:p>
          <a:p>
            <a:pPr marL="228611" indent="-228611" algn="just">
              <a:buFont typeface="Wingdings" panose="05000000000000000000" pitchFamily="2" charset="2"/>
              <a:buChar char="q"/>
              <a:defRPr/>
            </a:pPr>
            <a:r>
              <a:rPr lang="es-BO" sz="1333" dirty="0">
                <a:solidFill>
                  <a:srgbClr val="4A4A4A"/>
                </a:solidFill>
                <a:latin typeface="Calibri"/>
                <a:ea typeface="Calibri"/>
                <a:cs typeface="Calibri"/>
              </a:rPr>
              <a:t>Proponer normativa al COSEEP.</a:t>
            </a:r>
          </a:p>
          <a:p>
            <a:pPr marL="228611" indent="-228611" algn="just">
              <a:buFont typeface="Wingdings" panose="05000000000000000000" pitchFamily="2" charset="2"/>
              <a:buChar char="q"/>
              <a:defRPr/>
            </a:pPr>
            <a:r>
              <a:rPr lang="es-BO" sz="1333" dirty="0">
                <a:solidFill>
                  <a:srgbClr val="4A4A4A"/>
                </a:solidFill>
                <a:latin typeface="Calibri"/>
                <a:ea typeface="Calibri"/>
                <a:cs typeface="Calibri"/>
              </a:rPr>
              <a:t>Presupuesto Vigente gestión 2026: </a:t>
            </a:r>
            <a:r>
              <a:rPr lang="es-BO" sz="1333" b="1" dirty="0">
                <a:solidFill>
                  <a:srgbClr val="4A148C"/>
                </a:solidFill>
                <a:latin typeface="Calibri"/>
                <a:ea typeface="Calibri"/>
                <a:cs typeface="Calibri"/>
              </a:rPr>
              <a:t>Bs. 6,5 MM</a:t>
            </a:r>
            <a:endParaRPr lang="es-BO" sz="1333" dirty="0"/>
          </a:p>
        </p:txBody>
      </p:sp>
      <p:sp>
        <p:nvSpPr>
          <p:cNvPr id="1648203851" name="Text 24"/>
          <p:cNvSpPr/>
          <p:nvPr/>
        </p:nvSpPr>
        <p:spPr bwMode="auto">
          <a:xfrm>
            <a:off x="8615071" y="1337319"/>
            <a:ext cx="3291840" cy="304800"/>
          </a:xfrm>
          <a:prstGeom prst="rect">
            <a:avLst/>
          </a:prstGeom>
          <a:noFill/>
          <a:ln/>
        </p:spPr>
        <p:txBody>
          <a:bodyPr wrap="square" lIns="0" tIns="0" rIns="0" bIns="0" rtlCol="0" anchor="ctr"/>
          <a:lstStyle/>
          <a:p>
            <a:pPr algn="ctr">
              <a:defRPr/>
            </a:pPr>
            <a:r>
              <a:rPr lang="en-US" sz="2133" b="1" dirty="0">
                <a:solidFill>
                  <a:srgbClr val="D4A93C"/>
                </a:solidFill>
                <a:latin typeface="Calibri"/>
                <a:ea typeface="Calibri"/>
                <a:cs typeface="Calibri"/>
              </a:rPr>
              <a:t>OFEP </a:t>
            </a:r>
            <a:r>
              <a:rPr lang="es-BO" sz="2133" b="1" dirty="0">
                <a:solidFill>
                  <a:srgbClr val="D4A93C"/>
                </a:solidFill>
                <a:latin typeface="Calibri"/>
                <a:ea typeface="Calibri"/>
                <a:cs typeface="Calibri"/>
              </a:rPr>
              <a:t>en</a:t>
            </a:r>
            <a:r>
              <a:rPr lang="en-US" sz="2133" b="1" dirty="0">
                <a:solidFill>
                  <a:srgbClr val="D4A93C"/>
                </a:solidFill>
                <a:latin typeface="Calibri"/>
                <a:ea typeface="Calibri"/>
                <a:cs typeface="Calibri"/>
              </a:rPr>
              <a:t> </a:t>
            </a:r>
            <a:r>
              <a:rPr lang="es-BO" sz="2133" b="1" dirty="0">
                <a:solidFill>
                  <a:srgbClr val="D4A93C"/>
                </a:solidFill>
                <a:latin typeface="Calibri"/>
                <a:ea typeface="Calibri"/>
                <a:cs typeface="Calibri"/>
              </a:rPr>
              <a:t>Cifras</a:t>
            </a:r>
            <a:endParaRPr lang="es-BO" sz="2133" dirty="0"/>
          </a:p>
        </p:txBody>
      </p:sp>
      <p:sp>
        <p:nvSpPr>
          <p:cNvPr id="1854682352" name="Shape 25"/>
          <p:cNvSpPr/>
          <p:nvPr/>
        </p:nvSpPr>
        <p:spPr bwMode="auto">
          <a:xfrm>
            <a:off x="8799409" y="1686327"/>
            <a:ext cx="2865120" cy="21336"/>
          </a:xfrm>
          <a:prstGeom prst="rect">
            <a:avLst/>
          </a:prstGeom>
          <a:solidFill>
            <a:srgbClr val="B8922A"/>
          </a:solidFill>
          <a:ln w="12700">
            <a:solidFill>
              <a:srgbClr val="B8922A"/>
            </a:solidFill>
            <a:prstDash val="solid"/>
          </a:ln>
        </p:spPr>
        <p:txBody>
          <a:bodyPr/>
          <a:lstStyle/>
          <a:p>
            <a:endParaRPr lang="es-MX" sz="933"/>
          </a:p>
        </p:txBody>
      </p:sp>
      <p:sp>
        <p:nvSpPr>
          <p:cNvPr id="31279973" name="Text 26"/>
          <p:cNvSpPr/>
          <p:nvPr/>
        </p:nvSpPr>
        <p:spPr bwMode="auto">
          <a:xfrm>
            <a:off x="8599719" y="1971286"/>
            <a:ext cx="3348042" cy="526446"/>
          </a:xfrm>
          <a:prstGeom prst="rect">
            <a:avLst/>
          </a:prstGeom>
          <a:noFill/>
          <a:ln/>
        </p:spPr>
        <p:txBody>
          <a:bodyPr wrap="square" lIns="0" tIns="0" rIns="0" bIns="0" rtlCol="0" anchor="ctr"/>
          <a:lstStyle/>
          <a:p>
            <a:pPr algn="ctr">
              <a:defRPr/>
            </a:pPr>
            <a:r>
              <a:rPr lang="en-US" sz="5867" b="1" dirty="0">
                <a:solidFill>
                  <a:srgbClr val="D4A93C"/>
                </a:solidFill>
                <a:latin typeface="Calibri"/>
                <a:ea typeface="Calibri"/>
                <a:cs typeface="Calibri"/>
              </a:rPr>
              <a:t>67</a:t>
            </a:r>
            <a:endParaRPr lang="en-US" sz="5867" dirty="0"/>
          </a:p>
        </p:txBody>
      </p:sp>
      <p:sp>
        <p:nvSpPr>
          <p:cNvPr id="346046976" name="Text 27"/>
          <p:cNvSpPr/>
          <p:nvPr/>
        </p:nvSpPr>
        <p:spPr bwMode="auto">
          <a:xfrm>
            <a:off x="8755239" y="2756163"/>
            <a:ext cx="3108119" cy="355207"/>
          </a:xfrm>
          <a:prstGeom prst="rect">
            <a:avLst/>
          </a:prstGeom>
          <a:noFill/>
          <a:ln/>
        </p:spPr>
        <p:txBody>
          <a:bodyPr wrap="square" lIns="0" tIns="0" rIns="0" bIns="0" rtlCol="0" anchor="ctr"/>
          <a:lstStyle/>
          <a:p>
            <a:pPr algn="ctr">
              <a:defRPr/>
            </a:pPr>
            <a:r>
              <a:rPr lang="es-BO" sz="2400" b="1" dirty="0">
                <a:solidFill>
                  <a:srgbClr val="FFFFFF"/>
                </a:solidFill>
                <a:latin typeface="Calibri"/>
                <a:ea typeface="Calibri"/>
                <a:cs typeface="Calibri"/>
              </a:rPr>
              <a:t>Empresas Monitoreadas</a:t>
            </a:r>
            <a:endParaRPr lang="es-BO" sz="2400" dirty="0"/>
          </a:p>
        </p:txBody>
      </p:sp>
      <p:sp>
        <p:nvSpPr>
          <p:cNvPr id="113010267" name="Text 28"/>
          <p:cNvSpPr/>
          <p:nvPr/>
        </p:nvSpPr>
        <p:spPr bwMode="auto">
          <a:xfrm>
            <a:off x="8693859" y="3252116"/>
            <a:ext cx="3230880" cy="1090155"/>
          </a:xfrm>
          <a:prstGeom prst="rect">
            <a:avLst/>
          </a:prstGeom>
          <a:noFill/>
          <a:ln/>
        </p:spPr>
        <p:txBody>
          <a:bodyPr wrap="square" lIns="0" tIns="0" rIns="0" bIns="0" rtlCol="0" anchor="ctr"/>
          <a:lstStyle/>
          <a:p>
            <a:pPr algn="ctr">
              <a:defRPr/>
            </a:pPr>
            <a:r>
              <a:rPr lang="es-ES" sz="1600" dirty="0">
                <a:solidFill>
                  <a:schemeClr val="bg1"/>
                </a:solidFill>
                <a:latin typeface="Calibri"/>
                <a:ea typeface="Calibri"/>
                <a:cs typeface="Calibri"/>
              </a:rPr>
              <a:t>Empresas Estatales (42) </a:t>
            </a:r>
            <a:r>
              <a:rPr lang="en-US" sz="1600" dirty="0">
                <a:solidFill>
                  <a:schemeClr val="bg1"/>
                </a:solidFill>
                <a:latin typeface="Calibri"/>
                <a:ea typeface="Calibri"/>
                <a:cs typeface="Calibri"/>
              </a:rPr>
              <a:t>y </a:t>
            </a:r>
            <a:r>
              <a:rPr lang="es-ES" sz="1600" dirty="0">
                <a:solidFill>
                  <a:schemeClr val="bg1"/>
                </a:solidFill>
                <a:latin typeface="Calibri"/>
                <a:ea typeface="Calibri"/>
                <a:cs typeface="Calibri"/>
              </a:rPr>
              <a:t>Empresas  Mixtas/</a:t>
            </a:r>
            <a:r>
              <a:rPr lang="es-BO" sz="1600" dirty="0">
                <a:solidFill>
                  <a:schemeClr val="bg1"/>
                </a:solidFill>
                <a:latin typeface="Calibri"/>
                <a:ea typeface="Calibri"/>
                <a:cs typeface="Calibri"/>
              </a:rPr>
              <a:t>Sociedades</a:t>
            </a:r>
            <a:r>
              <a:rPr lang="en-US" sz="1600" dirty="0">
                <a:solidFill>
                  <a:schemeClr val="bg1"/>
                </a:solidFill>
                <a:latin typeface="Calibri"/>
                <a:ea typeface="Calibri"/>
                <a:cs typeface="Calibri"/>
              </a:rPr>
              <a:t> </a:t>
            </a:r>
            <a:r>
              <a:rPr lang="es-BO" sz="1600" dirty="0">
                <a:solidFill>
                  <a:schemeClr val="bg1"/>
                </a:solidFill>
                <a:latin typeface="Calibri"/>
                <a:ea typeface="Calibri"/>
                <a:cs typeface="Calibri"/>
              </a:rPr>
              <a:t>Comerciales</a:t>
            </a:r>
            <a:r>
              <a:rPr lang="en-US" sz="1600" dirty="0">
                <a:solidFill>
                  <a:schemeClr val="bg1"/>
                </a:solidFill>
                <a:latin typeface="Calibri"/>
                <a:ea typeface="Calibri"/>
                <a:cs typeface="Calibri"/>
              </a:rPr>
              <a:t> con </a:t>
            </a:r>
            <a:r>
              <a:rPr lang="es-BO" sz="1600" dirty="0">
                <a:solidFill>
                  <a:schemeClr val="bg1"/>
                </a:solidFill>
                <a:latin typeface="Calibri"/>
                <a:ea typeface="Calibri"/>
                <a:cs typeface="Calibri"/>
              </a:rPr>
              <a:t>participación</a:t>
            </a:r>
            <a:r>
              <a:rPr lang="en-US" sz="1600" dirty="0">
                <a:solidFill>
                  <a:schemeClr val="bg1"/>
                </a:solidFill>
                <a:latin typeface="Calibri"/>
                <a:ea typeface="Calibri"/>
                <a:cs typeface="Calibri"/>
              </a:rPr>
              <a:t> </a:t>
            </a:r>
            <a:r>
              <a:rPr lang="es-BO" sz="1600" dirty="0">
                <a:solidFill>
                  <a:schemeClr val="bg1"/>
                </a:solidFill>
                <a:latin typeface="Calibri"/>
                <a:ea typeface="Calibri"/>
                <a:cs typeface="Calibri"/>
              </a:rPr>
              <a:t>estatal</a:t>
            </a:r>
            <a:r>
              <a:rPr lang="en-US" sz="1600" dirty="0">
                <a:solidFill>
                  <a:schemeClr val="bg1"/>
                </a:solidFill>
                <a:latin typeface="Calibri"/>
                <a:ea typeface="Calibri"/>
                <a:cs typeface="Calibri"/>
              </a:rPr>
              <a:t> </a:t>
            </a:r>
            <a:r>
              <a:rPr lang="es-BO" sz="1600" dirty="0">
                <a:solidFill>
                  <a:schemeClr val="bg1"/>
                </a:solidFill>
                <a:latin typeface="Calibri"/>
                <a:ea typeface="Calibri"/>
                <a:cs typeface="Calibri"/>
              </a:rPr>
              <a:t>mayoritaria</a:t>
            </a:r>
            <a:r>
              <a:rPr lang="en-US" sz="1600" dirty="0">
                <a:solidFill>
                  <a:schemeClr val="bg1"/>
                </a:solidFill>
                <a:latin typeface="Calibri"/>
                <a:ea typeface="Calibri"/>
                <a:cs typeface="Calibri"/>
              </a:rPr>
              <a:t> (25)</a:t>
            </a:r>
            <a:endParaRPr lang="en-US" sz="1600" dirty="0">
              <a:solidFill>
                <a:schemeClr val="bg1"/>
              </a:solidFill>
            </a:endParaRPr>
          </a:p>
        </p:txBody>
      </p:sp>
      <p:sp>
        <p:nvSpPr>
          <p:cNvPr id="1016735564" name="Shape 29"/>
          <p:cNvSpPr/>
          <p:nvPr/>
        </p:nvSpPr>
        <p:spPr bwMode="auto">
          <a:xfrm>
            <a:off x="8921329" y="2653119"/>
            <a:ext cx="2852660" cy="11504"/>
          </a:xfrm>
          <a:prstGeom prst="line">
            <a:avLst/>
          </a:prstGeom>
          <a:noFill/>
          <a:ln w="6350">
            <a:solidFill>
              <a:srgbClr val="333333"/>
            </a:solidFill>
            <a:prstDash val="solid"/>
          </a:ln>
        </p:spPr>
        <p:txBody>
          <a:bodyPr/>
          <a:lstStyle/>
          <a:p>
            <a:endParaRPr lang="es-MX" sz="933"/>
          </a:p>
        </p:txBody>
      </p:sp>
      <p:sp>
        <p:nvSpPr>
          <p:cNvPr id="1049783034" name="Shape 37"/>
          <p:cNvSpPr/>
          <p:nvPr/>
        </p:nvSpPr>
        <p:spPr bwMode="auto">
          <a:xfrm>
            <a:off x="9056522" y="6167793"/>
            <a:ext cx="2621280" cy="0"/>
          </a:xfrm>
          <a:prstGeom prst="line">
            <a:avLst/>
          </a:prstGeom>
          <a:noFill/>
          <a:ln w="6350">
            <a:solidFill>
              <a:srgbClr val="333333"/>
            </a:solidFill>
            <a:prstDash val="solid"/>
          </a:ln>
        </p:spPr>
        <p:txBody>
          <a:bodyPr/>
          <a:lstStyle/>
          <a:p>
            <a:endParaRPr lang="es-MX" sz="933"/>
          </a:p>
        </p:txBody>
      </p:sp>
      <p:sp>
        <p:nvSpPr>
          <p:cNvPr id="1150617199" name="Text 20"/>
          <p:cNvSpPr/>
          <p:nvPr/>
        </p:nvSpPr>
        <p:spPr bwMode="auto">
          <a:xfrm>
            <a:off x="730009" y="4084797"/>
            <a:ext cx="219456" cy="219456"/>
          </a:xfrm>
          <a:prstGeom prst="rect">
            <a:avLst/>
          </a:prstGeom>
          <a:noFill/>
          <a:ln/>
        </p:spPr>
        <p:txBody>
          <a:bodyPr wrap="square" lIns="0" tIns="0" rIns="0" bIns="0" rtlCol="0" anchor="ctr"/>
          <a:lstStyle/>
          <a:p>
            <a:pPr algn="ctr">
              <a:defRPr/>
            </a:pPr>
            <a:r>
              <a:rPr lang="en-US" sz="1600" b="1">
                <a:solidFill>
                  <a:srgbClr val="FFFFFF"/>
                </a:solidFill>
              </a:rPr>
              <a:t>3</a:t>
            </a:r>
            <a:endParaRPr lang="en-US" sz="1600"/>
          </a:p>
        </p:txBody>
      </p:sp>
      <p:sp>
        <p:nvSpPr>
          <p:cNvPr id="2073793999" name="Text 26"/>
          <p:cNvSpPr/>
          <p:nvPr/>
        </p:nvSpPr>
        <p:spPr bwMode="auto">
          <a:xfrm>
            <a:off x="8537419" y="4929763"/>
            <a:ext cx="3461885" cy="457200"/>
          </a:xfrm>
          <a:prstGeom prst="rect">
            <a:avLst/>
          </a:prstGeom>
          <a:noFill/>
          <a:ln/>
        </p:spPr>
        <p:txBody>
          <a:bodyPr wrap="square" lIns="0" tIns="0" rIns="0" bIns="0" rtlCol="0" anchor="ctr"/>
          <a:lstStyle/>
          <a:p>
            <a:pPr algn="ctr">
              <a:defRPr/>
            </a:pPr>
            <a:r>
              <a:rPr lang="es-BO" sz="3200" b="1" dirty="0">
                <a:solidFill>
                  <a:srgbClr val="D4A93C"/>
                </a:solidFill>
                <a:latin typeface="Calibri"/>
                <a:ea typeface="Calibri"/>
                <a:cs typeface="Calibri"/>
              </a:rPr>
              <a:t>17 empresas</a:t>
            </a:r>
            <a:endParaRPr lang="es-BO" sz="3200" dirty="0"/>
          </a:p>
        </p:txBody>
      </p:sp>
      <p:sp>
        <p:nvSpPr>
          <p:cNvPr id="886779901" name="Text 27"/>
          <p:cNvSpPr/>
          <p:nvPr/>
        </p:nvSpPr>
        <p:spPr bwMode="auto">
          <a:xfrm>
            <a:off x="8557394" y="5402397"/>
            <a:ext cx="3441910" cy="374981"/>
          </a:xfrm>
          <a:prstGeom prst="rect">
            <a:avLst/>
          </a:prstGeom>
          <a:noFill/>
          <a:ln/>
        </p:spPr>
        <p:txBody>
          <a:bodyPr wrap="square" lIns="0" tIns="0" rIns="0" bIns="0" rtlCol="0" anchor="ctr"/>
          <a:lstStyle/>
          <a:p>
            <a:pPr algn="ctr">
              <a:defRPr/>
            </a:pPr>
            <a:r>
              <a:rPr lang="es-BO" sz="1867" b="1" dirty="0">
                <a:solidFill>
                  <a:srgbClr val="FFFFFF"/>
                </a:solidFill>
                <a:latin typeface="Calibri"/>
                <a:ea typeface="Calibri"/>
                <a:cs typeface="Calibri"/>
              </a:rPr>
              <a:t>Con criticidad alta</a:t>
            </a:r>
            <a:endParaRPr lang="es-BO" sz="1867" dirty="0"/>
          </a:p>
        </p:txBody>
      </p:sp>
      <p:sp>
        <p:nvSpPr>
          <p:cNvPr id="5" name="CompromisosTexto">
            <a:extLst>
              <a:ext uri="{FF2B5EF4-FFF2-40B4-BE49-F238E27FC236}">
                <a16:creationId xmlns:a16="http://schemas.microsoft.com/office/drawing/2014/main" id="{9B4B3136-3325-8EAA-2744-225E26472C5F}"/>
              </a:ext>
            </a:extLst>
          </p:cNvPr>
          <p:cNvSpPr/>
          <p:nvPr/>
        </p:nvSpPr>
        <p:spPr bwMode="auto">
          <a:xfrm>
            <a:off x="580883" y="5406533"/>
            <a:ext cx="3799498" cy="840000"/>
          </a:xfrm>
          <a:prstGeom prst="rect">
            <a:avLst/>
          </a:prstGeom>
          <a:noFill/>
          <a:ln/>
        </p:spPr>
        <p:txBody>
          <a:bodyPr wrap="square" lIns="60960" tIns="30480" rIns="60960" bIns="30480" rtlCol="0" anchor="t"/>
          <a:lstStyle/>
          <a:p>
            <a:pPr marL="190510" indent="-190510">
              <a:spcAft>
                <a:spcPts val="200"/>
              </a:spcAft>
              <a:buChar char="▶"/>
              <a:defRPr/>
            </a:pPr>
            <a:r>
              <a:rPr lang="es-BO" sz="1333" dirty="0">
                <a:latin typeface="Calibri"/>
              </a:rPr>
              <a:t>Informe anual 67 EP</a:t>
            </a:r>
          </a:p>
          <a:p>
            <a:pPr marL="190510" indent="-190510">
              <a:spcAft>
                <a:spcPts val="200"/>
              </a:spcAft>
              <a:buChar char="▶"/>
              <a:defRPr/>
            </a:pPr>
            <a:r>
              <a:rPr lang="es-BO" sz="1333" dirty="0">
                <a:latin typeface="Calibri"/>
              </a:rPr>
              <a:t>Diagnósticos individuales de las empresas críticas.</a:t>
            </a:r>
          </a:p>
          <a:p>
            <a:pPr marL="190510" indent="-190510">
              <a:spcAft>
                <a:spcPts val="200"/>
              </a:spcAft>
              <a:buChar char="▶"/>
              <a:defRPr/>
            </a:pPr>
            <a:r>
              <a:rPr lang="es-BO" sz="1333" dirty="0">
                <a:latin typeface="Calibri"/>
              </a:rPr>
              <a:t>Sistema SER v3.0 actualizado con componentes de IA</a:t>
            </a:r>
          </a:p>
          <a:p>
            <a:pPr marL="190510" indent="-190510">
              <a:spcAft>
                <a:spcPts val="200"/>
              </a:spcAft>
              <a:buChar char="▶"/>
              <a:defRPr/>
            </a:pPr>
            <a:r>
              <a:rPr lang="es-BO" sz="1333" dirty="0">
                <a:latin typeface="Calibri"/>
              </a:rPr>
              <a:t>Seguimiento a las ACTAS de los COSEEP de la Gestión 2026</a:t>
            </a:r>
          </a:p>
        </p:txBody>
      </p:sp>
      <p:sp>
        <p:nvSpPr>
          <p:cNvPr id="3" name="CompromisosLabel">
            <a:extLst>
              <a:ext uri="{FF2B5EF4-FFF2-40B4-BE49-F238E27FC236}">
                <a16:creationId xmlns:a16="http://schemas.microsoft.com/office/drawing/2014/main" id="{74CCCE42-AFE1-D632-BC85-3864F1E21DF7}"/>
              </a:ext>
            </a:extLst>
          </p:cNvPr>
          <p:cNvSpPr/>
          <p:nvPr/>
        </p:nvSpPr>
        <p:spPr bwMode="auto">
          <a:xfrm>
            <a:off x="3448553" y="5218836"/>
            <a:ext cx="3461885" cy="253333"/>
          </a:xfrm>
          <a:prstGeom prst="rect">
            <a:avLst/>
          </a:prstGeom>
          <a:noFill/>
          <a:ln/>
        </p:spPr>
        <p:txBody>
          <a:bodyPr wrap="square" lIns="60960" tIns="0" rIns="60960" bIns="0" rtlCol="0" anchor="ctr"/>
          <a:lstStyle/>
          <a:p>
            <a:pPr>
              <a:defRPr/>
            </a:pPr>
            <a:r>
              <a:rPr lang="es-BO" sz="1867" b="1" dirty="0">
                <a:solidFill>
                  <a:srgbClr val="D4A93C"/>
                </a:solidFill>
                <a:latin typeface="Calibri"/>
              </a:rPr>
              <a:t>COMPROMISOS 2026</a:t>
            </a:r>
          </a:p>
        </p:txBody>
      </p:sp>
      <p:sp>
        <p:nvSpPr>
          <p:cNvPr id="7" name="CompromisosTexto">
            <a:extLst>
              <a:ext uri="{FF2B5EF4-FFF2-40B4-BE49-F238E27FC236}">
                <a16:creationId xmlns:a16="http://schemas.microsoft.com/office/drawing/2014/main" id="{5E7013B6-73F5-2151-0C62-531939152746}"/>
              </a:ext>
            </a:extLst>
          </p:cNvPr>
          <p:cNvSpPr/>
          <p:nvPr/>
        </p:nvSpPr>
        <p:spPr bwMode="auto">
          <a:xfrm>
            <a:off x="4536145" y="5430111"/>
            <a:ext cx="3461885" cy="840000"/>
          </a:xfrm>
          <a:prstGeom prst="rect">
            <a:avLst/>
          </a:prstGeom>
          <a:noFill/>
          <a:ln/>
        </p:spPr>
        <p:txBody>
          <a:bodyPr wrap="square" lIns="60960" tIns="30480" rIns="60960" bIns="30480" rtlCol="0" anchor="t"/>
          <a:lstStyle/>
          <a:p>
            <a:pPr marL="190510" indent="-190510">
              <a:spcAft>
                <a:spcPts val="200"/>
              </a:spcAft>
              <a:buChar char="▶"/>
              <a:defRPr/>
            </a:pPr>
            <a:r>
              <a:rPr lang="es-BO" sz="1333" dirty="0">
                <a:latin typeface="Calibri"/>
              </a:rPr>
              <a:t>Proponer nueva normativa al COSEEP.</a:t>
            </a:r>
          </a:p>
          <a:p>
            <a:pPr marL="190510" indent="-190510">
              <a:spcAft>
                <a:spcPts val="200"/>
              </a:spcAft>
              <a:buChar char="▶"/>
              <a:defRPr/>
            </a:pPr>
            <a:r>
              <a:rPr lang="es-BO" sz="1333" dirty="0">
                <a:latin typeface="Calibri"/>
              </a:rPr>
              <a:t>Eficacia POA ≥85% | Transparencia digital</a:t>
            </a:r>
          </a:p>
          <a:p>
            <a:pPr marL="190510" indent="-190510">
              <a:spcAft>
                <a:spcPts val="200"/>
              </a:spcAft>
              <a:buChar char="▶"/>
              <a:defRPr/>
            </a:pPr>
            <a:r>
              <a:rPr lang="es-MX" sz="1333" dirty="0">
                <a:latin typeface="Calibri"/>
              </a:rPr>
              <a:t>Propuesta de convocatorias COSEEP de acuerdo a necesidad.</a:t>
            </a:r>
            <a:endParaRPr lang="es-BO" sz="1333" dirty="0">
              <a:latin typeface="Calibri"/>
            </a:endParaRPr>
          </a:p>
        </p:txBody>
      </p:sp>
    </p:spTree>
    <p:extLst>
      <p:ext uri="{BB962C8B-B14F-4D97-AF65-F5344CB8AC3E}">
        <p14:creationId xmlns:p14="http://schemas.microsoft.com/office/powerpoint/2010/main" val="3373744296"/>
      </p:ext>
    </p:extLst>
  </p:cSld>
  <p:clrMapOvr>
    <a:masterClrMapping/>
  </p:clrMapOvr>
  <mc:AlternateContent xmlns:mc="http://schemas.openxmlformats.org/markup-compatibility/2006" xmlns:p159="http://schemas.microsoft.com/office/powerpoint/2015/09/main">
    <mc:Choice Requires="p159">
      <p:transition/>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965840977" name="Google Shape;179;g39412be8cbe_0_0"/>
          <p:cNvPicPr/>
          <p:nvPr/>
        </p:nvPicPr>
        <p:blipFill rotWithShape="1">
          <a:blip r:embed="rId3">
            <a:alphaModFix amt="28000"/>
          </a:blip>
          <a:stretch/>
        </p:blipFill>
        <p:spPr bwMode="auto">
          <a:xfrm flipH="1">
            <a:off x="6791870" y="-592520"/>
            <a:ext cx="5438775" cy="8304170"/>
          </a:xfrm>
          <a:prstGeom prst="rect">
            <a:avLst/>
          </a:prstGeom>
          <a:noFill/>
          <a:ln>
            <a:noFill/>
          </a:ln>
        </p:spPr>
      </p:pic>
      <p:pic>
        <p:nvPicPr>
          <p:cNvPr id="1622064736" name="Google Shape;181;g39412be8cbe_0_0"/>
          <p:cNvPicPr/>
          <p:nvPr/>
        </p:nvPicPr>
        <p:blipFill rotWithShape="1">
          <a:blip r:embed="rId4">
            <a:alphaModFix/>
          </a:blip>
          <a:stretch/>
        </p:blipFill>
        <p:spPr bwMode="auto">
          <a:xfrm>
            <a:off x="6350" y="24547"/>
            <a:ext cx="576000" cy="576000"/>
          </a:xfrm>
          <a:prstGeom prst="rect">
            <a:avLst/>
          </a:prstGeom>
          <a:noFill/>
          <a:ln>
            <a:noFill/>
          </a:ln>
        </p:spPr>
      </p:pic>
      <p:pic>
        <p:nvPicPr>
          <p:cNvPr id="1509097746" name="Google Shape;184;g39412be8cbe_0_0"/>
          <p:cNvPicPr/>
          <p:nvPr/>
        </p:nvPicPr>
        <p:blipFill rotWithShape="1">
          <a:blip r:embed="rId5">
            <a:alphaModFix/>
          </a:blip>
          <a:stretch/>
        </p:blipFill>
        <p:spPr bwMode="auto">
          <a:xfrm>
            <a:off x="612451" y="24549"/>
            <a:ext cx="1016899" cy="523275"/>
          </a:xfrm>
          <a:prstGeom prst="rect">
            <a:avLst/>
          </a:prstGeom>
          <a:noFill/>
          <a:ln>
            <a:noFill/>
          </a:ln>
        </p:spPr>
      </p:pic>
      <p:sp>
        <p:nvSpPr>
          <p:cNvPr id="74680120" name="Google Shape;262;p22"/>
          <p:cNvSpPr/>
          <p:nvPr/>
        </p:nvSpPr>
        <p:spPr bwMode="auto">
          <a:xfrm>
            <a:off x="1849938" y="578436"/>
            <a:ext cx="10177730" cy="494302"/>
          </a:xfrm>
          <a:prstGeom prst="rect">
            <a:avLst/>
          </a:prstGeom>
          <a:noFill/>
          <a:ln w="0">
            <a:noFill/>
          </a:ln>
        </p:spPr>
        <p:style>
          <a:lnRef idx="0">
            <a:srgbClr val="000000"/>
          </a:lnRef>
          <a:fillRef idx="0">
            <a:srgbClr val="000000"/>
          </a:fillRef>
          <a:effectRef idx="0">
            <a:srgbClr val="000000"/>
          </a:effectRef>
          <a:fontRef idx="minor"/>
        </p:style>
        <p:txBody>
          <a:bodyPr wrap="square" lIns="0" tIns="0" rIns="0" bIns="0" anchor="t">
            <a:spAutoFit/>
          </a:bodyPr>
          <a:lstStyle/>
          <a:p>
            <a:pPr>
              <a:lnSpc>
                <a:spcPct val="73000"/>
              </a:lnSpc>
              <a:tabLst>
                <a:tab pos="0" algn="l"/>
              </a:tabLst>
              <a:defRPr/>
            </a:pPr>
            <a:r>
              <a:rPr lang="es-MX" sz="4400" b="1" spc="-1" dirty="0">
                <a:solidFill>
                  <a:srgbClr val="242732"/>
                </a:solidFill>
                <a:ea typeface="Arial"/>
              </a:rPr>
              <a:t>Avances y Logros Gestión 2026</a:t>
            </a:r>
            <a:r>
              <a:rPr lang="es-BO" sz="4400" b="1" spc="-1" dirty="0">
                <a:solidFill>
                  <a:srgbClr val="242732"/>
                </a:solidFill>
                <a:latin typeface="Arial"/>
                <a:ea typeface="Arial"/>
              </a:rPr>
              <a:t> </a:t>
            </a:r>
            <a:endParaRPr lang="es-BO" sz="4400" spc="-1" dirty="0">
              <a:latin typeface="Arial"/>
            </a:endParaRPr>
          </a:p>
        </p:txBody>
      </p:sp>
      <p:sp>
        <p:nvSpPr>
          <p:cNvPr id="98433146" name="Shape 9"/>
          <p:cNvSpPr/>
          <p:nvPr/>
        </p:nvSpPr>
        <p:spPr bwMode="auto">
          <a:xfrm>
            <a:off x="597591" y="1148564"/>
            <a:ext cx="11107903" cy="1818157"/>
          </a:xfrm>
          <a:prstGeom prst="rect">
            <a:avLst/>
          </a:prstGeom>
          <a:solidFill>
            <a:srgbClr val="1C1C1C"/>
          </a:solidFill>
          <a:ln w="12700">
            <a:solidFill>
              <a:srgbClr val="1C1C1C"/>
            </a:solidFill>
            <a:prstDash val="solid"/>
          </a:ln>
          <a:effectLst>
            <a:outerShdw blurRad="101600" dist="25400" dir="8100000" algn="bl" rotWithShape="0">
              <a:srgbClr val="000000">
                <a:alpha val="18000"/>
              </a:srgbClr>
            </a:outerShdw>
          </a:effectLst>
        </p:spPr>
        <p:txBody>
          <a:bodyPr/>
          <a:lstStyle/>
          <a:p>
            <a:endParaRPr lang="es-MX" sz="933"/>
          </a:p>
        </p:txBody>
      </p:sp>
      <p:sp>
        <p:nvSpPr>
          <p:cNvPr id="1001807910" name="Shape 10"/>
          <p:cNvSpPr/>
          <p:nvPr/>
        </p:nvSpPr>
        <p:spPr bwMode="auto">
          <a:xfrm>
            <a:off x="582351" y="1221782"/>
            <a:ext cx="30479" cy="1271209"/>
          </a:xfrm>
          <a:prstGeom prst="rect">
            <a:avLst/>
          </a:prstGeom>
          <a:solidFill>
            <a:srgbClr val="B8922A"/>
          </a:solidFill>
          <a:ln w="12700">
            <a:solidFill>
              <a:srgbClr val="B8922A"/>
            </a:solidFill>
            <a:prstDash val="solid"/>
          </a:ln>
        </p:spPr>
        <p:txBody>
          <a:bodyPr/>
          <a:lstStyle/>
          <a:p>
            <a:endParaRPr lang="es-MX" sz="933"/>
          </a:p>
        </p:txBody>
      </p:sp>
      <p:sp>
        <p:nvSpPr>
          <p:cNvPr id="882564380" name="Text 11"/>
          <p:cNvSpPr/>
          <p:nvPr/>
        </p:nvSpPr>
        <p:spPr bwMode="auto">
          <a:xfrm>
            <a:off x="734751" y="1252262"/>
            <a:ext cx="7315200" cy="231648"/>
          </a:xfrm>
          <a:prstGeom prst="rect">
            <a:avLst/>
          </a:prstGeom>
          <a:noFill/>
          <a:ln/>
        </p:spPr>
        <p:txBody>
          <a:bodyPr wrap="square" lIns="0" tIns="0" rIns="0" bIns="0" rtlCol="0" anchor="ctr"/>
          <a:lstStyle/>
          <a:p>
            <a:pPr>
              <a:defRPr/>
            </a:pPr>
            <a:r>
              <a:rPr lang="en-US" sz="1333" b="1">
                <a:solidFill>
                  <a:srgbClr val="D4A93C"/>
                </a:solidFill>
                <a:latin typeface="Calibri"/>
                <a:ea typeface="Calibri"/>
                <a:cs typeface="Calibri"/>
              </a:rPr>
              <a:t>COSEEP</a:t>
            </a:r>
            <a:endParaRPr lang="en-US" sz="1333"/>
          </a:p>
        </p:txBody>
      </p:sp>
      <p:sp>
        <p:nvSpPr>
          <p:cNvPr id="1059680249" name="Text 12"/>
          <p:cNvSpPr/>
          <p:nvPr/>
        </p:nvSpPr>
        <p:spPr bwMode="auto">
          <a:xfrm>
            <a:off x="718764" y="1665341"/>
            <a:ext cx="4937760" cy="1020059"/>
          </a:xfrm>
          <a:prstGeom prst="rect">
            <a:avLst/>
          </a:prstGeom>
          <a:noFill/>
          <a:ln/>
        </p:spPr>
        <p:txBody>
          <a:bodyPr wrap="square" lIns="0" tIns="0" rIns="0" bIns="0" rtlCol="0" anchor="ctr"/>
          <a:lstStyle/>
          <a:p>
            <a:pPr algn="just">
              <a:defRPr/>
            </a:pPr>
            <a:r>
              <a:rPr lang="es-MX" sz="1600" b="1" dirty="0">
                <a:solidFill>
                  <a:srgbClr val="DDDDDD"/>
                </a:solidFill>
                <a:latin typeface="Calibri"/>
                <a:ea typeface="Calibri"/>
                <a:cs typeface="Calibri"/>
              </a:rPr>
              <a:t>Reunión </a:t>
            </a:r>
            <a:r>
              <a:rPr lang="es-MX" sz="1600" b="1" dirty="0" err="1">
                <a:solidFill>
                  <a:srgbClr val="DDDDDD"/>
                </a:solidFill>
                <a:latin typeface="Calibri"/>
                <a:ea typeface="Calibri"/>
                <a:cs typeface="Calibri"/>
              </a:rPr>
              <a:t>N°</a:t>
            </a:r>
            <a:r>
              <a:rPr lang="es-MX" sz="1600" b="1" dirty="0">
                <a:solidFill>
                  <a:srgbClr val="DDDDDD"/>
                </a:solidFill>
                <a:latin typeface="Calibri"/>
                <a:ea typeface="Calibri"/>
                <a:cs typeface="Calibri"/>
              </a:rPr>
              <a:t> 001/2026 (19/03/2026):</a:t>
            </a:r>
            <a:r>
              <a:rPr lang="es-MX" sz="1600" dirty="0">
                <a:solidFill>
                  <a:srgbClr val="AAAAAA"/>
                </a:solidFill>
                <a:latin typeface="Calibri"/>
                <a:ea typeface="Calibri"/>
                <a:cs typeface="Calibri"/>
              </a:rPr>
              <a:t>  Presentación diagnóstico de 67 Empresas Públicas a los miembros del COSEEP y Ministros cabeza de sector. Clasificación por criticidad (Alta/Media/Baja). Se determinó la presentación de planes estratégicos de cada empresa a través de sus ministerios. </a:t>
            </a:r>
            <a:endParaRPr lang="es-MX" sz="1600" dirty="0"/>
          </a:p>
        </p:txBody>
      </p:sp>
      <p:sp>
        <p:nvSpPr>
          <p:cNvPr id="942079618" name="Text 13"/>
          <p:cNvSpPr/>
          <p:nvPr/>
        </p:nvSpPr>
        <p:spPr bwMode="auto">
          <a:xfrm>
            <a:off x="6029972" y="1665341"/>
            <a:ext cx="4949729" cy="907595"/>
          </a:xfrm>
          <a:prstGeom prst="rect">
            <a:avLst/>
          </a:prstGeom>
          <a:noFill/>
          <a:ln/>
        </p:spPr>
        <p:txBody>
          <a:bodyPr wrap="square" lIns="0" tIns="0" rIns="0" bIns="0" rtlCol="0" anchor="ctr"/>
          <a:lstStyle/>
          <a:p>
            <a:pPr algn="just">
              <a:defRPr/>
            </a:pPr>
            <a:r>
              <a:rPr lang="es-MX" sz="1600" b="1" dirty="0">
                <a:solidFill>
                  <a:srgbClr val="DDDDDD"/>
                </a:solidFill>
                <a:latin typeface="Calibri"/>
                <a:ea typeface="Calibri"/>
                <a:cs typeface="Calibri"/>
              </a:rPr>
              <a:t>Reunión </a:t>
            </a:r>
            <a:r>
              <a:rPr lang="es-MX" sz="1600" b="1" dirty="0" err="1">
                <a:solidFill>
                  <a:srgbClr val="DDDDDD"/>
                </a:solidFill>
                <a:latin typeface="Calibri"/>
                <a:ea typeface="Calibri"/>
                <a:cs typeface="Calibri"/>
              </a:rPr>
              <a:t>N°</a:t>
            </a:r>
            <a:r>
              <a:rPr lang="es-MX" sz="1600" b="1" dirty="0">
                <a:solidFill>
                  <a:srgbClr val="DDDDDD"/>
                </a:solidFill>
                <a:latin typeface="Calibri"/>
                <a:ea typeface="Calibri"/>
                <a:cs typeface="Calibri"/>
              </a:rPr>
              <a:t> 002/2026 (29/04/2026):</a:t>
            </a:r>
            <a:r>
              <a:rPr lang="es-MX" sz="1600" dirty="0">
                <a:solidFill>
                  <a:srgbClr val="AAAAAA"/>
                </a:solidFill>
                <a:latin typeface="Calibri"/>
                <a:ea typeface="Calibri"/>
                <a:cs typeface="Calibri"/>
              </a:rPr>
              <a:t>  Seguimiento de conclusiones del Acta </a:t>
            </a:r>
            <a:r>
              <a:rPr lang="es-MX" sz="1600" dirty="0" err="1">
                <a:solidFill>
                  <a:srgbClr val="AAAAAA"/>
                </a:solidFill>
                <a:latin typeface="Calibri"/>
                <a:ea typeface="Calibri"/>
                <a:cs typeface="Calibri"/>
              </a:rPr>
              <a:t>N°</a:t>
            </a:r>
            <a:r>
              <a:rPr lang="es-MX" sz="1600" dirty="0">
                <a:solidFill>
                  <a:srgbClr val="AAAAAA"/>
                </a:solidFill>
                <a:latin typeface="Calibri"/>
                <a:ea typeface="Calibri"/>
                <a:cs typeface="Calibri"/>
              </a:rPr>
              <a:t> 001. Informes de Ministerios cabeza de sector. COSEEP determinó realizar auditorías integrales, así como establecer mecanismos de protección de la información física y digital, este último en coordinación con la AGETIC.</a:t>
            </a:r>
            <a:endParaRPr lang="es-MX" sz="1600" dirty="0"/>
          </a:p>
        </p:txBody>
      </p:sp>
      <p:sp>
        <p:nvSpPr>
          <p:cNvPr id="1396359883" name="Shape 14"/>
          <p:cNvSpPr/>
          <p:nvPr/>
        </p:nvSpPr>
        <p:spPr bwMode="auto">
          <a:xfrm>
            <a:off x="612449" y="3274528"/>
            <a:ext cx="2946625" cy="2325905"/>
          </a:xfrm>
          <a:prstGeom prst="rect">
            <a:avLst/>
          </a:prstGeom>
          <a:solidFill>
            <a:srgbClr val="FFFFFF"/>
          </a:solidFill>
          <a:ln/>
          <a:effectLst>
            <a:outerShdw blurRad="76200" dist="25400" dir="8100000" algn="bl" rotWithShape="0">
              <a:srgbClr val="000000">
                <a:alpha val="8000"/>
              </a:srgbClr>
            </a:outerShdw>
          </a:effectLst>
        </p:spPr>
        <p:txBody>
          <a:bodyPr/>
          <a:lstStyle/>
          <a:p>
            <a:endParaRPr lang="es-MX" sz="933"/>
          </a:p>
        </p:txBody>
      </p:sp>
      <p:sp>
        <p:nvSpPr>
          <p:cNvPr id="1214295699" name="Shape 15"/>
          <p:cNvSpPr/>
          <p:nvPr/>
        </p:nvSpPr>
        <p:spPr bwMode="auto">
          <a:xfrm>
            <a:off x="612449" y="3274528"/>
            <a:ext cx="2946625" cy="285037"/>
          </a:xfrm>
          <a:prstGeom prst="rect">
            <a:avLst/>
          </a:prstGeom>
          <a:solidFill>
            <a:srgbClr val="B8922A"/>
          </a:solidFill>
          <a:ln w="12700">
            <a:solidFill>
              <a:srgbClr val="B8922A"/>
            </a:solidFill>
            <a:prstDash val="solid"/>
          </a:ln>
        </p:spPr>
        <p:txBody>
          <a:bodyPr/>
          <a:lstStyle/>
          <a:p>
            <a:endParaRPr lang="es-MX" sz="933"/>
          </a:p>
        </p:txBody>
      </p:sp>
      <p:sp>
        <p:nvSpPr>
          <p:cNvPr id="1674798572" name="Text 16"/>
          <p:cNvSpPr/>
          <p:nvPr/>
        </p:nvSpPr>
        <p:spPr bwMode="auto">
          <a:xfrm>
            <a:off x="685602" y="3292816"/>
            <a:ext cx="2774140" cy="250832"/>
          </a:xfrm>
          <a:prstGeom prst="rect">
            <a:avLst/>
          </a:prstGeom>
          <a:noFill/>
          <a:ln/>
        </p:spPr>
        <p:txBody>
          <a:bodyPr wrap="square" lIns="0" tIns="0" rIns="0" bIns="0" rtlCol="0" anchor="ctr"/>
          <a:lstStyle/>
          <a:p>
            <a:pPr>
              <a:defRPr/>
            </a:pPr>
            <a:r>
              <a:rPr lang="es-BO" sz="1333" b="1">
                <a:solidFill>
                  <a:srgbClr val="FFFFFF"/>
                </a:solidFill>
                <a:latin typeface="Calibri"/>
                <a:ea typeface="Calibri"/>
                <a:cs typeface="Calibri"/>
              </a:rPr>
              <a:t>UGI — Sistema SER v3.0</a:t>
            </a:r>
            <a:endParaRPr lang="es-BO" sz="1333"/>
          </a:p>
        </p:txBody>
      </p:sp>
      <p:sp>
        <p:nvSpPr>
          <p:cNvPr id="965414909" name="Text 17"/>
          <p:cNvSpPr/>
          <p:nvPr/>
        </p:nvSpPr>
        <p:spPr bwMode="auto">
          <a:xfrm>
            <a:off x="685602" y="3612437"/>
            <a:ext cx="2745392" cy="1995262"/>
          </a:xfrm>
          <a:prstGeom prst="rect">
            <a:avLst/>
          </a:prstGeom>
          <a:noFill/>
          <a:ln/>
        </p:spPr>
        <p:txBody>
          <a:bodyPr wrap="square" lIns="0" tIns="0" rIns="0" bIns="0" rtlCol="0" anchor="t"/>
          <a:lstStyle/>
          <a:p>
            <a:pPr marL="228611" indent="-228611" algn="just">
              <a:spcAft>
                <a:spcPts val="267"/>
              </a:spcAft>
              <a:buFont typeface="Wingdings" panose="05000000000000000000" pitchFamily="2" charset="2"/>
              <a:buChar char="q"/>
              <a:defRPr/>
            </a:pPr>
            <a:r>
              <a:rPr lang="es-ES" sz="1600" dirty="0">
                <a:solidFill>
                  <a:srgbClr val="1A1A1A"/>
                </a:solidFill>
                <a:latin typeface="Calibri"/>
                <a:ea typeface="Calibri"/>
                <a:cs typeface="Calibri"/>
              </a:rPr>
              <a:t>Asistencias técnicas y ajustes en el sistema </a:t>
            </a:r>
            <a:r>
              <a:rPr lang="es-BO" sz="1600" dirty="0">
                <a:solidFill>
                  <a:srgbClr val="1A1A1A"/>
                </a:solidFill>
                <a:latin typeface="Calibri"/>
                <a:ea typeface="Calibri"/>
                <a:cs typeface="Calibri"/>
              </a:rPr>
              <a:t>SER v3.0</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Actualización </a:t>
            </a:r>
            <a:r>
              <a:rPr lang="es-ES" sz="1600" dirty="0">
                <a:solidFill>
                  <a:srgbClr val="1A1A1A"/>
                </a:solidFill>
                <a:latin typeface="Calibri"/>
                <a:ea typeface="Calibri"/>
                <a:cs typeface="Calibri"/>
              </a:rPr>
              <a:t>y mejoras </a:t>
            </a:r>
            <a:r>
              <a:rPr lang="es-BO" sz="1600" dirty="0">
                <a:solidFill>
                  <a:srgbClr val="1A1A1A"/>
                </a:solidFill>
                <a:latin typeface="Calibri"/>
                <a:ea typeface="Calibri"/>
                <a:cs typeface="Calibri"/>
              </a:rPr>
              <a:t>de</a:t>
            </a:r>
            <a:r>
              <a:rPr lang="es-ES" sz="1600" dirty="0">
                <a:solidFill>
                  <a:srgbClr val="1A1A1A"/>
                </a:solidFill>
                <a:latin typeface="Calibri"/>
                <a:ea typeface="Calibri"/>
                <a:cs typeface="Calibri"/>
              </a:rPr>
              <a:t> los</a:t>
            </a:r>
            <a:r>
              <a:rPr lang="es-BO" sz="1600" dirty="0">
                <a:solidFill>
                  <a:srgbClr val="1A1A1A"/>
                </a:solidFill>
                <a:latin typeface="Calibri"/>
                <a:ea typeface="Calibri"/>
                <a:cs typeface="Calibri"/>
              </a:rPr>
              <a:t> módulos del sistema SER v3.0</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Por primera vez se  transparentó toda la Información de las empresas públicas a través de plataforma digital de la OFEP.</a:t>
            </a:r>
          </a:p>
        </p:txBody>
      </p:sp>
      <p:sp>
        <p:nvSpPr>
          <p:cNvPr id="1554769307" name="Shape 18"/>
          <p:cNvSpPr/>
          <p:nvPr/>
        </p:nvSpPr>
        <p:spPr bwMode="auto">
          <a:xfrm>
            <a:off x="3855642" y="3320847"/>
            <a:ext cx="3605262" cy="2379999"/>
          </a:xfrm>
          <a:prstGeom prst="rect">
            <a:avLst/>
          </a:prstGeom>
          <a:solidFill>
            <a:srgbClr val="FFFFFF"/>
          </a:solidFill>
          <a:ln/>
          <a:effectLst>
            <a:outerShdw blurRad="76200" dist="25400" dir="8100000" algn="bl" rotWithShape="0">
              <a:srgbClr val="000000">
                <a:alpha val="8000"/>
              </a:srgbClr>
            </a:outerShdw>
          </a:effectLst>
        </p:spPr>
        <p:txBody>
          <a:bodyPr/>
          <a:lstStyle/>
          <a:p>
            <a:endParaRPr lang="es-MX" sz="933"/>
          </a:p>
        </p:txBody>
      </p:sp>
      <p:sp>
        <p:nvSpPr>
          <p:cNvPr id="558182811" name="Shape 19"/>
          <p:cNvSpPr/>
          <p:nvPr/>
        </p:nvSpPr>
        <p:spPr bwMode="auto">
          <a:xfrm>
            <a:off x="3901094" y="3290848"/>
            <a:ext cx="3605262" cy="293092"/>
          </a:xfrm>
          <a:prstGeom prst="rect">
            <a:avLst/>
          </a:prstGeom>
          <a:solidFill>
            <a:srgbClr val="2E7D32"/>
          </a:solidFill>
          <a:ln w="12700">
            <a:solidFill>
              <a:srgbClr val="2E7D32"/>
            </a:solidFill>
            <a:prstDash val="solid"/>
          </a:ln>
        </p:spPr>
        <p:txBody>
          <a:bodyPr/>
          <a:lstStyle/>
          <a:p>
            <a:endParaRPr lang="es-MX" sz="933"/>
          </a:p>
        </p:txBody>
      </p:sp>
      <p:sp>
        <p:nvSpPr>
          <p:cNvPr id="426228363" name="Text 20"/>
          <p:cNvSpPr/>
          <p:nvPr/>
        </p:nvSpPr>
        <p:spPr bwMode="auto">
          <a:xfrm>
            <a:off x="3928793" y="3339134"/>
            <a:ext cx="3394223" cy="257921"/>
          </a:xfrm>
          <a:prstGeom prst="rect">
            <a:avLst/>
          </a:prstGeom>
          <a:noFill/>
          <a:ln/>
        </p:spPr>
        <p:txBody>
          <a:bodyPr wrap="square" lIns="0" tIns="0" rIns="0" bIns="0" rtlCol="0" anchor="ctr"/>
          <a:lstStyle/>
          <a:p>
            <a:pPr>
              <a:defRPr/>
            </a:pPr>
            <a:r>
              <a:rPr lang="es-BO" sz="1333" b="1">
                <a:solidFill>
                  <a:srgbClr val="FFFFFF"/>
                </a:solidFill>
                <a:latin typeface="Calibri"/>
                <a:ea typeface="Calibri"/>
                <a:cs typeface="Calibri"/>
              </a:rPr>
              <a:t>DAGET — Análisis Empresarial</a:t>
            </a:r>
            <a:endParaRPr lang="es-BO" sz="1333"/>
          </a:p>
        </p:txBody>
      </p:sp>
      <p:sp>
        <p:nvSpPr>
          <p:cNvPr id="1707097401" name="Text 21"/>
          <p:cNvSpPr/>
          <p:nvPr/>
        </p:nvSpPr>
        <p:spPr bwMode="auto">
          <a:xfrm>
            <a:off x="3883439" y="3674414"/>
            <a:ext cx="3565166" cy="1926019"/>
          </a:xfrm>
          <a:prstGeom prst="rect">
            <a:avLst/>
          </a:prstGeom>
          <a:noFill/>
          <a:ln/>
        </p:spPr>
        <p:txBody>
          <a:bodyPr wrap="square" lIns="0" tIns="0" rIns="0" bIns="0" rtlCol="0" anchor="t"/>
          <a:lstStyle/>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Diagnóstico y Clasificación de 67 </a:t>
            </a:r>
            <a:r>
              <a:rPr lang="es-ES" sz="1600" dirty="0">
                <a:solidFill>
                  <a:srgbClr val="1A1A1A"/>
                </a:solidFill>
                <a:latin typeface="Calibri"/>
                <a:ea typeface="Calibri"/>
                <a:cs typeface="Calibri"/>
              </a:rPr>
              <a:t>Empresas Públicas con información a la</a:t>
            </a:r>
            <a:r>
              <a:rPr lang="es-BO" sz="1600" dirty="0">
                <a:solidFill>
                  <a:srgbClr val="1A1A1A"/>
                </a:solidFill>
                <a:latin typeface="Calibri"/>
                <a:ea typeface="Calibri"/>
                <a:cs typeface="Calibri"/>
              </a:rPr>
              <a:t> Gestión 2025.</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Convenio de Cooperación con Cámara Nacional de Industrias.</a:t>
            </a:r>
            <a:endParaRPr sz="1050" dirty="0"/>
          </a:p>
          <a:p>
            <a:pPr marL="228611" indent="-228611" algn="just">
              <a:spcAft>
                <a:spcPts val="267"/>
              </a:spcAft>
              <a:buFont typeface="Wingdings" panose="05000000000000000000" pitchFamily="2" charset="2"/>
              <a:buChar char="q"/>
              <a:defRPr/>
            </a:pPr>
            <a:r>
              <a:rPr lang="es-MX" sz="1600" dirty="0">
                <a:solidFill>
                  <a:srgbClr val="1A1A1A"/>
                </a:solidFill>
                <a:latin typeface="Calibri"/>
                <a:ea typeface="Calibri"/>
                <a:cs typeface="Calibri"/>
              </a:rPr>
              <a:t>Convenio con la EGPP.</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Asistencia técnica y visitas a empresas como: YACANA, EBIH, ABE, EEPS y otros. </a:t>
            </a:r>
            <a:endParaRPr lang="es-BO" sz="1600" dirty="0"/>
          </a:p>
        </p:txBody>
      </p:sp>
      <p:sp>
        <p:nvSpPr>
          <p:cNvPr id="874892657" name="Shape 22"/>
          <p:cNvSpPr/>
          <p:nvPr/>
        </p:nvSpPr>
        <p:spPr bwMode="auto">
          <a:xfrm>
            <a:off x="7584488" y="3309861"/>
            <a:ext cx="3834110" cy="2554980"/>
          </a:xfrm>
          <a:prstGeom prst="rect">
            <a:avLst/>
          </a:prstGeom>
          <a:solidFill>
            <a:srgbClr val="FFFFFF"/>
          </a:solidFill>
          <a:ln/>
          <a:effectLst>
            <a:outerShdw blurRad="76200" dist="25400" dir="8100000" algn="bl" rotWithShape="0">
              <a:srgbClr val="000000">
                <a:alpha val="8000"/>
              </a:srgbClr>
            </a:outerShdw>
          </a:effectLst>
        </p:spPr>
        <p:txBody>
          <a:bodyPr/>
          <a:lstStyle/>
          <a:p>
            <a:endParaRPr lang="es-MX" sz="1050"/>
          </a:p>
        </p:txBody>
      </p:sp>
      <p:sp>
        <p:nvSpPr>
          <p:cNvPr id="495885908" name="Shape 23"/>
          <p:cNvSpPr/>
          <p:nvPr/>
        </p:nvSpPr>
        <p:spPr bwMode="auto">
          <a:xfrm>
            <a:off x="7584488" y="3309861"/>
            <a:ext cx="3834110" cy="315914"/>
          </a:xfrm>
          <a:prstGeom prst="rect">
            <a:avLst/>
          </a:prstGeom>
          <a:solidFill>
            <a:schemeClr val="dk1"/>
          </a:solidFill>
          <a:ln>
            <a:noFill/>
          </a:ln>
        </p:spPr>
        <p:style>
          <a:lnRef idx="0">
            <a:srgbClr val="000000"/>
          </a:lnRef>
          <a:fillRef idx="0">
            <a:srgbClr val="000000"/>
          </a:fillRef>
          <a:effectRef idx="0">
            <a:srgbClr val="000000"/>
          </a:effectRef>
          <a:fontRef idx="minor">
            <a:schemeClr val="lt1"/>
          </a:fontRef>
        </p:style>
        <p:txBody>
          <a:bodyPr/>
          <a:lstStyle/>
          <a:p>
            <a:endParaRPr lang="es-MX" sz="933"/>
          </a:p>
        </p:txBody>
      </p:sp>
      <p:sp>
        <p:nvSpPr>
          <p:cNvPr id="114500478" name="Text 24"/>
          <p:cNvSpPr/>
          <p:nvPr/>
        </p:nvSpPr>
        <p:spPr bwMode="auto">
          <a:xfrm>
            <a:off x="7657640" y="3328149"/>
            <a:ext cx="3609674" cy="278004"/>
          </a:xfrm>
          <a:prstGeom prst="rect">
            <a:avLst/>
          </a:prstGeom>
          <a:noFill/>
          <a:ln/>
        </p:spPr>
        <p:txBody>
          <a:bodyPr wrap="square" lIns="0" tIns="0" rIns="0" bIns="0" rtlCol="0" anchor="ctr"/>
          <a:lstStyle/>
          <a:p>
            <a:pPr>
              <a:defRPr/>
            </a:pPr>
            <a:r>
              <a:rPr lang="es-BO" sz="1333" b="1" dirty="0">
                <a:solidFill>
                  <a:srgbClr val="FFFFFF"/>
                </a:solidFill>
                <a:latin typeface="Calibri"/>
                <a:ea typeface="Calibri"/>
                <a:cs typeface="Calibri"/>
              </a:rPr>
              <a:t>DAJ + Administración</a:t>
            </a:r>
            <a:endParaRPr lang="es-BO" sz="1333" dirty="0"/>
          </a:p>
        </p:txBody>
      </p:sp>
      <p:sp>
        <p:nvSpPr>
          <p:cNvPr id="1237603034" name="Text 25"/>
          <p:cNvSpPr/>
          <p:nvPr/>
        </p:nvSpPr>
        <p:spPr bwMode="auto">
          <a:xfrm>
            <a:off x="7633256" y="3614661"/>
            <a:ext cx="3815405" cy="2188520"/>
          </a:xfrm>
          <a:prstGeom prst="rect">
            <a:avLst/>
          </a:prstGeom>
          <a:noFill/>
          <a:ln/>
        </p:spPr>
        <p:txBody>
          <a:bodyPr wrap="square" lIns="0" tIns="0" rIns="0" bIns="0" rtlCol="0" anchor="t"/>
          <a:lstStyle/>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Informes jurídicos </a:t>
            </a:r>
            <a:r>
              <a:rPr lang="es-ES" sz="1600" dirty="0">
                <a:solidFill>
                  <a:srgbClr val="1A1A1A"/>
                </a:solidFill>
                <a:latin typeface="Calibri"/>
                <a:ea typeface="Calibri"/>
                <a:cs typeface="Calibri"/>
              </a:rPr>
              <a:t>y </a:t>
            </a:r>
            <a:r>
              <a:rPr lang="es-BO" sz="1600" dirty="0">
                <a:solidFill>
                  <a:srgbClr val="1A1A1A"/>
                </a:solidFill>
                <a:latin typeface="Calibri"/>
                <a:ea typeface="Calibri"/>
                <a:cs typeface="Calibri"/>
              </a:rPr>
              <a:t>Resoluciones Administrativas</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Reportes legales cargados en Sistema SER v3.0</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Certificaciones presupuestarias;  </a:t>
            </a:r>
            <a:r>
              <a:rPr lang="es-ES" sz="1600" dirty="0">
                <a:solidFill>
                  <a:srgbClr val="1A1A1A"/>
                </a:solidFill>
                <a:latin typeface="Calibri"/>
                <a:ea typeface="Calibri"/>
                <a:cs typeface="Calibri"/>
              </a:rPr>
              <a:t>y </a:t>
            </a:r>
            <a:r>
              <a:rPr lang="es-BO" sz="1600" dirty="0">
                <a:solidFill>
                  <a:srgbClr val="1A1A1A"/>
                </a:solidFill>
                <a:latin typeface="Calibri"/>
                <a:ea typeface="Calibri"/>
                <a:cs typeface="Calibri"/>
              </a:rPr>
              <a:t>comprobantes C-31.</a:t>
            </a:r>
            <a:endParaRPr lang="es-BO" sz="1600" dirty="0"/>
          </a:p>
          <a:p>
            <a:pPr marL="228611" indent="-228611" algn="just">
              <a:spcAft>
                <a:spcPts val="267"/>
              </a:spcAft>
              <a:buFont typeface="Wingdings" panose="05000000000000000000" pitchFamily="2" charset="2"/>
              <a:buChar char="q"/>
              <a:defRPr/>
            </a:pPr>
            <a:r>
              <a:rPr lang="es-BO" sz="1600" dirty="0">
                <a:solidFill>
                  <a:srgbClr val="1A1A1A"/>
                </a:solidFill>
                <a:latin typeface="Calibri"/>
                <a:ea typeface="Calibri"/>
                <a:cs typeface="Calibri"/>
              </a:rPr>
              <a:t>Primera Modificación al POA 2026 aprobada (RA N° 009/2026).</a:t>
            </a:r>
            <a:endParaRPr lang="es-BO" sz="1600" dirty="0"/>
          </a:p>
        </p:txBody>
      </p:sp>
    </p:spTree>
    <p:extLst>
      <p:ext uri="{BB962C8B-B14F-4D97-AF65-F5344CB8AC3E}">
        <p14:creationId xmlns:p14="http://schemas.microsoft.com/office/powerpoint/2010/main" val="3420253951"/>
      </p:ext>
    </p:extLst>
  </p:cSld>
  <p:clrMapOvr>
    <a:masterClrMapping/>
  </p:clrMapOvr>
  <mc:AlternateContent xmlns:mc="http://schemas.openxmlformats.org/markup-compatibility/2006" xmlns:p159="http://schemas.microsoft.com/office/powerpoint/2015/09/main">
    <mc:Choice Requires="p159">
      <p:transition/>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pic>
        <p:nvPicPr>
          <p:cNvPr id="812" name="Google Shape;812;p39"/>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813" name="Google Shape;813;p39"/>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814" name="Google Shape;814;p39"/>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815" name="Google Shape;815;p39"/>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816" name="Google Shape;816;p39"/>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SERVICIO PLURINACIONAL DE ASISTENCIA A LA VÍCTIMA - SEPDAVI</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62861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pic>
        <p:nvPicPr>
          <p:cNvPr id="822" name="Google Shape;822;p40"/>
          <p:cNvPicPr preferRelativeResize="0"/>
          <p:nvPr/>
        </p:nvPicPr>
        <p:blipFill>
          <a:blip r:embed="rId3">
            <a:alphaModFix/>
          </a:blip>
          <a:stretch>
            <a:fillRect/>
          </a:stretch>
        </p:blipFill>
        <p:spPr>
          <a:xfrm>
            <a:off x="76200" y="146225"/>
            <a:ext cx="12039599" cy="6204075"/>
          </a:xfrm>
          <a:prstGeom prst="rect">
            <a:avLst/>
          </a:prstGeom>
          <a:noFill/>
          <a:ln>
            <a:noFill/>
          </a:ln>
        </p:spPr>
      </p:pic>
      <p:pic>
        <p:nvPicPr>
          <p:cNvPr id="821" name="Google Shape;821;p40"/>
          <p:cNvPicPr preferRelativeResize="0"/>
          <p:nvPr/>
        </p:nvPicPr>
        <p:blipFill rotWithShape="1">
          <a:blip r:embed="rId4">
            <a:alphaModFix/>
          </a:blip>
          <a:srcRect/>
          <a:stretch/>
        </p:blipFill>
        <p:spPr>
          <a:xfrm>
            <a:off x="0" y="6426837"/>
            <a:ext cx="12192000" cy="100326"/>
          </a:xfrm>
          <a:prstGeom prst="rect">
            <a:avLst/>
          </a:prstGeom>
          <a:noFill/>
          <a:ln>
            <a:noFill/>
          </a:ln>
        </p:spPr>
      </p:pic>
      <p:sp>
        <p:nvSpPr>
          <p:cNvPr id="823" name="Google Shape;823;p40"/>
          <p:cNvSpPr txBox="1"/>
          <p:nvPr/>
        </p:nvSpPr>
        <p:spPr>
          <a:xfrm>
            <a:off x="3456475" y="365575"/>
            <a:ext cx="67815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900" b="1">
                <a:solidFill>
                  <a:srgbClr val="C9A751"/>
                </a:solidFill>
              </a:rPr>
              <a:t>RESULTADOS PROGRAMADOS</a:t>
            </a:r>
            <a:endParaRPr sz="2900" b="1">
              <a:solidFill>
                <a:srgbClr val="C9A751"/>
              </a:solidFill>
            </a:endParaRPr>
          </a:p>
        </p:txBody>
      </p:sp>
      <p:sp>
        <p:nvSpPr>
          <p:cNvPr id="824" name="Google Shape;824;p40"/>
          <p:cNvSpPr txBox="1"/>
          <p:nvPr/>
        </p:nvSpPr>
        <p:spPr>
          <a:xfrm>
            <a:off x="639775" y="996775"/>
            <a:ext cx="112431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000" b="1" dirty="0">
                <a:solidFill>
                  <a:schemeClr val="tx1"/>
                </a:solidFill>
              </a:rPr>
              <a:t>OBJETIVO ESTRATÉGICO 1: Fortalecer y modernizar la gestión pública financiera y administrativa.</a:t>
            </a:r>
            <a:endParaRPr sz="2000" b="1" dirty="0">
              <a:solidFill>
                <a:schemeClr val="tx1"/>
              </a:solidFill>
            </a:endParaRPr>
          </a:p>
        </p:txBody>
      </p:sp>
      <p:sp>
        <p:nvSpPr>
          <p:cNvPr id="825" name="Google Shape;825;p40"/>
          <p:cNvSpPr txBox="1"/>
          <p:nvPr/>
        </p:nvSpPr>
        <p:spPr>
          <a:xfrm>
            <a:off x="742500" y="1705775"/>
            <a:ext cx="108594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solidFill>
                  <a:schemeClr val="dk2"/>
                </a:solidFill>
              </a:rPr>
              <a:t>Finalidad: Promover la eficiencia en el uso de los recursos públicos, a través del uso adecuado de los recursos y la planificación para una atención de calidad a la población, mediante una adecuada planificación y la implementación de herramientas tecnológicas que permitan brindar servicios más ágiles, integrados y accesibles.</a:t>
            </a:r>
            <a:endParaRPr dirty="0">
              <a:solidFill>
                <a:schemeClr val="dk2"/>
              </a:solidFill>
            </a:endParaRPr>
          </a:p>
        </p:txBody>
      </p:sp>
      <p:pic>
        <p:nvPicPr>
          <p:cNvPr id="826" name="Google Shape;826;p40"/>
          <p:cNvPicPr preferRelativeResize="0"/>
          <p:nvPr/>
        </p:nvPicPr>
        <p:blipFill>
          <a:blip r:embed="rId5">
            <a:alphaModFix/>
          </a:blip>
          <a:stretch>
            <a:fillRect/>
          </a:stretch>
        </p:blipFill>
        <p:spPr>
          <a:xfrm>
            <a:off x="274200" y="2611538"/>
            <a:ext cx="3650300" cy="3551250"/>
          </a:xfrm>
          <a:prstGeom prst="rect">
            <a:avLst/>
          </a:prstGeom>
          <a:noFill/>
          <a:ln>
            <a:noFill/>
          </a:ln>
        </p:spPr>
      </p:pic>
      <p:pic>
        <p:nvPicPr>
          <p:cNvPr id="827" name="Google Shape;827;p40"/>
          <p:cNvPicPr preferRelativeResize="0"/>
          <p:nvPr/>
        </p:nvPicPr>
        <p:blipFill>
          <a:blip r:embed="rId6">
            <a:alphaModFix/>
          </a:blip>
          <a:stretch>
            <a:fillRect/>
          </a:stretch>
        </p:blipFill>
        <p:spPr>
          <a:xfrm>
            <a:off x="4126125" y="2611524"/>
            <a:ext cx="3650300" cy="3551263"/>
          </a:xfrm>
          <a:prstGeom prst="rect">
            <a:avLst/>
          </a:prstGeom>
          <a:noFill/>
          <a:ln>
            <a:noFill/>
          </a:ln>
        </p:spPr>
      </p:pic>
      <p:pic>
        <p:nvPicPr>
          <p:cNvPr id="828" name="Google Shape;828;p40"/>
          <p:cNvPicPr preferRelativeResize="0"/>
          <p:nvPr/>
        </p:nvPicPr>
        <p:blipFill>
          <a:blip r:embed="rId7">
            <a:alphaModFix/>
          </a:blip>
          <a:stretch>
            <a:fillRect/>
          </a:stretch>
        </p:blipFill>
        <p:spPr>
          <a:xfrm>
            <a:off x="7886675" y="2611525"/>
            <a:ext cx="3650314" cy="3551275"/>
          </a:xfrm>
          <a:prstGeom prst="rect">
            <a:avLst/>
          </a:prstGeom>
          <a:noFill/>
          <a:ln>
            <a:noFill/>
          </a:ln>
        </p:spPr>
      </p:pic>
      <p:pic>
        <p:nvPicPr>
          <p:cNvPr id="829" name="Google Shape;829;p40"/>
          <p:cNvPicPr preferRelativeResize="0"/>
          <p:nvPr/>
        </p:nvPicPr>
        <p:blipFill>
          <a:blip r:embed="rId8">
            <a:alphaModFix/>
          </a:blip>
          <a:stretch>
            <a:fillRect/>
          </a:stretch>
        </p:blipFill>
        <p:spPr>
          <a:xfrm>
            <a:off x="1403200" y="2732850"/>
            <a:ext cx="1102775" cy="1102775"/>
          </a:xfrm>
          <a:prstGeom prst="rect">
            <a:avLst/>
          </a:prstGeom>
          <a:noFill/>
          <a:ln>
            <a:noFill/>
          </a:ln>
        </p:spPr>
      </p:pic>
      <p:sp>
        <p:nvSpPr>
          <p:cNvPr id="830" name="Google Shape;830;p40"/>
          <p:cNvSpPr txBox="1"/>
          <p:nvPr/>
        </p:nvSpPr>
        <p:spPr>
          <a:xfrm>
            <a:off x="599350" y="4316950"/>
            <a:ext cx="3000000" cy="1262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t>Sistemas de administración gubernamentales implementados y operativos, con recursos tecnológicos e informáticos integrados.</a:t>
            </a:r>
            <a:endParaRPr/>
          </a:p>
        </p:txBody>
      </p:sp>
      <p:pic>
        <p:nvPicPr>
          <p:cNvPr id="831" name="Google Shape;831;p40"/>
          <p:cNvPicPr preferRelativeResize="0"/>
          <p:nvPr/>
        </p:nvPicPr>
        <p:blipFill>
          <a:blip r:embed="rId9">
            <a:alphaModFix/>
          </a:blip>
          <a:stretch>
            <a:fillRect/>
          </a:stretch>
        </p:blipFill>
        <p:spPr>
          <a:xfrm>
            <a:off x="1361698" y="5579060"/>
            <a:ext cx="1475300" cy="418255"/>
          </a:xfrm>
          <a:prstGeom prst="rect">
            <a:avLst/>
          </a:prstGeom>
          <a:noFill/>
          <a:ln>
            <a:noFill/>
          </a:ln>
        </p:spPr>
      </p:pic>
      <p:pic>
        <p:nvPicPr>
          <p:cNvPr id="832" name="Google Shape;832;p40"/>
          <p:cNvPicPr preferRelativeResize="0"/>
          <p:nvPr/>
        </p:nvPicPr>
        <p:blipFill>
          <a:blip r:embed="rId10">
            <a:alphaModFix/>
          </a:blip>
          <a:stretch>
            <a:fillRect/>
          </a:stretch>
        </p:blipFill>
        <p:spPr>
          <a:xfrm>
            <a:off x="4981671" y="2697737"/>
            <a:ext cx="1847850" cy="1172995"/>
          </a:xfrm>
          <a:prstGeom prst="rect">
            <a:avLst/>
          </a:prstGeom>
          <a:noFill/>
          <a:ln>
            <a:noFill/>
          </a:ln>
        </p:spPr>
      </p:pic>
      <p:sp>
        <p:nvSpPr>
          <p:cNvPr id="833" name="Google Shape;833;p40"/>
          <p:cNvSpPr txBox="1"/>
          <p:nvPr/>
        </p:nvSpPr>
        <p:spPr>
          <a:xfrm>
            <a:off x="742500" y="3804200"/>
            <a:ext cx="3000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b="1"/>
              <a:t>Administración y Gestión Tecnológica</a:t>
            </a:r>
            <a:endParaRPr b="1"/>
          </a:p>
        </p:txBody>
      </p:sp>
      <p:sp>
        <p:nvSpPr>
          <p:cNvPr id="834" name="Google Shape;834;p40"/>
          <p:cNvSpPr txBox="1"/>
          <p:nvPr/>
        </p:nvSpPr>
        <p:spPr>
          <a:xfrm>
            <a:off x="4872613" y="3794975"/>
            <a:ext cx="2157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b="1"/>
              <a:t>Gestión Institucional</a:t>
            </a:r>
            <a:endParaRPr b="1"/>
          </a:p>
        </p:txBody>
      </p:sp>
      <p:sp>
        <p:nvSpPr>
          <p:cNvPr id="835" name="Google Shape;835;p40"/>
          <p:cNvSpPr txBox="1"/>
          <p:nvPr/>
        </p:nvSpPr>
        <p:spPr>
          <a:xfrm>
            <a:off x="4719925" y="4209563"/>
            <a:ext cx="2462700" cy="1108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500"/>
              <a:t>Atribuciones institucionales fortalecidas y cumplidas a nivel nacional.</a:t>
            </a:r>
            <a:endParaRPr sz="1500"/>
          </a:p>
        </p:txBody>
      </p:sp>
      <p:pic>
        <p:nvPicPr>
          <p:cNvPr id="836" name="Google Shape;836;p40"/>
          <p:cNvPicPr preferRelativeResize="0"/>
          <p:nvPr/>
        </p:nvPicPr>
        <p:blipFill>
          <a:blip r:embed="rId9">
            <a:alphaModFix/>
          </a:blip>
          <a:stretch>
            <a:fillRect/>
          </a:stretch>
        </p:blipFill>
        <p:spPr>
          <a:xfrm>
            <a:off x="5167898" y="5453073"/>
            <a:ext cx="1475370" cy="418275"/>
          </a:xfrm>
          <a:prstGeom prst="rect">
            <a:avLst/>
          </a:prstGeom>
          <a:noFill/>
          <a:ln>
            <a:noFill/>
          </a:ln>
        </p:spPr>
      </p:pic>
      <p:pic>
        <p:nvPicPr>
          <p:cNvPr id="837" name="Google Shape;837;p40"/>
          <p:cNvPicPr preferRelativeResize="0"/>
          <p:nvPr/>
        </p:nvPicPr>
        <p:blipFill>
          <a:blip r:embed="rId11">
            <a:alphaModFix/>
          </a:blip>
          <a:stretch>
            <a:fillRect/>
          </a:stretch>
        </p:blipFill>
        <p:spPr>
          <a:xfrm>
            <a:off x="8545232" y="2781982"/>
            <a:ext cx="2333200" cy="1004499"/>
          </a:xfrm>
          <a:prstGeom prst="rect">
            <a:avLst/>
          </a:prstGeom>
          <a:noFill/>
          <a:ln>
            <a:noFill/>
          </a:ln>
        </p:spPr>
      </p:pic>
      <p:sp>
        <p:nvSpPr>
          <p:cNvPr id="838" name="Google Shape;838;p40"/>
          <p:cNvSpPr txBox="1"/>
          <p:nvPr/>
        </p:nvSpPr>
        <p:spPr>
          <a:xfrm>
            <a:off x="8303188" y="3911900"/>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b="1"/>
              <a:t>Transparencia y Control Social</a:t>
            </a:r>
            <a:endParaRPr b="1"/>
          </a:p>
        </p:txBody>
      </p:sp>
      <p:sp>
        <p:nvSpPr>
          <p:cNvPr id="839" name="Google Shape;839;p40"/>
          <p:cNvSpPr txBox="1"/>
          <p:nvPr/>
        </p:nvSpPr>
        <p:spPr>
          <a:xfrm>
            <a:off x="8303200" y="4348025"/>
            <a:ext cx="3000000" cy="6155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Audiencias de Rendición Pública de Cuentas (Final e Inicial). </a:t>
            </a:r>
            <a:endParaRPr dirty="0"/>
          </a:p>
        </p:txBody>
      </p:sp>
      <p:pic>
        <p:nvPicPr>
          <p:cNvPr id="840" name="Google Shape;840;p40"/>
          <p:cNvPicPr preferRelativeResize="0"/>
          <p:nvPr/>
        </p:nvPicPr>
        <p:blipFill>
          <a:blip r:embed="rId9">
            <a:alphaModFix/>
          </a:blip>
          <a:stretch>
            <a:fillRect/>
          </a:stretch>
        </p:blipFill>
        <p:spPr>
          <a:xfrm>
            <a:off x="9065548" y="5453073"/>
            <a:ext cx="1475370" cy="418275"/>
          </a:xfrm>
          <a:prstGeom prst="rect">
            <a:avLst/>
          </a:prstGeom>
          <a:noFill/>
          <a:ln>
            <a:noFill/>
          </a:ln>
        </p:spPr>
      </p:pic>
    </p:spTree>
    <p:extLst>
      <p:ext uri="{BB962C8B-B14F-4D97-AF65-F5344CB8AC3E}">
        <p14:creationId xmlns:p14="http://schemas.microsoft.com/office/powerpoint/2010/main" val="226701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grpSp>
        <p:nvGrpSpPr>
          <p:cNvPr id="195" name="Google Shape;195;p9"/>
          <p:cNvGrpSpPr/>
          <p:nvPr/>
        </p:nvGrpSpPr>
        <p:grpSpPr>
          <a:xfrm>
            <a:off x="0" y="6757405"/>
            <a:ext cx="12192000" cy="100595"/>
            <a:chOff x="0" y="0"/>
            <a:chExt cx="24384000" cy="201190"/>
          </a:xfrm>
        </p:grpSpPr>
        <p:sp>
          <p:nvSpPr>
            <p:cNvPr id="196" name="Google Shape;196;p9"/>
            <p:cNvSpPr/>
            <p:nvPr/>
          </p:nvSpPr>
          <p:spPr>
            <a:xfrm>
              <a:off x="0" y="0"/>
              <a:ext cx="8043333" cy="201190"/>
            </a:xfrm>
            <a:prstGeom prst="rect">
              <a:avLst/>
            </a:prstGeom>
            <a:solidFill>
              <a:srgbClr val="FF3131"/>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97" name="Google Shape;197;p9"/>
            <p:cNvSpPr/>
            <p:nvPr/>
          </p:nvSpPr>
          <p:spPr>
            <a:xfrm>
              <a:off x="8170333" y="0"/>
              <a:ext cx="8043333" cy="201190"/>
            </a:xfrm>
            <a:prstGeom prst="rect">
              <a:avLst/>
            </a:prstGeom>
            <a:solidFill>
              <a:srgbClr val="FFDE59"/>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98" name="Google Shape;198;p9"/>
            <p:cNvSpPr/>
            <p:nvPr/>
          </p:nvSpPr>
          <p:spPr>
            <a:xfrm>
              <a:off x="16340667" y="0"/>
              <a:ext cx="8043333" cy="201190"/>
            </a:xfrm>
            <a:prstGeom prst="rect">
              <a:avLst/>
            </a:prstGeom>
            <a:solidFill>
              <a:srgbClr val="00BF63"/>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grpSp>
        <p:nvGrpSpPr>
          <p:cNvPr id="199" name="Google Shape;199;p9"/>
          <p:cNvGrpSpPr/>
          <p:nvPr/>
        </p:nvGrpSpPr>
        <p:grpSpPr>
          <a:xfrm>
            <a:off x="3831527" y="806820"/>
            <a:ext cx="2721755" cy="1602116"/>
            <a:chOff x="0" y="-38100"/>
            <a:chExt cx="1063552" cy="626042"/>
          </a:xfrm>
        </p:grpSpPr>
        <p:sp>
          <p:nvSpPr>
            <p:cNvPr id="200" name="Google Shape;200;p9"/>
            <p:cNvSpPr/>
            <p:nvPr/>
          </p:nvSpPr>
          <p:spPr>
            <a:xfrm>
              <a:off x="0" y="0"/>
              <a:ext cx="1063552" cy="587942"/>
            </a:xfrm>
            <a:custGeom>
              <a:avLst/>
              <a:gdLst/>
              <a:ahLst/>
              <a:cxnLst/>
              <a:rect l="l" t="t" r="r" b="b"/>
              <a:pathLst>
                <a:path w="1063552" h="587942" extrusionOk="0">
                  <a:moveTo>
                    <a:pt x="28445" y="0"/>
                  </a:moveTo>
                  <a:lnTo>
                    <a:pt x="1035107" y="0"/>
                  </a:lnTo>
                  <a:cubicBezTo>
                    <a:pt x="1042651" y="0"/>
                    <a:pt x="1049886" y="2997"/>
                    <a:pt x="1055220" y="8331"/>
                  </a:cubicBezTo>
                  <a:cubicBezTo>
                    <a:pt x="1060555" y="13666"/>
                    <a:pt x="1063552" y="20901"/>
                    <a:pt x="1063552" y="28445"/>
                  </a:cubicBezTo>
                  <a:lnTo>
                    <a:pt x="1063552" y="559497"/>
                  </a:lnTo>
                  <a:cubicBezTo>
                    <a:pt x="1063552" y="575207"/>
                    <a:pt x="1050817" y="587942"/>
                    <a:pt x="1035107" y="587942"/>
                  </a:cubicBezTo>
                  <a:lnTo>
                    <a:pt x="28445" y="587942"/>
                  </a:lnTo>
                  <a:cubicBezTo>
                    <a:pt x="20901" y="587942"/>
                    <a:pt x="13666" y="584945"/>
                    <a:pt x="8331" y="579611"/>
                  </a:cubicBezTo>
                  <a:cubicBezTo>
                    <a:pt x="2997" y="574276"/>
                    <a:pt x="0" y="567041"/>
                    <a:pt x="0" y="559497"/>
                  </a:cubicBezTo>
                  <a:lnTo>
                    <a:pt x="0" y="28445"/>
                  </a:lnTo>
                  <a:cubicBezTo>
                    <a:pt x="0" y="20901"/>
                    <a:pt x="2997" y="13666"/>
                    <a:pt x="8331" y="8331"/>
                  </a:cubicBezTo>
                  <a:cubicBezTo>
                    <a:pt x="13666" y="2997"/>
                    <a:pt x="20901" y="0"/>
                    <a:pt x="28445"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1" name="Google Shape;201;p9"/>
            <p:cNvSpPr txBox="1"/>
            <p:nvPr/>
          </p:nvSpPr>
          <p:spPr>
            <a:xfrm>
              <a:off x="0" y="-38100"/>
              <a:ext cx="1063552" cy="626042"/>
            </a:xfrm>
            <a:prstGeom prst="rect">
              <a:avLst/>
            </a:prstGeom>
            <a:noFill/>
            <a:ln>
              <a:noFill/>
            </a:ln>
          </p:spPr>
          <p:txBody>
            <a:bodyPr spcFirstLastPara="1" wrap="square" lIns="33850" tIns="33850" rIns="33850" bIns="33850" anchor="ctr" anchorCtr="0">
              <a:noAutofit/>
            </a:bodyPr>
            <a:lstStyle/>
            <a:p>
              <a:pPr marL="0" marR="0" lvl="0" indent="0" algn="ctr" rtl="0">
                <a:lnSpc>
                  <a:spcPct val="140000"/>
                </a:lnSpc>
                <a:spcBef>
                  <a:spcPts val="0"/>
                </a:spcBef>
                <a:spcAft>
                  <a:spcPts val="0"/>
                </a:spcAft>
                <a:buNone/>
              </a:pPr>
              <a:endParaRPr sz="1200">
                <a:solidFill>
                  <a:schemeClr val="dk1"/>
                </a:solidFill>
                <a:latin typeface="Arial"/>
                <a:ea typeface="Arial"/>
                <a:cs typeface="Arial"/>
                <a:sym typeface="Arial"/>
              </a:endParaRPr>
            </a:p>
          </p:txBody>
        </p:sp>
      </p:grpSp>
      <p:sp>
        <p:nvSpPr>
          <p:cNvPr id="202" name="Google Shape;202;p9"/>
          <p:cNvSpPr/>
          <p:nvPr/>
        </p:nvSpPr>
        <p:spPr>
          <a:xfrm>
            <a:off x="4031293" y="1947102"/>
            <a:ext cx="2721755" cy="1504614"/>
          </a:xfrm>
          <a:custGeom>
            <a:avLst/>
            <a:gdLst/>
            <a:ahLst/>
            <a:cxnLst/>
            <a:rect l="l" t="t" r="r" b="b"/>
            <a:pathLst>
              <a:path w="1063552" h="587942" extrusionOk="0">
                <a:moveTo>
                  <a:pt x="28445" y="0"/>
                </a:moveTo>
                <a:lnTo>
                  <a:pt x="1035107" y="0"/>
                </a:lnTo>
                <a:cubicBezTo>
                  <a:pt x="1042651" y="0"/>
                  <a:pt x="1049886" y="2997"/>
                  <a:pt x="1055220" y="8331"/>
                </a:cubicBezTo>
                <a:cubicBezTo>
                  <a:pt x="1060555" y="13666"/>
                  <a:pt x="1063552" y="20901"/>
                  <a:pt x="1063552" y="28445"/>
                </a:cubicBezTo>
                <a:lnTo>
                  <a:pt x="1063552" y="559497"/>
                </a:lnTo>
                <a:cubicBezTo>
                  <a:pt x="1063552" y="575207"/>
                  <a:pt x="1050817" y="587942"/>
                  <a:pt x="1035107" y="587942"/>
                </a:cubicBezTo>
                <a:lnTo>
                  <a:pt x="28445" y="587942"/>
                </a:lnTo>
                <a:cubicBezTo>
                  <a:pt x="20901" y="587942"/>
                  <a:pt x="13666" y="584945"/>
                  <a:pt x="8331" y="579611"/>
                </a:cubicBezTo>
                <a:cubicBezTo>
                  <a:pt x="2997" y="574276"/>
                  <a:pt x="0" y="567041"/>
                  <a:pt x="0" y="559497"/>
                </a:cubicBezTo>
                <a:lnTo>
                  <a:pt x="0" y="28445"/>
                </a:lnTo>
                <a:cubicBezTo>
                  <a:pt x="0" y="20901"/>
                  <a:pt x="2997" y="13666"/>
                  <a:pt x="8331" y="8331"/>
                </a:cubicBezTo>
                <a:cubicBezTo>
                  <a:pt x="13666" y="2997"/>
                  <a:pt x="20901" y="0"/>
                  <a:pt x="28445" y="0"/>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06" name="Google Shape;206;p9"/>
          <p:cNvGrpSpPr/>
          <p:nvPr/>
        </p:nvGrpSpPr>
        <p:grpSpPr>
          <a:xfrm>
            <a:off x="5772319" y="2534802"/>
            <a:ext cx="488811" cy="246007"/>
            <a:chOff x="0" y="0"/>
            <a:chExt cx="1615013" cy="812800"/>
          </a:xfrm>
        </p:grpSpPr>
        <p:sp>
          <p:nvSpPr>
            <p:cNvPr id="207" name="Google Shape;207;p9"/>
            <p:cNvSpPr/>
            <p:nvPr/>
          </p:nvSpPr>
          <p:spPr>
            <a:xfrm>
              <a:off x="0" y="0"/>
              <a:ext cx="1615013" cy="81280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76200"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08" name="Google Shape;208;p9"/>
            <p:cNvSpPr txBox="1"/>
            <p:nvPr/>
          </p:nvSpPr>
          <p:spPr>
            <a:xfrm>
              <a:off x="151407" y="38100"/>
              <a:ext cx="13122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09" name="Google Shape;209;p9"/>
          <p:cNvGrpSpPr/>
          <p:nvPr/>
        </p:nvGrpSpPr>
        <p:grpSpPr>
          <a:xfrm>
            <a:off x="5752767" y="4448143"/>
            <a:ext cx="488811" cy="246007"/>
            <a:chOff x="0" y="0"/>
            <a:chExt cx="1615013" cy="812800"/>
          </a:xfrm>
        </p:grpSpPr>
        <p:sp>
          <p:nvSpPr>
            <p:cNvPr id="210" name="Google Shape;210;p9"/>
            <p:cNvSpPr/>
            <p:nvPr/>
          </p:nvSpPr>
          <p:spPr>
            <a:xfrm>
              <a:off x="0" y="0"/>
              <a:ext cx="1615013" cy="81280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85725"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11" name="Google Shape;211;p9"/>
            <p:cNvSpPr txBox="1"/>
            <p:nvPr/>
          </p:nvSpPr>
          <p:spPr>
            <a:xfrm>
              <a:off x="151407" y="38100"/>
              <a:ext cx="13122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None/>
              </a:pPr>
              <a:endParaRPr sz="1200">
                <a:solidFill>
                  <a:schemeClr val="dk1"/>
                </a:solidFill>
                <a:latin typeface="Calibri"/>
                <a:ea typeface="Calibri"/>
                <a:cs typeface="Calibri"/>
                <a:sym typeface="Calibri"/>
              </a:endParaRPr>
            </a:p>
          </p:txBody>
        </p:sp>
      </p:grpSp>
      <p:grpSp>
        <p:nvGrpSpPr>
          <p:cNvPr id="212" name="Google Shape;212;p9"/>
          <p:cNvGrpSpPr/>
          <p:nvPr/>
        </p:nvGrpSpPr>
        <p:grpSpPr>
          <a:xfrm>
            <a:off x="5491216" y="890603"/>
            <a:ext cx="488811" cy="246007"/>
            <a:chOff x="0" y="0"/>
            <a:chExt cx="1615013" cy="812800"/>
          </a:xfrm>
        </p:grpSpPr>
        <p:sp>
          <p:nvSpPr>
            <p:cNvPr id="213" name="Google Shape;213;p9"/>
            <p:cNvSpPr/>
            <p:nvPr/>
          </p:nvSpPr>
          <p:spPr>
            <a:xfrm>
              <a:off x="0" y="0"/>
              <a:ext cx="1615013" cy="81280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76200"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14" name="Google Shape;214;p9"/>
            <p:cNvSpPr txBox="1"/>
            <p:nvPr/>
          </p:nvSpPr>
          <p:spPr>
            <a:xfrm>
              <a:off x="151407" y="38100"/>
              <a:ext cx="13122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None/>
              </a:pPr>
              <a:endParaRPr sz="1200">
                <a:solidFill>
                  <a:schemeClr val="dk1"/>
                </a:solidFill>
                <a:latin typeface="Calibri"/>
                <a:ea typeface="Calibri"/>
                <a:cs typeface="Calibri"/>
                <a:sym typeface="Calibri"/>
              </a:endParaRPr>
            </a:p>
          </p:txBody>
        </p:sp>
      </p:grpSp>
      <p:sp>
        <p:nvSpPr>
          <p:cNvPr id="215" name="Google Shape;215;p9"/>
          <p:cNvSpPr txBox="1"/>
          <p:nvPr/>
        </p:nvSpPr>
        <p:spPr>
          <a:xfrm>
            <a:off x="507795" y="2478465"/>
            <a:ext cx="5041077" cy="1210268"/>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dirty="0">
                <a:solidFill>
                  <a:schemeClr val="dk1"/>
                </a:solidFill>
                <a:latin typeface="Arial Rounded"/>
                <a:ea typeface="Arial Rounded"/>
                <a:cs typeface="Arial Rounded"/>
                <a:sym typeface="Arial Rounded"/>
              </a:rPr>
              <a:t>Fue modificado en su denominación y estructura por el Decreto Supremo N ° 5595 de 30 de marzo de 2026, que modificó, a su vez, la estructura del Ministerio de la Presidencia y estableció la política pública nacional denominada Programa “Tranca Cero”. </a:t>
            </a:r>
            <a:endParaRPr dirty="0"/>
          </a:p>
          <a:p>
            <a:pPr marL="0" marR="0" lvl="0" indent="0" algn="just" rtl="0">
              <a:spcBef>
                <a:spcPts val="0"/>
              </a:spcBef>
              <a:spcAft>
                <a:spcPts val="0"/>
              </a:spcAft>
              <a:buNone/>
            </a:pPr>
            <a:endParaRPr sz="1200" dirty="0">
              <a:solidFill>
                <a:schemeClr val="dk1"/>
              </a:solidFill>
              <a:latin typeface="Arial"/>
              <a:ea typeface="Arial"/>
              <a:cs typeface="Arial"/>
              <a:sym typeface="Arial"/>
            </a:endParaRPr>
          </a:p>
        </p:txBody>
      </p:sp>
      <p:sp>
        <p:nvSpPr>
          <p:cNvPr id="216" name="Google Shape;216;p9"/>
          <p:cNvSpPr txBox="1"/>
          <p:nvPr/>
        </p:nvSpPr>
        <p:spPr>
          <a:xfrm>
            <a:off x="495965" y="1037744"/>
            <a:ext cx="5041077" cy="1008353"/>
          </a:xfrm>
          <a:prstGeom prst="rect">
            <a:avLst/>
          </a:prstGeom>
          <a:noFill/>
          <a:ln>
            <a:noFill/>
          </a:ln>
        </p:spPr>
        <p:txBody>
          <a:bodyPr spcFirstLastPara="1" wrap="square" lIns="0" tIns="0" rIns="0" bIns="0" anchor="t" anchorCtr="0">
            <a:spAutoFit/>
          </a:bodyPr>
          <a:lstStyle/>
          <a:p>
            <a:pPr marL="0" marR="0" lvl="0" indent="0" algn="ctr" rtl="0">
              <a:lnSpc>
                <a:spcPct val="77996"/>
              </a:lnSpc>
              <a:spcBef>
                <a:spcPts val="0"/>
              </a:spcBef>
              <a:spcAft>
                <a:spcPts val="0"/>
              </a:spcAft>
              <a:buNone/>
            </a:pPr>
            <a:r>
              <a:rPr lang="es-MX" sz="2800" b="1">
                <a:solidFill>
                  <a:srgbClr val="CC9900"/>
                </a:solidFill>
                <a:latin typeface="Cambria"/>
                <a:ea typeface="Cambria"/>
                <a:cs typeface="Cambria"/>
                <a:sym typeface="Cambria"/>
              </a:rPr>
              <a:t>Viceministerio de Coordinación y Modernización del Estado - VCME</a:t>
            </a:r>
            <a:endParaRPr sz="2800">
              <a:solidFill>
                <a:srgbClr val="CC9900"/>
              </a:solidFill>
              <a:latin typeface="Cambria"/>
              <a:ea typeface="Cambria"/>
              <a:cs typeface="Cambria"/>
              <a:sym typeface="Cambria"/>
            </a:endParaRPr>
          </a:p>
        </p:txBody>
      </p:sp>
      <p:sp>
        <p:nvSpPr>
          <p:cNvPr id="217" name="Google Shape;217;p9"/>
          <p:cNvSpPr txBox="1"/>
          <p:nvPr/>
        </p:nvSpPr>
        <p:spPr>
          <a:xfrm>
            <a:off x="6222010" y="1175400"/>
            <a:ext cx="5402135" cy="1107676"/>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a:solidFill>
                  <a:schemeClr val="dk1"/>
                </a:solidFill>
                <a:latin typeface="Arial Rounded"/>
                <a:ea typeface="Arial Rounded"/>
                <a:cs typeface="Arial Rounded"/>
                <a:sym typeface="Arial Rounded"/>
              </a:rPr>
              <a:t>Implementar y fortalecer el modelo de gestión operativa del Centro de Gobierno (CENGOB) para el seguimiento, monitoreo y "semaforización" del cumplimiento de las metas y prioridades presidenciales en todos los ministerios. </a:t>
            </a:r>
            <a:endParaRPr/>
          </a:p>
          <a:p>
            <a:pPr marL="0" marR="0" lvl="0" indent="0" algn="just" rtl="0">
              <a:lnSpc>
                <a:spcPct val="140000"/>
              </a:lnSpc>
              <a:spcBef>
                <a:spcPts val="0"/>
              </a:spcBef>
              <a:spcAft>
                <a:spcPts val="0"/>
              </a:spcAft>
              <a:buNone/>
            </a:pPr>
            <a:endParaRPr sz="1333" b="1">
              <a:solidFill>
                <a:schemeClr val="dk1"/>
              </a:solidFill>
              <a:latin typeface="Arial Rounded"/>
              <a:ea typeface="Arial Rounded"/>
              <a:cs typeface="Arial Rounded"/>
              <a:sym typeface="Arial Rounded"/>
            </a:endParaRPr>
          </a:p>
        </p:txBody>
      </p:sp>
      <p:sp>
        <p:nvSpPr>
          <p:cNvPr id="218" name="Google Shape;218;p9"/>
          <p:cNvSpPr txBox="1"/>
          <p:nvPr/>
        </p:nvSpPr>
        <p:spPr>
          <a:xfrm>
            <a:off x="6261130" y="705277"/>
            <a:ext cx="5398417" cy="256032"/>
          </a:xfrm>
          <a:prstGeom prst="rect">
            <a:avLst/>
          </a:prstGeom>
          <a:noFill/>
          <a:ln>
            <a:noFill/>
          </a:ln>
        </p:spPr>
        <p:txBody>
          <a:bodyPr spcFirstLastPara="1" wrap="square" lIns="0" tIns="0" rIns="0" bIns="0" anchor="t" anchorCtr="0">
            <a:spAutoFit/>
          </a:bodyPr>
          <a:lstStyle/>
          <a:p>
            <a:pPr marL="0" marR="0" lvl="0" indent="0" algn="l" rtl="0">
              <a:lnSpc>
                <a:spcPct val="77993"/>
              </a:lnSpc>
              <a:spcBef>
                <a:spcPts val="0"/>
              </a:spcBef>
              <a:spcAft>
                <a:spcPts val="0"/>
              </a:spcAft>
              <a:buNone/>
            </a:pPr>
            <a:r>
              <a:rPr lang="es-MX" sz="2133" b="1">
                <a:solidFill>
                  <a:srgbClr val="CC9900"/>
                </a:solidFill>
                <a:latin typeface="Cambria"/>
                <a:ea typeface="Cambria"/>
                <a:cs typeface="Cambria"/>
                <a:sym typeface="Cambria"/>
              </a:rPr>
              <a:t>Objetivo</a:t>
            </a:r>
            <a:r>
              <a:rPr lang="es-MX" sz="2133" b="1">
                <a:solidFill>
                  <a:srgbClr val="242732"/>
                </a:solidFill>
                <a:latin typeface="Arial"/>
                <a:ea typeface="Arial"/>
                <a:cs typeface="Arial"/>
                <a:sym typeface="Arial"/>
              </a:rPr>
              <a:t> </a:t>
            </a:r>
            <a:r>
              <a:rPr lang="es-MX" sz="2133" b="1">
                <a:solidFill>
                  <a:srgbClr val="CC9900"/>
                </a:solidFill>
                <a:latin typeface="Cambria"/>
                <a:ea typeface="Cambria"/>
                <a:cs typeface="Cambria"/>
                <a:sym typeface="Cambria"/>
              </a:rPr>
              <a:t>1: Operativización en tiempo real </a:t>
            </a:r>
            <a:endParaRPr/>
          </a:p>
        </p:txBody>
      </p:sp>
      <p:sp>
        <p:nvSpPr>
          <p:cNvPr id="219" name="Google Shape;219;p9"/>
          <p:cNvSpPr txBox="1"/>
          <p:nvPr/>
        </p:nvSpPr>
        <p:spPr>
          <a:xfrm>
            <a:off x="6363630" y="4751673"/>
            <a:ext cx="5038003" cy="82048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a:solidFill>
                  <a:schemeClr val="dk1"/>
                </a:solidFill>
                <a:latin typeface="Arial Rounded"/>
                <a:ea typeface="Arial Rounded"/>
                <a:cs typeface="Arial Rounded"/>
                <a:sym typeface="Arial Rounded"/>
              </a:rPr>
              <a:t>Revisar el ordenamiento jurídico vigente para proponer la eliminación o modificación de normativas regulatorias innecesarias, reduciendo la "desarticulación normativa" identificada en el diagnóstico institucional. </a:t>
            </a:r>
            <a:endParaRPr/>
          </a:p>
        </p:txBody>
      </p:sp>
      <p:sp>
        <p:nvSpPr>
          <p:cNvPr id="220" name="Google Shape;220;p9"/>
          <p:cNvSpPr txBox="1"/>
          <p:nvPr/>
        </p:nvSpPr>
        <p:spPr>
          <a:xfrm>
            <a:off x="6379548" y="2977126"/>
            <a:ext cx="5209841" cy="82048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dirty="0">
                <a:solidFill>
                  <a:schemeClr val="dk1"/>
                </a:solidFill>
                <a:latin typeface="Arial Rounded"/>
                <a:ea typeface="Arial Rounded"/>
                <a:cs typeface="Arial Rounded"/>
                <a:sym typeface="Arial Rounded"/>
              </a:rPr>
              <a:t>Vincular el seguimiento del CENGOB con los resultados de la Agenda 50/50, emitiendo reportes de destranque y avance directamente al Presidente sobre el impacto de la modernización en la eficiencia del Estado. </a:t>
            </a:r>
            <a:endParaRPr dirty="0"/>
          </a:p>
        </p:txBody>
      </p:sp>
      <p:sp>
        <p:nvSpPr>
          <p:cNvPr id="221" name="Google Shape;221;p9"/>
          <p:cNvSpPr txBox="1"/>
          <p:nvPr/>
        </p:nvSpPr>
        <p:spPr>
          <a:xfrm>
            <a:off x="6363629" y="2279499"/>
            <a:ext cx="5038003" cy="512063"/>
          </a:xfrm>
          <a:prstGeom prst="rect">
            <a:avLst/>
          </a:prstGeom>
          <a:noFill/>
          <a:ln>
            <a:noFill/>
          </a:ln>
        </p:spPr>
        <p:txBody>
          <a:bodyPr spcFirstLastPara="1" wrap="square" lIns="0" tIns="0" rIns="0" bIns="0" anchor="t" anchorCtr="0">
            <a:spAutoFit/>
          </a:bodyPr>
          <a:lstStyle/>
          <a:p>
            <a:pPr marL="0" marR="0" lvl="0" indent="0" algn="l" rtl="0">
              <a:lnSpc>
                <a:spcPct val="77993"/>
              </a:lnSpc>
              <a:spcBef>
                <a:spcPts val="0"/>
              </a:spcBef>
              <a:spcAft>
                <a:spcPts val="0"/>
              </a:spcAft>
              <a:buNone/>
            </a:pPr>
            <a:r>
              <a:rPr lang="es-MX" sz="2133" b="1">
                <a:solidFill>
                  <a:srgbClr val="CC9900"/>
                </a:solidFill>
                <a:latin typeface="Cambria"/>
                <a:ea typeface="Cambria"/>
                <a:cs typeface="Cambria"/>
                <a:sym typeface="Cambria"/>
              </a:rPr>
              <a:t>Objetivo</a:t>
            </a:r>
            <a:r>
              <a:rPr lang="es-MX" sz="2133" b="1">
                <a:solidFill>
                  <a:srgbClr val="242732"/>
                </a:solidFill>
                <a:latin typeface="Arial"/>
                <a:ea typeface="Arial"/>
                <a:cs typeface="Arial"/>
                <a:sym typeface="Arial"/>
              </a:rPr>
              <a:t> </a:t>
            </a:r>
            <a:r>
              <a:rPr lang="es-MX" sz="2133" b="1">
                <a:solidFill>
                  <a:srgbClr val="CC9900"/>
                </a:solidFill>
                <a:latin typeface="Cambria"/>
                <a:ea typeface="Cambria"/>
                <a:cs typeface="Cambria"/>
                <a:sym typeface="Cambria"/>
              </a:rPr>
              <a:t>2: Articulación de resultados estratégicos </a:t>
            </a:r>
            <a:endParaRPr/>
          </a:p>
        </p:txBody>
      </p:sp>
      <p:sp>
        <p:nvSpPr>
          <p:cNvPr id="222" name="Google Shape;222;p9"/>
          <p:cNvSpPr txBox="1"/>
          <p:nvPr/>
        </p:nvSpPr>
        <p:spPr>
          <a:xfrm>
            <a:off x="6401406" y="4118657"/>
            <a:ext cx="5279998" cy="512063"/>
          </a:xfrm>
          <a:prstGeom prst="rect">
            <a:avLst/>
          </a:prstGeom>
          <a:noFill/>
          <a:ln>
            <a:noFill/>
          </a:ln>
        </p:spPr>
        <p:txBody>
          <a:bodyPr spcFirstLastPara="1" wrap="square" lIns="0" tIns="0" rIns="0" bIns="0" anchor="t" anchorCtr="0">
            <a:spAutoFit/>
          </a:bodyPr>
          <a:lstStyle/>
          <a:p>
            <a:pPr marL="0" marR="0" lvl="0" indent="0" algn="l" rtl="0">
              <a:lnSpc>
                <a:spcPct val="77993"/>
              </a:lnSpc>
              <a:spcBef>
                <a:spcPts val="0"/>
              </a:spcBef>
              <a:spcAft>
                <a:spcPts val="0"/>
              </a:spcAft>
              <a:buNone/>
            </a:pPr>
            <a:r>
              <a:rPr lang="es-MX" sz="2133" b="1" dirty="0">
                <a:solidFill>
                  <a:srgbClr val="CC9900"/>
                </a:solidFill>
                <a:latin typeface="Cambria"/>
                <a:ea typeface="Cambria"/>
                <a:cs typeface="Cambria"/>
                <a:sym typeface="Cambria"/>
              </a:rPr>
              <a:t>Objetivo</a:t>
            </a:r>
            <a:r>
              <a:rPr lang="es-MX" sz="2133" b="1" dirty="0">
                <a:solidFill>
                  <a:srgbClr val="242732"/>
                </a:solidFill>
                <a:latin typeface="Cambria"/>
                <a:ea typeface="Cambria"/>
                <a:cs typeface="Cambria"/>
                <a:sym typeface="Cambria"/>
              </a:rPr>
              <a:t> </a:t>
            </a:r>
            <a:r>
              <a:rPr lang="es-MX" sz="2133" b="1" dirty="0">
                <a:solidFill>
                  <a:srgbClr val="CC9900"/>
                </a:solidFill>
                <a:latin typeface="Cambria"/>
                <a:ea typeface="Cambria"/>
                <a:cs typeface="Cambria"/>
                <a:sym typeface="Cambria"/>
              </a:rPr>
              <a:t>3: Optimización</a:t>
            </a:r>
            <a:r>
              <a:rPr lang="es-MX" sz="1200" b="1" dirty="0">
                <a:solidFill>
                  <a:schemeClr val="dk1"/>
                </a:solidFill>
                <a:latin typeface="Arial"/>
                <a:ea typeface="Arial"/>
                <a:cs typeface="Arial"/>
                <a:sym typeface="Arial"/>
              </a:rPr>
              <a:t> </a:t>
            </a:r>
            <a:r>
              <a:rPr lang="es-MX" sz="2133" b="1" dirty="0">
                <a:solidFill>
                  <a:srgbClr val="CC9900"/>
                </a:solidFill>
                <a:latin typeface="Cambria"/>
                <a:ea typeface="Cambria"/>
                <a:cs typeface="Cambria"/>
                <a:sym typeface="Cambria"/>
              </a:rPr>
              <a:t>y</a:t>
            </a:r>
            <a:r>
              <a:rPr lang="es-MX" sz="1200" b="1" dirty="0">
                <a:solidFill>
                  <a:schemeClr val="dk1"/>
                </a:solidFill>
                <a:latin typeface="Arial"/>
                <a:ea typeface="Arial"/>
                <a:cs typeface="Arial"/>
                <a:sym typeface="Arial"/>
              </a:rPr>
              <a:t> </a:t>
            </a:r>
            <a:r>
              <a:rPr lang="es-MX" sz="2133" b="1" dirty="0">
                <a:solidFill>
                  <a:srgbClr val="CC9900"/>
                </a:solidFill>
                <a:latin typeface="Cambria"/>
                <a:ea typeface="Cambria"/>
                <a:cs typeface="Cambria"/>
                <a:sym typeface="Cambria"/>
              </a:rPr>
              <a:t>Saneamiento</a:t>
            </a:r>
            <a:r>
              <a:rPr lang="es-MX" sz="1200" b="1" dirty="0">
                <a:solidFill>
                  <a:schemeClr val="dk1"/>
                </a:solidFill>
                <a:latin typeface="Arial"/>
                <a:ea typeface="Arial"/>
                <a:cs typeface="Arial"/>
                <a:sym typeface="Arial"/>
              </a:rPr>
              <a:t> </a:t>
            </a:r>
            <a:r>
              <a:rPr lang="es-MX" sz="2133" b="1" dirty="0">
                <a:solidFill>
                  <a:srgbClr val="CC9900"/>
                </a:solidFill>
                <a:latin typeface="Cambria"/>
                <a:ea typeface="Cambria"/>
                <a:cs typeface="Cambria"/>
                <a:sym typeface="Cambria"/>
              </a:rPr>
              <a:t>Normativo</a:t>
            </a:r>
            <a:endParaRPr sz="2133" b="1" dirty="0">
              <a:solidFill>
                <a:srgbClr val="CC9900"/>
              </a:solidFill>
              <a:latin typeface="Cambria"/>
              <a:ea typeface="Cambria"/>
              <a:cs typeface="Cambria"/>
              <a:sym typeface="Cambria"/>
            </a:endParaRPr>
          </a:p>
        </p:txBody>
      </p:sp>
      <p:sp>
        <p:nvSpPr>
          <p:cNvPr id="223" name="Google Shape;223;p9"/>
          <p:cNvSpPr txBox="1"/>
          <p:nvPr/>
        </p:nvSpPr>
        <p:spPr>
          <a:xfrm>
            <a:off x="495965" y="3829544"/>
            <a:ext cx="5041077" cy="143584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dirty="0">
                <a:solidFill>
                  <a:schemeClr val="dk1"/>
                </a:solidFill>
                <a:latin typeface="Arial Rounded"/>
                <a:ea typeface="Arial Rounded"/>
                <a:cs typeface="Arial Rounded"/>
                <a:sym typeface="Arial Rounded"/>
              </a:rPr>
              <a:t>Su misión es coordinar de manera estratégica y eficiente el accionar del Órgano Ejecutivo, impulsando la modernización, desregulación y digitalización de la gestión pública, y constituir un Estado facilitador que garantice resultados efectivos en favor de la ciudadanía, eliminando el “Estado Tranca” para garantizar un gobierno ágil, transparente y orientado a resultados.</a:t>
            </a:r>
            <a:endParaRPr sz="1333" b="1" dirty="0">
              <a:solidFill>
                <a:schemeClr val="dk1"/>
              </a:solidFill>
              <a:latin typeface="Arial Rounded"/>
              <a:ea typeface="Arial Rounded"/>
              <a:cs typeface="Arial Rounded"/>
              <a:sym typeface="Arial Rounded"/>
            </a:endParaRPr>
          </a:p>
        </p:txBody>
      </p:sp>
      <p:pic>
        <p:nvPicPr>
          <p:cNvPr id="224" name="Google Shape;224;p9"/>
          <p:cNvPicPr preferRelativeResize="0"/>
          <p:nvPr/>
        </p:nvPicPr>
        <p:blipFill rotWithShape="1">
          <a:blip r:embed="rId3">
            <a:alphaModFix/>
          </a:blip>
          <a:srcRect/>
          <a:stretch/>
        </p:blipFill>
        <p:spPr>
          <a:xfrm>
            <a:off x="10060784" y="5763637"/>
            <a:ext cx="1598762" cy="906039"/>
          </a:xfrm>
          <a:prstGeom prst="rect">
            <a:avLst/>
          </a:prstGeom>
          <a:noFill/>
          <a:ln>
            <a:noFill/>
          </a:ln>
        </p:spPr>
      </p:pic>
      <p:pic>
        <p:nvPicPr>
          <p:cNvPr id="225" name="Google Shape;225;p9"/>
          <p:cNvPicPr preferRelativeResize="0"/>
          <p:nvPr/>
        </p:nvPicPr>
        <p:blipFill rotWithShape="1">
          <a:blip r:embed="rId4">
            <a:alphaModFix/>
          </a:blip>
          <a:srcRect/>
          <a:stretch/>
        </p:blipFill>
        <p:spPr>
          <a:xfrm>
            <a:off x="7905662" y="5996826"/>
            <a:ext cx="2109352" cy="54134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pic>
        <p:nvPicPr>
          <p:cNvPr id="858" name="Google Shape;858;g3eabe65613e_0_181"/>
          <p:cNvPicPr preferRelativeResize="0"/>
          <p:nvPr/>
        </p:nvPicPr>
        <p:blipFill>
          <a:blip r:embed="rId3">
            <a:alphaModFix/>
          </a:blip>
          <a:stretch>
            <a:fillRect/>
          </a:stretch>
        </p:blipFill>
        <p:spPr>
          <a:xfrm>
            <a:off x="76200" y="146225"/>
            <a:ext cx="12039599" cy="6204075"/>
          </a:xfrm>
          <a:prstGeom prst="rect">
            <a:avLst/>
          </a:prstGeom>
          <a:noFill/>
          <a:ln>
            <a:noFill/>
          </a:ln>
        </p:spPr>
      </p:pic>
      <p:pic>
        <p:nvPicPr>
          <p:cNvPr id="845" name="Google Shape;845;g3eabe65613e_0_181"/>
          <p:cNvPicPr preferRelativeResize="0"/>
          <p:nvPr/>
        </p:nvPicPr>
        <p:blipFill rotWithShape="1">
          <a:blip r:embed="rId4">
            <a:alphaModFix/>
          </a:blip>
          <a:srcRect/>
          <a:stretch/>
        </p:blipFill>
        <p:spPr>
          <a:xfrm>
            <a:off x="0" y="6426837"/>
            <a:ext cx="12192000" cy="100326"/>
          </a:xfrm>
          <a:prstGeom prst="rect">
            <a:avLst/>
          </a:prstGeom>
          <a:noFill/>
          <a:ln>
            <a:noFill/>
          </a:ln>
        </p:spPr>
      </p:pic>
      <p:sp>
        <p:nvSpPr>
          <p:cNvPr id="846" name="Google Shape;846;g3eabe65613e_0_181"/>
          <p:cNvSpPr txBox="1"/>
          <p:nvPr/>
        </p:nvSpPr>
        <p:spPr>
          <a:xfrm>
            <a:off x="3052550" y="329025"/>
            <a:ext cx="68382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sz="2600" b="1">
                <a:solidFill>
                  <a:srgbClr val="C9A751"/>
                </a:solidFill>
              </a:rPr>
              <a:t>RESULTADOS PROGRAMADOS</a:t>
            </a:r>
            <a:endParaRPr sz="2600" b="1">
              <a:solidFill>
                <a:srgbClr val="C9A751"/>
              </a:solidFill>
            </a:endParaRPr>
          </a:p>
        </p:txBody>
      </p:sp>
      <p:sp>
        <p:nvSpPr>
          <p:cNvPr id="847" name="Google Shape;847;g3eabe65613e_0_181"/>
          <p:cNvSpPr txBox="1"/>
          <p:nvPr/>
        </p:nvSpPr>
        <p:spPr>
          <a:xfrm>
            <a:off x="221100" y="1151575"/>
            <a:ext cx="59226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b="1" dirty="0">
                <a:solidFill>
                  <a:schemeClr val="tx1"/>
                </a:solidFill>
              </a:rPr>
              <a:t>OBJETIVO ESTRATÉGICO 2: Asistencia integral a familias víctimas de violencia en general y/o de comisión de delitos de acción pública y privada, para la promoción del acceso a la justicia.</a:t>
            </a:r>
            <a:endParaRPr b="1" dirty="0">
              <a:solidFill>
                <a:schemeClr val="tx1"/>
              </a:solidFill>
            </a:endParaRPr>
          </a:p>
        </p:txBody>
      </p:sp>
      <p:sp>
        <p:nvSpPr>
          <p:cNvPr id="848" name="Google Shape;848;g3eabe65613e_0_181"/>
          <p:cNvSpPr txBox="1"/>
          <p:nvPr/>
        </p:nvSpPr>
        <p:spPr>
          <a:xfrm>
            <a:off x="293400" y="1982875"/>
            <a:ext cx="5778000" cy="1046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solidFill>
                  <a:schemeClr val="accent1"/>
                </a:solidFill>
              </a:rPr>
              <a:t>Finalidad: Asistir integralmente a víctimas de escasos recursos económicos, brindando servicios de orientación judicial, patrocinio legal, apoyo psicológico, y trabajo social, a nivel nacional, asegurando una atención oportuna, digna y de calidad.</a:t>
            </a:r>
            <a:endParaRPr dirty="0">
              <a:solidFill>
                <a:schemeClr val="accent1"/>
              </a:solidFill>
            </a:endParaRPr>
          </a:p>
        </p:txBody>
      </p:sp>
      <p:pic>
        <p:nvPicPr>
          <p:cNvPr id="849" name="Google Shape;849;g3eabe65613e_0_181"/>
          <p:cNvPicPr preferRelativeResize="0"/>
          <p:nvPr/>
        </p:nvPicPr>
        <p:blipFill>
          <a:blip r:embed="rId5">
            <a:alphaModFix/>
          </a:blip>
          <a:stretch>
            <a:fillRect/>
          </a:stretch>
        </p:blipFill>
        <p:spPr>
          <a:xfrm>
            <a:off x="293395" y="3029570"/>
            <a:ext cx="5314063" cy="2814025"/>
          </a:xfrm>
          <a:prstGeom prst="rect">
            <a:avLst/>
          </a:prstGeom>
          <a:noFill/>
          <a:ln>
            <a:noFill/>
          </a:ln>
        </p:spPr>
      </p:pic>
      <p:pic>
        <p:nvPicPr>
          <p:cNvPr id="850" name="Google Shape;850;g3eabe65613e_0_181"/>
          <p:cNvPicPr preferRelativeResize="0"/>
          <p:nvPr/>
        </p:nvPicPr>
        <p:blipFill>
          <a:blip r:embed="rId6">
            <a:alphaModFix/>
          </a:blip>
          <a:stretch>
            <a:fillRect/>
          </a:stretch>
        </p:blipFill>
        <p:spPr>
          <a:xfrm>
            <a:off x="6334563" y="1151575"/>
            <a:ext cx="274175" cy="4774524"/>
          </a:xfrm>
          <a:prstGeom prst="rect">
            <a:avLst/>
          </a:prstGeom>
          <a:noFill/>
          <a:ln>
            <a:noFill/>
          </a:ln>
        </p:spPr>
      </p:pic>
      <p:sp>
        <p:nvSpPr>
          <p:cNvPr id="851" name="Google Shape;851;g3eabe65613e_0_181"/>
          <p:cNvSpPr txBox="1"/>
          <p:nvPr/>
        </p:nvSpPr>
        <p:spPr>
          <a:xfrm>
            <a:off x="6608725" y="1151575"/>
            <a:ext cx="5073300" cy="1046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b="1" dirty="0">
                <a:solidFill>
                  <a:schemeClr val="tx1"/>
                </a:solidFill>
              </a:rPr>
              <a:t>OBJETIVO ESTRATÉGICO 3: Implementar medidas integrales y efectivas de lucha contra toda forma de violencia hacia las mujeres, niñas y adolescentes (FELCV, SLIMS, Defensorías, Ministerio Público, IDIF).</a:t>
            </a:r>
            <a:endParaRPr b="1" dirty="0">
              <a:solidFill>
                <a:schemeClr val="tx1"/>
              </a:solidFill>
            </a:endParaRPr>
          </a:p>
        </p:txBody>
      </p:sp>
      <p:sp>
        <p:nvSpPr>
          <p:cNvPr id="852" name="Google Shape;852;g3eabe65613e_0_181"/>
          <p:cNvSpPr txBox="1"/>
          <p:nvPr/>
        </p:nvSpPr>
        <p:spPr>
          <a:xfrm>
            <a:off x="6608725" y="2070300"/>
            <a:ext cx="5073300" cy="1262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solidFill>
                  <a:srgbClr val="3C78D8"/>
                </a:solidFill>
              </a:rPr>
              <a:t>Finalidad: Asistir y dar seguimiento integral a casos de  mujeres, niñas y adolescentes de escasos recursos económicos, a través de servicios de orientación judicial, patrocinio legal, apoyo psicológico y trabajo social, a nivel nacional.</a:t>
            </a:r>
            <a:endParaRPr>
              <a:solidFill>
                <a:srgbClr val="3C78D8"/>
              </a:solidFill>
            </a:endParaRPr>
          </a:p>
        </p:txBody>
      </p:sp>
      <p:pic>
        <p:nvPicPr>
          <p:cNvPr id="853" name="Google Shape;853;g3eabe65613e_0_181"/>
          <p:cNvPicPr preferRelativeResize="0"/>
          <p:nvPr/>
        </p:nvPicPr>
        <p:blipFill>
          <a:blip r:embed="rId7">
            <a:alphaModFix/>
          </a:blip>
          <a:stretch>
            <a:fillRect/>
          </a:stretch>
        </p:blipFill>
        <p:spPr>
          <a:xfrm>
            <a:off x="7531637" y="3332388"/>
            <a:ext cx="3227473" cy="2789637"/>
          </a:xfrm>
          <a:prstGeom prst="rect">
            <a:avLst/>
          </a:prstGeom>
          <a:noFill/>
          <a:ln>
            <a:noFill/>
          </a:ln>
        </p:spPr>
      </p:pic>
      <p:pic>
        <p:nvPicPr>
          <p:cNvPr id="854" name="Google Shape;854;g3eabe65613e_0_181"/>
          <p:cNvPicPr preferRelativeResize="0"/>
          <p:nvPr/>
        </p:nvPicPr>
        <p:blipFill>
          <a:blip r:embed="rId8">
            <a:alphaModFix/>
          </a:blip>
          <a:stretch>
            <a:fillRect/>
          </a:stretch>
        </p:blipFill>
        <p:spPr>
          <a:xfrm>
            <a:off x="7856763" y="4488684"/>
            <a:ext cx="2790938" cy="585000"/>
          </a:xfrm>
          <a:prstGeom prst="rect">
            <a:avLst/>
          </a:prstGeom>
          <a:noFill/>
          <a:ln>
            <a:noFill/>
          </a:ln>
        </p:spPr>
      </p:pic>
      <p:pic>
        <p:nvPicPr>
          <p:cNvPr id="855" name="Google Shape;855;g3eabe65613e_0_181"/>
          <p:cNvPicPr preferRelativeResize="0"/>
          <p:nvPr/>
        </p:nvPicPr>
        <p:blipFill>
          <a:blip r:embed="rId9">
            <a:alphaModFix/>
          </a:blip>
          <a:stretch>
            <a:fillRect/>
          </a:stretch>
        </p:blipFill>
        <p:spPr>
          <a:xfrm>
            <a:off x="8638374" y="3484800"/>
            <a:ext cx="1014007" cy="941100"/>
          </a:xfrm>
          <a:prstGeom prst="rect">
            <a:avLst/>
          </a:prstGeom>
          <a:noFill/>
          <a:ln>
            <a:noFill/>
          </a:ln>
        </p:spPr>
      </p:pic>
      <p:sp>
        <p:nvSpPr>
          <p:cNvPr id="856" name="Google Shape;856;g3eabe65613e_0_181"/>
          <p:cNvSpPr txBox="1"/>
          <p:nvPr/>
        </p:nvSpPr>
        <p:spPr>
          <a:xfrm>
            <a:off x="8760625" y="5073675"/>
            <a:ext cx="7695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sz="1800" b="1">
                <a:solidFill>
                  <a:srgbClr val="E69138"/>
                </a:solidFill>
              </a:rPr>
              <a:t>100%</a:t>
            </a:r>
            <a:endParaRPr sz="1800" b="1">
              <a:solidFill>
                <a:srgbClr val="E69138"/>
              </a:solidFill>
            </a:endParaRPr>
          </a:p>
        </p:txBody>
      </p:sp>
      <p:sp>
        <p:nvSpPr>
          <p:cNvPr id="857" name="Google Shape;857;g3eabe65613e_0_181"/>
          <p:cNvSpPr txBox="1"/>
          <p:nvPr/>
        </p:nvSpPr>
        <p:spPr>
          <a:xfrm>
            <a:off x="7645388" y="5442450"/>
            <a:ext cx="3000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b="1">
                <a:solidFill>
                  <a:schemeClr val="accent2"/>
                </a:solidFill>
              </a:rPr>
              <a:t>COBERTURA NACIONAL DE CASOS ATENDIDOS</a:t>
            </a:r>
            <a:endParaRPr b="1">
              <a:solidFill>
                <a:schemeClr val="accent2"/>
              </a:solidFill>
            </a:endParaRPr>
          </a:p>
        </p:txBody>
      </p:sp>
    </p:spTree>
    <p:extLst>
      <p:ext uri="{BB962C8B-B14F-4D97-AF65-F5344CB8AC3E}">
        <p14:creationId xmlns:p14="http://schemas.microsoft.com/office/powerpoint/2010/main" val="838257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pic>
        <p:nvPicPr>
          <p:cNvPr id="1004" name="Google Shape;1004;p54"/>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005" name="Google Shape;1005;p54"/>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1006" name="Google Shape;1006;p54"/>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1007" name="Google Shape;1007;p54"/>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1008" name="Google Shape;1008;p54"/>
          <p:cNvSpPr/>
          <p:nvPr/>
        </p:nvSpPr>
        <p:spPr>
          <a:xfrm>
            <a:off x="1023089" y="4184094"/>
            <a:ext cx="10276848" cy="2011354"/>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600" b="1" dirty="0">
                <a:solidFill>
                  <a:schemeClr val="dk1"/>
                </a:solidFill>
                <a:latin typeface="Arial"/>
                <a:ea typeface="Arial"/>
                <a:cs typeface="Arial"/>
                <a:sym typeface="Arial"/>
              </a:rPr>
              <a:t>SERVICIO PLURINACIONAL DE LA MUJER Y LA DESPATRIARCALIZACIÓN </a:t>
            </a:r>
            <a:br>
              <a:rPr lang="es-MX" sz="3600" b="1" dirty="0">
                <a:solidFill>
                  <a:schemeClr val="dk1"/>
                </a:solidFill>
                <a:latin typeface="Arial"/>
                <a:ea typeface="Arial"/>
                <a:cs typeface="Arial"/>
                <a:sym typeface="Arial"/>
              </a:rPr>
            </a:br>
            <a:r>
              <a:rPr lang="es-MX" sz="3600" b="1" dirty="0">
                <a:solidFill>
                  <a:schemeClr val="dk1"/>
                </a:solidFill>
                <a:latin typeface="Arial"/>
                <a:ea typeface="Arial"/>
                <a:cs typeface="Arial"/>
                <a:sym typeface="Arial"/>
              </a:rPr>
              <a:t>“ANA MARÍA ROMERO”</a:t>
            </a:r>
            <a:endParaRPr sz="3600" dirty="0">
              <a:solidFill>
                <a:schemeClr val="dk1"/>
              </a:solidFill>
              <a:latin typeface="Arial"/>
              <a:ea typeface="Arial"/>
              <a:cs typeface="Arial"/>
              <a:sym typeface="Arial"/>
            </a:endParaRPr>
          </a:p>
          <a:p>
            <a:pPr marL="0" marR="0" lvl="0" indent="0" algn="ctr" rtl="0">
              <a:spcBef>
                <a:spcPts val="0"/>
              </a:spcBef>
              <a:spcAft>
                <a:spcPts val="0"/>
              </a:spcAft>
              <a:buNone/>
            </a:pPr>
            <a:r>
              <a:rPr lang="es-MX" sz="3600" b="1" dirty="0">
                <a:solidFill>
                  <a:schemeClr val="dk1"/>
                </a:solidFill>
                <a:latin typeface="Arial"/>
                <a:ea typeface="Arial"/>
                <a:cs typeface="Arial"/>
                <a:sym typeface="Arial"/>
              </a:rPr>
              <a:t> SEPMUD</a:t>
            </a:r>
            <a:endParaRPr sz="36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233661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pic>
        <p:nvPicPr>
          <p:cNvPr id="1013" name="Google Shape;1013;g3eabe65613e_0_6"/>
          <p:cNvPicPr preferRelativeResize="0"/>
          <p:nvPr/>
        </p:nvPicPr>
        <p:blipFill rotWithShape="1">
          <a:blip r:embed="rId3">
            <a:alphaModFix/>
          </a:blip>
          <a:srcRect/>
          <a:stretch/>
        </p:blipFill>
        <p:spPr>
          <a:xfrm>
            <a:off x="0" y="6426775"/>
            <a:ext cx="5796173" cy="133350"/>
          </a:xfrm>
          <a:prstGeom prst="rect">
            <a:avLst/>
          </a:prstGeom>
          <a:noFill/>
          <a:ln>
            <a:noFill/>
          </a:ln>
        </p:spPr>
      </p:pic>
      <p:sp>
        <p:nvSpPr>
          <p:cNvPr id="1016" name="Google Shape;1016;g3eabe65613e_0_6"/>
          <p:cNvSpPr txBox="1"/>
          <p:nvPr/>
        </p:nvSpPr>
        <p:spPr>
          <a:xfrm>
            <a:off x="164525" y="2424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400" b="1">
                <a:solidFill>
                  <a:srgbClr val="9900FF"/>
                </a:solidFill>
              </a:rPr>
              <a:t>SEPMUD</a:t>
            </a:r>
            <a:endParaRPr sz="2400" b="1">
              <a:solidFill>
                <a:srgbClr val="9900FF"/>
              </a:solidFill>
            </a:endParaRPr>
          </a:p>
        </p:txBody>
      </p:sp>
      <p:sp>
        <p:nvSpPr>
          <p:cNvPr id="1017" name="Google Shape;1017;g3eabe65613e_0_6"/>
          <p:cNvSpPr txBox="1"/>
          <p:nvPr/>
        </p:nvSpPr>
        <p:spPr>
          <a:xfrm>
            <a:off x="1573750" y="242450"/>
            <a:ext cx="5648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t>Servicio Plurinacional de la Mujer y de la Despatriarcalización</a:t>
            </a:r>
            <a:endParaRPr b="1"/>
          </a:p>
          <a:p>
            <a:pPr marL="0" lvl="0" indent="0" algn="l" rtl="0">
              <a:spcBef>
                <a:spcPts val="0"/>
              </a:spcBef>
              <a:spcAft>
                <a:spcPts val="0"/>
              </a:spcAft>
              <a:buNone/>
            </a:pPr>
            <a:r>
              <a:rPr lang="es-MX" b="1"/>
              <a:t>“Ana María Romero”</a:t>
            </a:r>
            <a:endParaRPr b="1"/>
          </a:p>
        </p:txBody>
      </p:sp>
      <p:sp>
        <p:nvSpPr>
          <p:cNvPr id="1018" name="Google Shape;1018;g3eabe65613e_0_6"/>
          <p:cNvSpPr txBox="1"/>
          <p:nvPr/>
        </p:nvSpPr>
        <p:spPr>
          <a:xfrm>
            <a:off x="164525" y="1557525"/>
            <a:ext cx="11225100" cy="646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500"/>
              <a:t>En 2026 el SEPMUD proyecta pasar de la planificación a acciones medibles en prevención, políticas públicas, despatriarcalización y control institucional.</a:t>
            </a:r>
            <a:endParaRPr sz="1500"/>
          </a:p>
        </p:txBody>
      </p:sp>
      <p:sp>
        <p:nvSpPr>
          <p:cNvPr id="1019" name="Google Shape;1019;g3eabe65613e_0_6"/>
          <p:cNvSpPr txBox="1"/>
          <p:nvPr/>
        </p:nvSpPr>
        <p:spPr>
          <a:xfrm>
            <a:off x="164525" y="1045700"/>
            <a:ext cx="80262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100" b="1">
                <a:solidFill>
                  <a:srgbClr val="9900FF"/>
                </a:solidFill>
              </a:rPr>
              <a:t>Proyecciones institucionales SEPMUD 2026</a:t>
            </a:r>
            <a:endParaRPr sz="2100" b="1">
              <a:solidFill>
                <a:srgbClr val="9900FF"/>
              </a:solidFill>
            </a:endParaRPr>
          </a:p>
        </p:txBody>
      </p:sp>
      <p:pic>
        <p:nvPicPr>
          <p:cNvPr id="1020" name="Google Shape;1020;g3eabe65613e_0_6"/>
          <p:cNvPicPr preferRelativeResize="0"/>
          <p:nvPr/>
        </p:nvPicPr>
        <p:blipFill>
          <a:blip r:embed="rId4">
            <a:alphaModFix/>
          </a:blip>
          <a:stretch>
            <a:fillRect/>
          </a:stretch>
        </p:blipFill>
        <p:spPr>
          <a:xfrm>
            <a:off x="152400" y="2356425"/>
            <a:ext cx="5543550" cy="1266825"/>
          </a:xfrm>
          <a:prstGeom prst="rect">
            <a:avLst/>
          </a:prstGeom>
          <a:noFill/>
          <a:ln>
            <a:noFill/>
          </a:ln>
        </p:spPr>
      </p:pic>
      <p:pic>
        <p:nvPicPr>
          <p:cNvPr id="1021" name="Google Shape;1021;g3eabe65613e_0_6"/>
          <p:cNvPicPr preferRelativeResize="0"/>
          <p:nvPr/>
        </p:nvPicPr>
        <p:blipFill>
          <a:blip r:embed="rId5">
            <a:alphaModFix/>
          </a:blip>
          <a:stretch>
            <a:fillRect/>
          </a:stretch>
        </p:blipFill>
        <p:spPr>
          <a:xfrm>
            <a:off x="316900" y="2532675"/>
            <a:ext cx="457200" cy="457200"/>
          </a:xfrm>
          <a:prstGeom prst="rect">
            <a:avLst/>
          </a:prstGeom>
          <a:noFill/>
          <a:ln>
            <a:noFill/>
          </a:ln>
        </p:spPr>
      </p:pic>
      <p:pic>
        <p:nvPicPr>
          <p:cNvPr id="1022" name="Google Shape;1022;g3eabe65613e_0_6"/>
          <p:cNvPicPr preferRelativeResize="0"/>
          <p:nvPr/>
        </p:nvPicPr>
        <p:blipFill>
          <a:blip r:embed="rId6">
            <a:alphaModFix/>
          </a:blip>
          <a:stretch>
            <a:fillRect/>
          </a:stretch>
        </p:blipFill>
        <p:spPr>
          <a:xfrm>
            <a:off x="152400" y="3775650"/>
            <a:ext cx="457200" cy="133350"/>
          </a:xfrm>
          <a:prstGeom prst="rect">
            <a:avLst/>
          </a:prstGeom>
          <a:noFill/>
          <a:ln>
            <a:noFill/>
          </a:ln>
        </p:spPr>
      </p:pic>
      <p:pic>
        <p:nvPicPr>
          <p:cNvPr id="1023" name="Google Shape;1023;g3eabe65613e_0_6"/>
          <p:cNvPicPr preferRelativeResize="0"/>
          <p:nvPr/>
        </p:nvPicPr>
        <p:blipFill>
          <a:blip r:embed="rId6">
            <a:alphaModFix/>
          </a:blip>
          <a:stretch>
            <a:fillRect/>
          </a:stretch>
        </p:blipFill>
        <p:spPr>
          <a:xfrm>
            <a:off x="88171" y="2627888"/>
            <a:ext cx="914650" cy="266776"/>
          </a:xfrm>
          <a:prstGeom prst="rect">
            <a:avLst/>
          </a:prstGeom>
          <a:noFill/>
          <a:ln>
            <a:noFill/>
          </a:ln>
        </p:spPr>
      </p:pic>
      <p:sp>
        <p:nvSpPr>
          <p:cNvPr id="1024" name="Google Shape;1024;g3eabe65613e_0_6"/>
          <p:cNvSpPr txBox="1"/>
          <p:nvPr/>
        </p:nvSpPr>
        <p:spPr>
          <a:xfrm>
            <a:off x="774100" y="2494475"/>
            <a:ext cx="3980100" cy="431100"/>
          </a:xfrm>
          <a:prstGeom prst="rect">
            <a:avLst/>
          </a:prstGeom>
          <a:noFill/>
          <a:ln w="9525" cap="flat" cmpd="sng">
            <a:solidFill>
              <a:srgbClr val="D9D2E9"/>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s-MX" sz="1600" b="1">
                <a:solidFill>
                  <a:srgbClr val="9900FF"/>
                </a:solidFill>
              </a:rPr>
              <a:t>Prevención y protección</a:t>
            </a:r>
            <a:endParaRPr sz="1600" b="1">
              <a:solidFill>
                <a:srgbClr val="9900FF"/>
              </a:solidFill>
            </a:endParaRPr>
          </a:p>
        </p:txBody>
      </p:sp>
      <p:sp>
        <p:nvSpPr>
          <p:cNvPr id="1025" name="Google Shape;1025;g3eabe65613e_0_6"/>
          <p:cNvSpPr txBox="1"/>
          <p:nvPr/>
        </p:nvSpPr>
        <p:spPr>
          <a:xfrm>
            <a:off x="774100" y="2715850"/>
            <a:ext cx="45834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Seguimiento a casos de relevancia, prevención de violencia digital y canales seguros de denuncia y orientación.</a:t>
            </a:r>
            <a:endParaRPr dirty="0"/>
          </a:p>
        </p:txBody>
      </p:sp>
      <p:pic>
        <p:nvPicPr>
          <p:cNvPr id="1026" name="Google Shape;1026;g3eabe65613e_0_6"/>
          <p:cNvPicPr preferRelativeResize="0"/>
          <p:nvPr/>
        </p:nvPicPr>
        <p:blipFill>
          <a:blip r:embed="rId7">
            <a:alphaModFix/>
          </a:blip>
          <a:stretch>
            <a:fillRect/>
          </a:stretch>
        </p:blipFill>
        <p:spPr>
          <a:xfrm>
            <a:off x="5989750" y="2356425"/>
            <a:ext cx="5543550" cy="1266825"/>
          </a:xfrm>
          <a:prstGeom prst="rect">
            <a:avLst/>
          </a:prstGeom>
          <a:noFill/>
          <a:ln>
            <a:noFill/>
          </a:ln>
        </p:spPr>
      </p:pic>
      <p:pic>
        <p:nvPicPr>
          <p:cNvPr id="1027" name="Google Shape;1027;g3eabe65613e_0_6"/>
          <p:cNvPicPr preferRelativeResize="0"/>
          <p:nvPr/>
        </p:nvPicPr>
        <p:blipFill>
          <a:blip r:embed="rId8">
            <a:alphaModFix/>
          </a:blip>
          <a:stretch>
            <a:fillRect/>
          </a:stretch>
        </p:blipFill>
        <p:spPr>
          <a:xfrm>
            <a:off x="6172525" y="2532688"/>
            <a:ext cx="457200" cy="457200"/>
          </a:xfrm>
          <a:prstGeom prst="rect">
            <a:avLst/>
          </a:prstGeom>
          <a:noFill/>
          <a:ln>
            <a:noFill/>
          </a:ln>
        </p:spPr>
      </p:pic>
      <p:pic>
        <p:nvPicPr>
          <p:cNvPr id="1028" name="Google Shape;1028;g3eabe65613e_0_6"/>
          <p:cNvPicPr preferRelativeResize="0"/>
          <p:nvPr/>
        </p:nvPicPr>
        <p:blipFill>
          <a:blip r:embed="rId9">
            <a:alphaModFix/>
          </a:blip>
          <a:stretch>
            <a:fillRect/>
          </a:stretch>
        </p:blipFill>
        <p:spPr>
          <a:xfrm>
            <a:off x="762000" y="3775650"/>
            <a:ext cx="457200" cy="133350"/>
          </a:xfrm>
          <a:prstGeom prst="rect">
            <a:avLst/>
          </a:prstGeom>
          <a:noFill/>
          <a:ln>
            <a:noFill/>
          </a:ln>
        </p:spPr>
      </p:pic>
      <p:sp>
        <p:nvSpPr>
          <p:cNvPr id="1029" name="Google Shape;1029;g3eabe65613e_0_6"/>
          <p:cNvSpPr txBox="1"/>
          <p:nvPr/>
        </p:nvSpPr>
        <p:spPr>
          <a:xfrm>
            <a:off x="6236425" y="2530450"/>
            <a:ext cx="329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800" b="1">
                <a:solidFill>
                  <a:schemeClr val="lt1"/>
                </a:solidFill>
              </a:rPr>
              <a:t>2</a:t>
            </a:r>
            <a:endParaRPr sz="1800" b="1">
              <a:solidFill>
                <a:schemeClr val="lt1"/>
              </a:solidFill>
            </a:endParaRPr>
          </a:p>
        </p:txBody>
      </p:sp>
      <p:sp>
        <p:nvSpPr>
          <p:cNvPr id="1030" name="Google Shape;1030;g3eabe65613e_0_6"/>
          <p:cNvSpPr txBox="1"/>
          <p:nvPr/>
        </p:nvSpPr>
        <p:spPr>
          <a:xfrm>
            <a:off x="6629725" y="2494475"/>
            <a:ext cx="4903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600" b="1">
                <a:solidFill>
                  <a:srgbClr val="CC4125"/>
                </a:solidFill>
              </a:rPr>
              <a:t>Despatriarcalización y autonomía</a:t>
            </a:r>
            <a:endParaRPr sz="1600" b="1">
              <a:solidFill>
                <a:srgbClr val="CC4125"/>
              </a:solidFill>
            </a:endParaRPr>
          </a:p>
        </p:txBody>
      </p:sp>
      <p:sp>
        <p:nvSpPr>
          <p:cNvPr id="1031" name="Google Shape;1031;g3eabe65613e_0_6"/>
          <p:cNvSpPr txBox="1"/>
          <p:nvPr/>
        </p:nvSpPr>
        <p:spPr>
          <a:xfrm>
            <a:off x="6629725" y="2869738"/>
            <a:ext cx="43704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Programa VIVIR-SE, con enfoque comunitario y talleres de socialización en municipios.</a:t>
            </a:r>
            <a:endParaRPr dirty="0"/>
          </a:p>
        </p:txBody>
      </p:sp>
      <p:pic>
        <p:nvPicPr>
          <p:cNvPr id="1032" name="Google Shape;1032;g3eabe65613e_0_6"/>
          <p:cNvPicPr preferRelativeResize="0"/>
          <p:nvPr/>
        </p:nvPicPr>
        <p:blipFill>
          <a:blip r:embed="rId10">
            <a:alphaModFix/>
          </a:blip>
          <a:stretch>
            <a:fillRect/>
          </a:stretch>
        </p:blipFill>
        <p:spPr>
          <a:xfrm>
            <a:off x="152400" y="4074938"/>
            <a:ext cx="5543550" cy="1266825"/>
          </a:xfrm>
          <a:prstGeom prst="rect">
            <a:avLst/>
          </a:prstGeom>
          <a:noFill/>
          <a:ln>
            <a:noFill/>
          </a:ln>
        </p:spPr>
      </p:pic>
      <p:pic>
        <p:nvPicPr>
          <p:cNvPr id="1033" name="Google Shape;1033;g3eabe65613e_0_6"/>
          <p:cNvPicPr preferRelativeResize="0"/>
          <p:nvPr/>
        </p:nvPicPr>
        <p:blipFill>
          <a:blip r:embed="rId11">
            <a:alphaModFix/>
          </a:blip>
          <a:stretch>
            <a:fillRect/>
          </a:stretch>
        </p:blipFill>
        <p:spPr>
          <a:xfrm>
            <a:off x="846475" y="4196350"/>
            <a:ext cx="4438650" cy="238125"/>
          </a:xfrm>
          <a:prstGeom prst="rect">
            <a:avLst/>
          </a:prstGeom>
          <a:noFill/>
          <a:ln>
            <a:noFill/>
          </a:ln>
        </p:spPr>
      </p:pic>
      <p:sp>
        <p:nvSpPr>
          <p:cNvPr id="1034" name="Google Shape;1034;g3eabe65613e_0_6"/>
          <p:cNvSpPr txBox="1"/>
          <p:nvPr/>
        </p:nvSpPr>
        <p:spPr>
          <a:xfrm>
            <a:off x="846400" y="4476875"/>
            <a:ext cx="4438800" cy="615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Propuestas normativas y políticas para fortalecer protección, debida diligencia y respuesta estatal.</a:t>
            </a:r>
            <a:endParaRPr dirty="0"/>
          </a:p>
        </p:txBody>
      </p:sp>
      <p:pic>
        <p:nvPicPr>
          <p:cNvPr id="1035" name="Google Shape;1035;g3eabe65613e_0_6"/>
          <p:cNvPicPr preferRelativeResize="0"/>
          <p:nvPr/>
        </p:nvPicPr>
        <p:blipFill>
          <a:blip r:embed="rId12">
            <a:alphaModFix/>
          </a:blip>
          <a:stretch>
            <a:fillRect/>
          </a:stretch>
        </p:blipFill>
        <p:spPr>
          <a:xfrm>
            <a:off x="316900" y="4287475"/>
            <a:ext cx="457200" cy="457200"/>
          </a:xfrm>
          <a:prstGeom prst="rect">
            <a:avLst/>
          </a:prstGeom>
          <a:noFill/>
          <a:ln>
            <a:noFill/>
          </a:ln>
        </p:spPr>
      </p:pic>
      <p:pic>
        <p:nvPicPr>
          <p:cNvPr id="1036" name="Google Shape;1036;g3eabe65613e_0_6"/>
          <p:cNvPicPr preferRelativeResize="0"/>
          <p:nvPr/>
        </p:nvPicPr>
        <p:blipFill>
          <a:blip r:embed="rId13">
            <a:alphaModFix/>
          </a:blip>
          <a:stretch>
            <a:fillRect/>
          </a:stretch>
        </p:blipFill>
        <p:spPr>
          <a:xfrm>
            <a:off x="316900" y="4374350"/>
            <a:ext cx="457200" cy="266775"/>
          </a:xfrm>
          <a:prstGeom prst="rect">
            <a:avLst/>
          </a:prstGeom>
          <a:noFill/>
          <a:ln>
            <a:noFill/>
          </a:ln>
        </p:spPr>
      </p:pic>
      <p:pic>
        <p:nvPicPr>
          <p:cNvPr id="1037" name="Google Shape;1037;g3eabe65613e_0_6"/>
          <p:cNvPicPr preferRelativeResize="0"/>
          <p:nvPr/>
        </p:nvPicPr>
        <p:blipFill>
          <a:blip r:embed="rId14">
            <a:alphaModFix/>
          </a:blip>
          <a:stretch>
            <a:fillRect/>
          </a:stretch>
        </p:blipFill>
        <p:spPr>
          <a:xfrm>
            <a:off x="5989750" y="4076075"/>
            <a:ext cx="5543550" cy="1266825"/>
          </a:xfrm>
          <a:prstGeom prst="rect">
            <a:avLst/>
          </a:prstGeom>
          <a:noFill/>
          <a:ln>
            <a:noFill/>
          </a:ln>
        </p:spPr>
      </p:pic>
      <p:pic>
        <p:nvPicPr>
          <p:cNvPr id="1038" name="Google Shape;1038;g3eabe65613e_0_6"/>
          <p:cNvPicPr preferRelativeResize="0"/>
          <p:nvPr/>
        </p:nvPicPr>
        <p:blipFill>
          <a:blip r:embed="rId15">
            <a:alphaModFix/>
          </a:blip>
          <a:stretch>
            <a:fillRect/>
          </a:stretch>
        </p:blipFill>
        <p:spPr>
          <a:xfrm>
            <a:off x="152400" y="5495300"/>
            <a:ext cx="457200" cy="133350"/>
          </a:xfrm>
          <a:prstGeom prst="rect">
            <a:avLst/>
          </a:prstGeom>
          <a:noFill/>
          <a:ln>
            <a:noFill/>
          </a:ln>
        </p:spPr>
      </p:pic>
      <p:pic>
        <p:nvPicPr>
          <p:cNvPr id="1039" name="Google Shape;1039;g3eabe65613e_0_6"/>
          <p:cNvPicPr preferRelativeResize="0"/>
          <p:nvPr/>
        </p:nvPicPr>
        <p:blipFill>
          <a:blip r:embed="rId16">
            <a:alphaModFix/>
          </a:blip>
          <a:stretch>
            <a:fillRect/>
          </a:stretch>
        </p:blipFill>
        <p:spPr>
          <a:xfrm>
            <a:off x="6236425" y="4312850"/>
            <a:ext cx="457200" cy="457200"/>
          </a:xfrm>
          <a:prstGeom prst="rect">
            <a:avLst/>
          </a:prstGeom>
          <a:noFill/>
          <a:ln>
            <a:noFill/>
          </a:ln>
        </p:spPr>
      </p:pic>
      <p:pic>
        <p:nvPicPr>
          <p:cNvPr id="1040" name="Google Shape;1040;g3eabe65613e_0_6"/>
          <p:cNvPicPr preferRelativeResize="0"/>
          <p:nvPr/>
        </p:nvPicPr>
        <p:blipFill>
          <a:blip r:embed="rId17">
            <a:alphaModFix/>
          </a:blip>
          <a:stretch>
            <a:fillRect/>
          </a:stretch>
        </p:blipFill>
        <p:spPr>
          <a:xfrm>
            <a:off x="6862150" y="4196363"/>
            <a:ext cx="4438650" cy="238125"/>
          </a:xfrm>
          <a:prstGeom prst="rect">
            <a:avLst/>
          </a:prstGeom>
          <a:noFill/>
          <a:ln>
            <a:noFill/>
          </a:ln>
        </p:spPr>
      </p:pic>
      <p:sp>
        <p:nvSpPr>
          <p:cNvPr id="1041" name="Google Shape;1041;g3eabe65613e_0_6"/>
          <p:cNvSpPr txBox="1"/>
          <p:nvPr/>
        </p:nvSpPr>
        <p:spPr>
          <a:xfrm>
            <a:off x="6862150" y="4501700"/>
            <a:ext cx="42714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t>Indicadores SMART, informes de seguimiento, evaluación institucional y comunicación pública clara.</a:t>
            </a:r>
            <a:endParaRPr/>
          </a:p>
        </p:txBody>
      </p:sp>
      <p:sp>
        <p:nvSpPr>
          <p:cNvPr id="1042" name="Google Shape;1042;g3eabe65613e_0_6"/>
          <p:cNvSpPr txBox="1"/>
          <p:nvPr/>
        </p:nvSpPr>
        <p:spPr>
          <a:xfrm>
            <a:off x="6300325" y="4312850"/>
            <a:ext cx="329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800" b="1">
                <a:solidFill>
                  <a:schemeClr val="lt1"/>
                </a:solidFill>
              </a:rPr>
              <a:t>4</a:t>
            </a:r>
            <a:endParaRPr sz="1800" b="1">
              <a:solidFill>
                <a:schemeClr val="lt1"/>
              </a:solidFill>
            </a:endParaRPr>
          </a:p>
        </p:txBody>
      </p:sp>
      <p:pic>
        <p:nvPicPr>
          <p:cNvPr id="1043" name="Google Shape;1043;g3eabe65613e_0_6"/>
          <p:cNvPicPr preferRelativeResize="0"/>
          <p:nvPr/>
        </p:nvPicPr>
        <p:blipFill>
          <a:blip r:embed="rId18">
            <a:alphaModFix/>
          </a:blip>
          <a:stretch>
            <a:fillRect/>
          </a:stretch>
        </p:blipFill>
        <p:spPr>
          <a:xfrm>
            <a:off x="316901" y="5627500"/>
            <a:ext cx="11566125" cy="504825"/>
          </a:xfrm>
          <a:prstGeom prst="rect">
            <a:avLst/>
          </a:prstGeom>
          <a:noFill/>
          <a:ln>
            <a:noFill/>
          </a:ln>
        </p:spPr>
      </p:pic>
      <p:sp>
        <p:nvSpPr>
          <p:cNvPr id="1044" name="Google Shape;1044;g3eabe65613e_0_6"/>
          <p:cNvSpPr txBox="1"/>
          <p:nvPr/>
        </p:nvSpPr>
        <p:spPr>
          <a:xfrm>
            <a:off x="403625" y="5577050"/>
            <a:ext cx="10746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a:solidFill>
                  <a:schemeClr val="lt1"/>
                </a:solidFill>
              </a:rPr>
              <a:t>“Las proyecciones 2026 buscan que el SEPMUD actúe con prevención, coordinación, evidencia técnica y enfoque de derechos de las mujeres</a:t>
            </a:r>
            <a:endParaRPr>
              <a:solidFill>
                <a:schemeClr val="lt1"/>
              </a:solidFill>
            </a:endParaRPr>
          </a:p>
        </p:txBody>
      </p:sp>
      <p:pic>
        <p:nvPicPr>
          <p:cNvPr id="1045" name="Google Shape;1045;g3eabe65613e_0_6"/>
          <p:cNvPicPr preferRelativeResize="0"/>
          <p:nvPr/>
        </p:nvPicPr>
        <p:blipFill>
          <a:blip r:embed="rId19">
            <a:alphaModFix/>
          </a:blip>
          <a:stretch>
            <a:fillRect/>
          </a:stretch>
        </p:blipFill>
        <p:spPr>
          <a:xfrm>
            <a:off x="6071725" y="6349350"/>
            <a:ext cx="5648100" cy="205920"/>
          </a:xfrm>
          <a:prstGeom prst="rect">
            <a:avLst/>
          </a:prstGeom>
          <a:noFill/>
          <a:ln>
            <a:noFill/>
          </a:ln>
        </p:spPr>
      </p:pic>
    </p:spTree>
    <p:extLst>
      <p:ext uri="{BB962C8B-B14F-4D97-AF65-F5344CB8AC3E}">
        <p14:creationId xmlns:p14="http://schemas.microsoft.com/office/powerpoint/2010/main" val="908721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pic>
        <p:nvPicPr>
          <p:cNvPr id="1050" name="Google Shape;1050;g3eabe65613e_0_85"/>
          <p:cNvPicPr preferRelativeResize="0"/>
          <p:nvPr/>
        </p:nvPicPr>
        <p:blipFill rotWithShape="1">
          <a:blip r:embed="rId3">
            <a:alphaModFix/>
          </a:blip>
          <a:srcRect/>
          <a:stretch/>
        </p:blipFill>
        <p:spPr>
          <a:xfrm>
            <a:off x="0" y="6426775"/>
            <a:ext cx="5796173" cy="133350"/>
          </a:xfrm>
          <a:prstGeom prst="rect">
            <a:avLst/>
          </a:prstGeom>
          <a:noFill/>
          <a:ln>
            <a:noFill/>
          </a:ln>
        </p:spPr>
      </p:pic>
      <p:sp>
        <p:nvSpPr>
          <p:cNvPr id="1053" name="Google Shape;1053;g3eabe65613e_0_85"/>
          <p:cNvSpPr txBox="1"/>
          <p:nvPr/>
        </p:nvSpPr>
        <p:spPr>
          <a:xfrm>
            <a:off x="152400" y="3492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400" b="1">
                <a:solidFill>
                  <a:srgbClr val="9900FF"/>
                </a:solidFill>
              </a:rPr>
              <a:t>SEPMUD</a:t>
            </a:r>
            <a:endParaRPr sz="2400" b="1">
              <a:solidFill>
                <a:srgbClr val="9900FF"/>
              </a:solidFill>
            </a:endParaRPr>
          </a:p>
        </p:txBody>
      </p:sp>
      <p:sp>
        <p:nvSpPr>
          <p:cNvPr id="1054" name="Google Shape;1054;g3eabe65613e_0_85"/>
          <p:cNvSpPr txBox="1"/>
          <p:nvPr/>
        </p:nvSpPr>
        <p:spPr>
          <a:xfrm>
            <a:off x="1561625" y="349250"/>
            <a:ext cx="5648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t>Servicio Plurinacional de la Mujer y de la Despatriarcalización</a:t>
            </a:r>
            <a:endParaRPr b="1"/>
          </a:p>
          <a:p>
            <a:pPr marL="0" lvl="0" indent="0" algn="l" rtl="0">
              <a:spcBef>
                <a:spcPts val="0"/>
              </a:spcBef>
              <a:spcAft>
                <a:spcPts val="0"/>
              </a:spcAft>
              <a:buNone/>
            </a:pPr>
            <a:r>
              <a:rPr lang="es-MX" b="1"/>
              <a:t>“Ana María Romero”</a:t>
            </a:r>
            <a:endParaRPr b="1"/>
          </a:p>
        </p:txBody>
      </p:sp>
      <p:sp>
        <p:nvSpPr>
          <p:cNvPr id="1056" name="Google Shape;1056;g3eabe65613e_0_85"/>
          <p:cNvSpPr txBox="1"/>
          <p:nvPr/>
        </p:nvSpPr>
        <p:spPr>
          <a:xfrm>
            <a:off x="164525" y="1045700"/>
            <a:ext cx="80262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400" b="1">
                <a:solidFill>
                  <a:srgbClr val="9900FF"/>
                </a:solidFill>
              </a:rPr>
              <a:t>Metas y resultados esperados para este año</a:t>
            </a:r>
            <a:endParaRPr sz="2400" b="1">
              <a:solidFill>
                <a:srgbClr val="9900FF"/>
              </a:solidFill>
            </a:endParaRPr>
          </a:p>
        </p:txBody>
      </p:sp>
      <p:pic>
        <p:nvPicPr>
          <p:cNvPr id="1057" name="Google Shape;1057;g3eabe65613e_0_85"/>
          <p:cNvPicPr preferRelativeResize="0"/>
          <p:nvPr/>
        </p:nvPicPr>
        <p:blipFill>
          <a:blip r:embed="rId4">
            <a:alphaModFix/>
          </a:blip>
          <a:stretch>
            <a:fillRect/>
          </a:stretch>
        </p:blipFill>
        <p:spPr>
          <a:xfrm>
            <a:off x="152400" y="3775650"/>
            <a:ext cx="457200" cy="133350"/>
          </a:xfrm>
          <a:prstGeom prst="rect">
            <a:avLst/>
          </a:prstGeom>
          <a:noFill/>
          <a:ln>
            <a:noFill/>
          </a:ln>
        </p:spPr>
      </p:pic>
      <p:pic>
        <p:nvPicPr>
          <p:cNvPr id="1058" name="Google Shape;1058;g3eabe65613e_0_85"/>
          <p:cNvPicPr preferRelativeResize="0"/>
          <p:nvPr/>
        </p:nvPicPr>
        <p:blipFill>
          <a:blip r:embed="rId5">
            <a:alphaModFix/>
          </a:blip>
          <a:stretch>
            <a:fillRect/>
          </a:stretch>
        </p:blipFill>
        <p:spPr>
          <a:xfrm>
            <a:off x="762000" y="3775650"/>
            <a:ext cx="457200" cy="133350"/>
          </a:xfrm>
          <a:prstGeom prst="rect">
            <a:avLst/>
          </a:prstGeom>
          <a:noFill/>
          <a:ln>
            <a:noFill/>
          </a:ln>
        </p:spPr>
      </p:pic>
      <p:pic>
        <p:nvPicPr>
          <p:cNvPr id="1059" name="Google Shape;1059;g3eabe65613e_0_85"/>
          <p:cNvPicPr preferRelativeResize="0"/>
          <p:nvPr/>
        </p:nvPicPr>
        <p:blipFill>
          <a:blip r:embed="rId6">
            <a:alphaModFix/>
          </a:blip>
          <a:stretch>
            <a:fillRect/>
          </a:stretch>
        </p:blipFill>
        <p:spPr>
          <a:xfrm>
            <a:off x="152400" y="5495300"/>
            <a:ext cx="457200" cy="133350"/>
          </a:xfrm>
          <a:prstGeom prst="rect">
            <a:avLst/>
          </a:prstGeom>
          <a:noFill/>
          <a:ln>
            <a:noFill/>
          </a:ln>
        </p:spPr>
      </p:pic>
      <p:pic>
        <p:nvPicPr>
          <p:cNvPr id="1060" name="Google Shape;1060;g3eabe65613e_0_85"/>
          <p:cNvPicPr preferRelativeResize="0"/>
          <p:nvPr/>
        </p:nvPicPr>
        <p:blipFill>
          <a:blip r:embed="rId7">
            <a:alphaModFix/>
          </a:blip>
          <a:stretch>
            <a:fillRect/>
          </a:stretch>
        </p:blipFill>
        <p:spPr>
          <a:xfrm>
            <a:off x="6071725" y="6349350"/>
            <a:ext cx="5648100" cy="205920"/>
          </a:xfrm>
          <a:prstGeom prst="rect">
            <a:avLst/>
          </a:prstGeom>
          <a:noFill/>
          <a:ln>
            <a:noFill/>
          </a:ln>
        </p:spPr>
      </p:pic>
      <p:pic>
        <p:nvPicPr>
          <p:cNvPr id="1064" name="Google Shape;1064;g3eabe65613e_0_85"/>
          <p:cNvPicPr preferRelativeResize="0"/>
          <p:nvPr/>
        </p:nvPicPr>
        <p:blipFill>
          <a:blip r:embed="rId8">
            <a:alphaModFix/>
          </a:blip>
          <a:stretch>
            <a:fillRect/>
          </a:stretch>
        </p:blipFill>
        <p:spPr>
          <a:xfrm>
            <a:off x="995136" y="1953842"/>
            <a:ext cx="1738139" cy="1085850"/>
          </a:xfrm>
          <a:prstGeom prst="rect">
            <a:avLst/>
          </a:prstGeom>
          <a:noFill/>
          <a:ln>
            <a:noFill/>
          </a:ln>
        </p:spPr>
      </p:pic>
      <p:pic>
        <p:nvPicPr>
          <p:cNvPr id="1065" name="Google Shape;1065;g3eabe65613e_0_85"/>
          <p:cNvPicPr preferRelativeResize="0"/>
          <p:nvPr/>
        </p:nvPicPr>
        <p:blipFill>
          <a:blip r:embed="rId9">
            <a:alphaModFix/>
          </a:blip>
          <a:stretch>
            <a:fillRect/>
          </a:stretch>
        </p:blipFill>
        <p:spPr>
          <a:xfrm>
            <a:off x="965200" y="1973905"/>
            <a:ext cx="1613300" cy="415500"/>
          </a:xfrm>
          <a:prstGeom prst="rect">
            <a:avLst/>
          </a:prstGeom>
          <a:noFill/>
          <a:ln>
            <a:noFill/>
          </a:ln>
        </p:spPr>
      </p:pic>
      <p:sp>
        <p:nvSpPr>
          <p:cNvPr id="1066" name="Google Shape;1066;g3eabe65613e_0_85"/>
          <p:cNvSpPr txBox="1"/>
          <p:nvPr/>
        </p:nvSpPr>
        <p:spPr>
          <a:xfrm>
            <a:off x="996150" y="2401017"/>
            <a:ext cx="1613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a:t>Tareas programadas</a:t>
            </a:r>
            <a:endParaRPr/>
          </a:p>
        </p:txBody>
      </p:sp>
      <p:pic>
        <p:nvPicPr>
          <p:cNvPr id="1067" name="Google Shape;1067;g3eabe65613e_0_85"/>
          <p:cNvPicPr preferRelativeResize="0"/>
          <p:nvPr/>
        </p:nvPicPr>
        <p:blipFill>
          <a:blip r:embed="rId8">
            <a:alphaModFix/>
          </a:blip>
          <a:stretch>
            <a:fillRect/>
          </a:stretch>
        </p:blipFill>
        <p:spPr>
          <a:xfrm>
            <a:off x="2871561" y="1953842"/>
            <a:ext cx="1738139" cy="1085850"/>
          </a:xfrm>
          <a:prstGeom prst="rect">
            <a:avLst/>
          </a:prstGeom>
          <a:noFill/>
          <a:ln>
            <a:noFill/>
          </a:ln>
        </p:spPr>
      </p:pic>
      <p:pic>
        <p:nvPicPr>
          <p:cNvPr id="1068" name="Google Shape;1068;g3eabe65613e_0_85"/>
          <p:cNvPicPr preferRelativeResize="0"/>
          <p:nvPr/>
        </p:nvPicPr>
        <p:blipFill>
          <a:blip r:embed="rId10">
            <a:alphaModFix/>
          </a:blip>
          <a:stretch>
            <a:fillRect/>
          </a:stretch>
        </p:blipFill>
        <p:spPr>
          <a:xfrm>
            <a:off x="2745662" y="1982317"/>
            <a:ext cx="1993647" cy="400200"/>
          </a:xfrm>
          <a:prstGeom prst="rect">
            <a:avLst/>
          </a:prstGeom>
          <a:noFill/>
          <a:ln>
            <a:noFill/>
          </a:ln>
        </p:spPr>
      </p:pic>
      <p:sp>
        <p:nvSpPr>
          <p:cNvPr id="1069" name="Google Shape;1069;g3eabe65613e_0_85"/>
          <p:cNvSpPr txBox="1"/>
          <p:nvPr/>
        </p:nvSpPr>
        <p:spPr>
          <a:xfrm>
            <a:off x="3025080" y="2401017"/>
            <a:ext cx="1427895"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a:t>Casos con seguimiento</a:t>
            </a:r>
            <a:endParaRPr/>
          </a:p>
        </p:txBody>
      </p:sp>
      <p:pic>
        <p:nvPicPr>
          <p:cNvPr id="1070" name="Google Shape;1070;g3eabe65613e_0_85"/>
          <p:cNvPicPr preferRelativeResize="0"/>
          <p:nvPr/>
        </p:nvPicPr>
        <p:blipFill>
          <a:blip r:embed="rId8">
            <a:alphaModFix/>
          </a:blip>
          <a:stretch>
            <a:fillRect/>
          </a:stretch>
        </p:blipFill>
        <p:spPr>
          <a:xfrm>
            <a:off x="4871811" y="1982317"/>
            <a:ext cx="1738139" cy="1085850"/>
          </a:xfrm>
          <a:prstGeom prst="rect">
            <a:avLst/>
          </a:prstGeom>
          <a:noFill/>
          <a:ln>
            <a:noFill/>
          </a:ln>
        </p:spPr>
      </p:pic>
      <p:pic>
        <p:nvPicPr>
          <p:cNvPr id="1071" name="Google Shape;1071;g3eabe65613e_0_85"/>
          <p:cNvPicPr preferRelativeResize="0"/>
          <p:nvPr/>
        </p:nvPicPr>
        <p:blipFill>
          <a:blip r:embed="rId11">
            <a:alphaModFix/>
          </a:blip>
          <a:stretch>
            <a:fillRect/>
          </a:stretch>
        </p:blipFill>
        <p:spPr>
          <a:xfrm>
            <a:off x="4608525" y="2054692"/>
            <a:ext cx="1993638" cy="400198"/>
          </a:xfrm>
          <a:prstGeom prst="rect">
            <a:avLst/>
          </a:prstGeom>
          <a:noFill/>
          <a:ln>
            <a:noFill/>
          </a:ln>
        </p:spPr>
      </p:pic>
      <p:sp>
        <p:nvSpPr>
          <p:cNvPr id="1072" name="Google Shape;1072;g3eabe65613e_0_85"/>
          <p:cNvSpPr txBox="1"/>
          <p:nvPr/>
        </p:nvSpPr>
        <p:spPr>
          <a:xfrm>
            <a:off x="4845517" y="2379905"/>
            <a:ext cx="1523471"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a:t>Talleres previstos</a:t>
            </a:r>
            <a:endParaRPr/>
          </a:p>
        </p:txBody>
      </p:sp>
      <p:pic>
        <p:nvPicPr>
          <p:cNvPr id="1073" name="Google Shape;1073;g3eabe65613e_0_85"/>
          <p:cNvPicPr preferRelativeResize="0"/>
          <p:nvPr/>
        </p:nvPicPr>
        <p:blipFill>
          <a:blip r:embed="rId8">
            <a:alphaModFix/>
          </a:blip>
          <a:stretch>
            <a:fillRect/>
          </a:stretch>
        </p:blipFill>
        <p:spPr>
          <a:xfrm>
            <a:off x="6759786" y="1982317"/>
            <a:ext cx="1738139" cy="1085850"/>
          </a:xfrm>
          <a:prstGeom prst="rect">
            <a:avLst/>
          </a:prstGeom>
          <a:noFill/>
          <a:ln>
            <a:noFill/>
          </a:ln>
        </p:spPr>
      </p:pic>
      <p:pic>
        <p:nvPicPr>
          <p:cNvPr id="1074" name="Google Shape;1074;g3eabe65613e_0_85"/>
          <p:cNvPicPr preferRelativeResize="0"/>
          <p:nvPr/>
        </p:nvPicPr>
        <p:blipFill>
          <a:blip r:embed="rId8">
            <a:alphaModFix/>
          </a:blip>
          <a:stretch>
            <a:fillRect/>
          </a:stretch>
        </p:blipFill>
        <p:spPr>
          <a:xfrm>
            <a:off x="8872311" y="1982317"/>
            <a:ext cx="1738139" cy="1085850"/>
          </a:xfrm>
          <a:prstGeom prst="rect">
            <a:avLst/>
          </a:prstGeom>
          <a:noFill/>
          <a:ln>
            <a:noFill/>
          </a:ln>
        </p:spPr>
      </p:pic>
      <p:pic>
        <p:nvPicPr>
          <p:cNvPr id="1075" name="Google Shape;1075;g3eabe65613e_0_85"/>
          <p:cNvPicPr preferRelativeResize="0"/>
          <p:nvPr/>
        </p:nvPicPr>
        <p:blipFill>
          <a:blip r:embed="rId12">
            <a:alphaModFix/>
          </a:blip>
          <a:stretch>
            <a:fillRect/>
          </a:stretch>
        </p:blipFill>
        <p:spPr>
          <a:xfrm>
            <a:off x="6873063" y="1993142"/>
            <a:ext cx="1613300" cy="323850"/>
          </a:xfrm>
          <a:prstGeom prst="rect">
            <a:avLst/>
          </a:prstGeom>
          <a:noFill/>
          <a:ln>
            <a:noFill/>
          </a:ln>
        </p:spPr>
      </p:pic>
      <p:pic>
        <p:nvPicPr>
          <p:cNvPr id="1076" name="Google Shape;1076;g3eabe65613e_0_85"/>
          <p:cNvPicPr preferRelativeResize="0"/>
          <p:nvPr/>
        </p:nvPicPr>
        <p:blipFill>
          <a:blip r:embed="rId13">
            <a:alphaModFix/>
          </a:blip>
          <a:stretch>
            <a:fillRect/>
          </a:stretch>
        </p:blipFill>
        <p:spPr>
          <a:xfrm>
            <a:off x="8873325" y="2077167"/>
            <a:ext cx="1613300" cy="323850"/>
          </a:xfrm>
          <a:prstGeom prst="rect">
            <a:avLst/>
          </a:prstGeom>
          <a:noFill/>
          <a:ln>
            <a:noFill/>
          </a:ln>
        </p:spPr>
      </p:pic>
      <p:sp>
        <p:nvSpPr>
          <p:cNvPr id="1077" name="Google Shape;1077;g3eabe65613e_0_85"/>
          <p:cNvSpPr txBox="1"/>
          <p:nvPr/>
        </p:nvSpPr>
        <p:spPr>
          <a:xfrm>
            <a:off x="6934988" y="2487605"/>
            <a:ext cx="1613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a:t>Informes técnico</a:t>
            </a:r>
            <a:endParaRPr/>
          </a:p>
        </p:txBody>
      </p:sp>
      <p:sp>
        <p:nvSpPr>
          <p:cNvPr id="1078" name="Google Shape;1078;g3eabe65613e_0_85"/>
          <p:cNvSpPr txBox="1"/>
          <p:nvPr/>
        </p:nvSpPr>
        <p:spPr>
          <a:xfrm>
            <a:off x="8874054" y="2467167"/>
            <a:ext cx="1523471"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a:t>Campañas nacionales</a:t>
            </a:r>
            <a:endParaRPr/>
          </a:p>
        </p:txBody>
      </p:sp>
      <p:pic>
        <p:nvPicPr>
          <p:cNvPr id="1079" name="Google Shape;1079;g3eabe65613e_0_85"/>
          <p:cNvPicPr preferRelativeResize="0"/>
          <p:nvPr/>
        </p:nvPicPr>
        <p:blipFill>
          <a:blip r:embed="rId14">
            <a:alphaModFix/>
          </a:blip>
          <a:stretch>
            <a:fillRect/>
          </a:stretch>
        </p:blipFill>
        <p:spPr>
          <a:xfrm>
            <a:off x="279000" y="3402425"/>
            <a:ext cx="3600450" cy="1095375"/>
          </a:xfrm>
          <a:prstGeom prst="rect">
            <a:avLst/>
          </a:prstGeom>
          <a:noFill/>
          <a:ln>
            <a:noFill/>
          </a:ln>
        </p:spPr>
      </p:pic>
      <p:pic>
        <p:nvPicPr>
          <p:cNvPr id="1080" name="Google Shape;1080;g3eabe65613e_0_85"/>
          <p:cNvPicPr preferRelativeResize="0"/>
          <p:nvPr/>
        </p:nvPicPr>
        <p:blipFill>
          <a:blip r:embed="rId15">
            <a:alphaModFix/>
          </a:blip>
          <a:stretch>
            <a:fillRect/>
          </a:stretch>
        </p:blipFill>
        <p:spPr>
          <a:xfrm>
            <a:off x="4079475" y="3426888"/>
            <a:ext cx="3600450" cy="1095375"/>
          </a:xfrm>
          <a:prstGeom prst="rect">
            <a:avLst/>
          </a:prstGeom>
          <a:noFill/>
          <a:ln>
            <a:noFill/>
          </a:ln>
        </p:spPr>
      </p:pic>
      <p:pic>
        <p:nvPicPr>
          <p:cNvPr id="1081" name="Google Shape;1081;g3eabe65613e_0_85"/>
          <p:cNvPicPr preferRelativeResize="0"/>
          <p:nvPr/>
        </p:nvPicPr>
        <p:blipFill>
          <a:blip r:embed="rId16">
            <a:alphaModFix/>
          </a:blip>
          <a:stretch>
            <a:fillRect/>
          </a:stretch>
        </p:blipFill>
        <p:spPr>
          <a:xfrm>
            <a:off x="7879950" y="3426888"/>
            <a:ext cx="3600450" cy="1095375"/>
          </a:xfrm>
          <a:prstGeom prst="rect">
            <a:avLst/>
          </a:prstGeom>
          <a:noFill/>
          <a:ln>
            <a:noFill/>
          </a:ln>
        </p:spPr>
      </p:pic>
      <p:pic>
        <p:nvPicPr>
          <p:cNvPr id="1082" name="Google Shape;1082;g3eabe65613e_0_85"/>
          <p:cNvPicPr preferRelativeResize="0"/>
          <p:nvPr/>
        </p:nvPicPr>
        <p:blipFill>
          <a:blip r:embed="rId17">
            <a:alphaModFix/>
          </a:blip>
          <a:stretch>
            <a:fillRect/>
          </a:stretch>
        </p:blipFill>
        <p:spPr>
          <a:xfrm>
            <a:off x="279000" y="4845088"/>
            <a:ext cx="3600450" cy="1095375"/>
          </a:xfrm>
          <a:prstGeom prst="rect">
            <a:avLst/>
          </a:prstGeom>
          <a:noFill/>
          <a:ln>
            <a:noFill/>
          </a:ln>
        </p:spPr>
      </p:pic>
      <p:pic>
        <p:nvPicPr>
          <p:cNvPr id="1083" name="Google Shape;1083;g3eabe65613e_0_85"/>
          <p:cNvPicPr preferRelativeResize="0"/>
          <p:nvPr/>
        </p:nvPicPr>
        <p:blipFill>
          <a:blip r:embed="rId18">
            <a:alphaModFix/>
          </a:blip>
          <a:stretch>
            <a:fillRect/>
          </a:stretch>
        </p:blipFill>
        <p:spPr>
          <a:xfrm>
            <a:off x="4079475" y="4888113"/>
            <a:ext cx="3600450" cy="1095375"/>
          </a:xfrm>
          <a:prstGeom prst="rect">
            <a:avLst/>
          </a:prstGeom>
          <a:noFill/>
          <a:ln>
            <a:noFill/>
          </a:ln>
        </p:spPr>
      </p:pic>
      <p:pic>
        <p:nvPicPr>
          <p:cNvPr id="1084" name="Google Shape;1084;g3eabe65613e_0_85"/>
          <p:cNvPicPr preferRelativeResize="0"/>
          <p:nvPr/>
        </p:nvPicPr>
        <p:blipFill>
          <a:blip r:embed="rId19">
            <a:alphaModFix/>
          </a:blip>
          <a:stretch>
            <a:fillRect/>
          </a:stretch>
        </p:blipFill>
        <p:spPr>
          <a:xfrm>
            <a:off x="7818075" y="4915400"/>
            <a:ext cx="3600450" cy="1095375"/>
          </a:xfrm>
          <a:prstGeom prst="rect">
            <a:avLst/>
          </a:prstGeom>
          <a:noFill/>
          <a:ln>
            <a:noFill/>
          </a:ln>
        </p:spPr>
      </p:pic>
      <p:sp>
        <p:nvSpPr>
          <p:cNvPr id="1085" name="Google Shape;1085;g3eabe65613e_0_85"/>
          <p:cNvSpPr txBox="1"/>
          <p:nvPr/>
        </p:nvSpPr>
        <p:spPr>
          <a:xfrm>
            <a:off x="402825" y="334745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dirty="0">
                <a:solidFill>
                  <a:srgbClr val="9900FF"/>
                </a:solidFill>
              </a:rPr>
              <a:t>Programas y proyectos visibles</a:t>
            </a:r>
            <a:endParaRPr b="1" dirty="0">
              <a:solidFill>
                <a:srgbClr val="9900FF"/>
              </a:solidFill>
            </a:endParaRPr>
          </a:p>
        </p:txBody>
      </p:sp>
      <p:sp>
        <p:nvSpPr>
          <p:cNvPr id="1086" name="Google Shape;1086;g3eabe65613e_0_85"/>
          <p:cNvSpPr txBox="1"/>
          <p:nvPr/>
        </p:nvSpPr>
        <p:spPr>
          <a:xfrm>
            <a:off x="396975" y="3599275"/>
            <a:ext cx="33645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500"/>
              <a:t>VIVIR-SE, Observatorio de Género, Kullakita Segura, Voces Protegidas y Redes Seguras.</a:t>
            </a:r>
            <a:endParaRPr sz="1500"/>
          </a:p>
        </p:txBody>
      </p:sp>
      <p:sp>
        <p:nvSpPr>
          <p:cNvPr id="1087" name="Google Shape;1087;g3eabe65613e_0_85"/>
          <p:cNvSpPr txBox="1"/>
          <p:nvPr/>
        </p:nvSpPr>
        <p:spPr>
          <a:xfrm>
            <a:off x="4141388" y="34206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solidFill>
                  <a:srgbClr val="438951"/>
                </a:solidFill>
              </a:rPr>
              <a:t>Seguimiento y evaluación</a:t>
            </a:r>
            <a:endParaRPr b="1">
              <a:solidFill>
                <a:srgbClr val="438951"/>
              </a:solidFill>
            </a:endParaRPr>
          </a:p>
        </p:txBody>
      </p:sp>
      <p:sp>
        <p:nvSpPr>
          <p:cNvPr id="1088" name="Google Shape;1088;g3eabe65613e_0_85"/>
          <p:cNvSpPr txBox="1"/>
          <p:nvPr/>
        </p:nvSpPr>
        <p:spPr>
          <a:xfrm>
            <a:off x="4141400" y="3745550"/>
            <a:ext cx="3538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t>2 evaluaciones institucionales, 2 instrumentos metodológicos y control físico-financiero.</a:t>
            </a:r>
            <a:endParaRPr/>
          </a:p>
        </p:txBody>
      </p:sp>
      <p:sp>
        <p:nvSpPr>
          <p:cNvPr id="1089" name="Google Shape;1089;g3eabe65613e_0_85"/>
          <p:cNvSpPr txBox="1"/>
          <p:nvPr/>
        </p:nvSpPr>
        <p:spPr>
          <a:xfrm>
            <a:off x="7997925" y="3420463"/>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solidFill>
                  <a:srgbClr val="CC4125"/>
                </a:solidFill>
              </a:rPr>
              <a:t>Comunicación y prevención</a:t>
            </a:r>
            <a:endParaRPr b="1">
              <a:solidFill>
                <a:srgbClr val="CC4125"/>
              </a:solidFill>
            </a:endParaRPr>
          </a:p>
        </p:txBody>
      </p:sp>
      <p:sp>
        <p:nvSpPr>
          <p:cNvPr id="1090" name="Google Shape;1090;g3eabe65613e_0_85"/>
          <p:cNvSpPr txBox="1"/>
          <p:nvPr/>
        </p:nvSpPr>
        <p:spPr>
          <a:xfrm>
            <a:off x="8059825" y="3745550"/>
            <a:ext cx="3364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Campañas 8M, 11 de octubre y 25N; redes, web y lenguaje claro, no sexista e intercultural.</a:t>
            </a:r>
            <a:endParaRPr dirty="0"/>
          </a:p>
        </p:txBody>
      </p:sp>
      <p:pic>
        <p:nvPicPr>
          <p:cNvPr id="1091" name="Google Shape;1091;g3eabe65613e_0_85"/>
          <p:cNvPicPr preferRelativeResize="0"/>
          <p:nvPr/>
        </p:nvPicPr>
        <p:blipFill>
          <a:blip r:embed="rId20">
            <a:alphaModFix/>
          </a:blip>
          <a:stretch>
            <a:fillRect/>
          </a:stretch>
        </p:blipFill>
        <p:spPr>
          <a:xfrm>
            <a:off x="502838" y="4885875"/>
            <a:ext cx="3152775" cy="200025"/>
          </a:xfrm>
          <a:prstGeom prst="rect">
            <a:avLst/>
          </a:prstGeom>
          <a:noFill/>
          <a:ln>
            <a:noFill/>
          </a:ln>
        </p:spPr>
      </p:pic>
      <p:sp>
        <p:nvSpPr>
          <p:cNvPr id="1092" name="Google Shape;1092;g3eabe65613e_0_85"/>
          <p:cNvSpPr txBox="1"/>
          <p:nvPr/>
        </p:nvSpPr>
        <p:spPr>
          <a:xfrm>
            <a:off x="402825" y="5112050"/>
            <a:ext cx="3538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t>Convenios, coordinación con universidades, entidades territoriales, cooperación y actores sociales.</a:t>
            </a:r>
            <a:endParaRPr/>
          </a:p>
        </p:txBody>
      </p:sp>
      <p:pic>
        <p:nvPicPr>
          <p:cNvPr id="1093" name="Google Shape;1093;g3eabe65613e_0_85"/>
          <p:cNvPicPr preferRelativeResize="0"/>
          <p:nvPr/>
        </p:nvPicPr>
        <p:blipFill>
          <a:blip r:embed="rId21">
            <a:alphaModFix/>
          </a:blip>
          <a:stretch>
            <a:fillRect/>
          </a:stretch>
        </p:blipFill>
        <p:spPr>
          <a:xfrm>
            <a:off x="4256815" y="4982125"/>
            <a:ext cx="3245770" cy="205925"/>
          </a:xfrm>
          <a:prstGeom prst="rect">
            <a:avLst/>
          </a:prstGeom>
          <a:noFill/>
          <a:ln>
            <a:noFill/>
          </a:ln>
        </p:spPr>
      </p:pic>
      <p:sp>
        <p:nvSpPr>
          <p:cNvPr id="1094" name="Google Shape;1094;g3eabe65613e_0_85"/>
          <p:cNvSpPr txBox="1"/>
          <p:nvPr/>
        </p:nvSpPr>
        <p:spPr>
          <a:xfrm>
            <a:off x="4197450" y="5134200"/>
            <a:ext cx="3364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t>Disponibilidad de recursos, coordinación interinstitucional, soporte tecnológico y personal suficiente.</a:t>
            </a:r>
            <a:endParaRPr/>
          </a:p>
        </p:txBody>
      </p:sp>
      <p:pic>
        <p:nvPicPr>
          <p:cNvPr id="1095" name="Google Shape;1095;g3eabe65613e_0_85"/>
          <p:cNvPicPr preferRelativeResize="0"/>
          <p:nvPr/>
        </p:nvPicPr>
        <p:blipFill>
          <a:blip r:embed="rId22">
            <a:alphaModFix/>
          </a:blip>
          <a:stretch>
            <a:fillRect/>
          </a:stretch>
        </p:blipFill>
        <p:spPr>
          <a:xfrm>
            <a:off x="8015327" y="4985002"/>
            <a:ext cx="3600450" cy="228427"/>
          </a:xfrm>
          <a:prstGeom prst="rect">
            <a:avLst/>
          </a:prstGeom>
          <a:noFill/>
          <a:ln>
            <a:noFill/>
          </a:ln>
        </p:spPr>
      </p:pic>
      <p:sp>
        <p:nvSpPr>
          <p:cNvPr id="1096" name="Google Shape;1096;g3eabe65613e_0_85"/>
          <p:cNvSpPr txBox="1"/>
          <p:nvPr/>
        </p:nvSpPr>
        <p:spPr>
          <a:xfrm>
            <a:off x="7879950" y="5146325"/>
            <a:ext cx="3538500" cy="831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a:t>Una gestión medible, transparente y orientada a reducir la violencia y la desigualdad de género.</a:t>
            </a:r>
            <a:endParaRPr/>
          </a:p>
        </p:txBody>
      </p:sp>
    </p:spTree>
    <p:extLst>
      <p:ext uri="{BB962C8B-B14F-4D97-AF65-F5344CB8AC3E}">
        <p14:creationId xmlns:p14="http://schemas.microsoft.com/office/powerpoint/2010/main" val="2403835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pic>
        <p:nvPicPr>
          <p:cNvPr id="863" name="Google Shape;863;p42"/>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864" name="Google Shape;864;p42"/>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865" name="Google Shape;865;p42"/>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866" name="Google Shape;866;p42"/>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867" name="Google Shape;867;p42"/>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SERVICIO PLURINACIONAL DE DEFENSA PUBLICA - SEPDEP</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064828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43"/>
          <p:cNvSpPr txBox="1"/>
          <p:nvPr/>
        </p:nvSpPr>
        <p:spPr>
          <a:xfrm>
            <a:off x="1398330" y="984606"/>
            <a:ext cx="8610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sz="2300" b="1" dirty="0">
                <a:solidFill>
                  <a:srgbClr val="CC9900"/>
                </a:solidFill>
              </a:rPr>
              <a:t>Servicio Plurinacional de Defensa Pública</a:t>
            </a:r>
            <a:endParaRPr sz="2300" b="1" dirty="0">
              <a:solidFill>
                <a:srgbClr val="CC9900"/>
              </a:solidFill>
            </a:endParaRPr>
          </a:p>
        </p:txBody>
      </p:sp>
      <p:sp>
        <p:nvSpPr>
          <p:cNvPr id="873" name="Google Shape;873;p43"/>
          <p:cNvSpPr txBox="1"/>
          <p:nvPr/>
        </p:nvSpPr>
        <p:spPr>
          <a:xfrm>
            <a:off x="761348" y="1777052"/>
            <a:ext cx="10099484" cy="3231624"/>
          </a:xfrm>
          <a:prstGeom prst="rect">
            <a:avLst/>
          </a:prstGeom>
          <a:noFill/>
          <a:ln>
            <a:noFill/>
          </a:ln>
        </p:spPr>
        <p:txBody>
          <a:bodyPr spcFirstLastPara="1" wrap="square" lIns="91425" tIns="91425" rIns="91425" bIns="91425" anchor="t" anchorCtr="0">
            <a:spAutoFit/>
          </a:bodyPr>
          <a:lstStyle/>
          <a:p>
            <a:pPr marL="457200" lvl="0" indent="-368300" algn="just" rtl="0">
              <a:spcBef>
                <a:spcPts val="0"/>
              </a:spcBef>
              <a:spcAft>
                <a:spcPts val="0"/>
              </a:spcAft>
              <a:buSzPts val="2200"/>
              <a:buChar char="●"/>
            </a:pPr>
            <a:r>
              <a:rPr lang="es-MX" sz="2200" dirty="0"/>
              <a:t>El SEPDEP se </a:t>
            </a:r>
            <a:r>
              <a:rPr lang="es-MX" sz="2200" b="1" dirty="0"/>
              <a:t>encarga del régimen de defensa penal pública de las personas denunciadas, imputadas o procesadas penalmente con escasos recursos económicos </a:t>
            </a:r>
            <a:r>
              <a:rPr lang="es-MX" sz="2200" dirty="0"/>
              <a:t>necesarios para la contratación de abogada o abogado particular.</a:t>
            </a:r>
          </a:p>
          <a:p>
            <a:pPr marL="457200" lvl="0" indent="-368300" algn="just" rtl="0">
              <a:spcBef>
                <a:spcPts val="0"/>
              </a:spcBef>
              <a:spcAft>
                <a:spcPts val="0"/>
              </a:spcAft>
              <a:buSzPts val="2200"/>
              <a:buChar char="●"/>
            </a:pPr>
            <a:endParaRPr sz="2200" dirty="0"/>
          </a:p>
          <a:p>
            <a:pPr marL="457200" lvl="0" indent="-368300" algn="just" rtl="0">
              <a:spcBef>
                <a:spcPts val="0"/>
              </a:spcBef>
              <a:spcAft>
                <a:spcPts val="0"/>
              </a:spcAft>
              <a:buSzPts val="2200"/>
              <a:buChar char="●"/>
            </a:pPr>
            <a:r>
              <a:rPr lang="es-MX" sz="2200" dirty="0"/>
              <a:t>El SEPDEP, es un servicio que otorga el Estado consagrando el derecho a la defensa como un derecho fundamental y como la expresión de justicia, basado en los principios, garantías, valores, fundado en la pluralidad y pluralismo jurídico.</a:t>
            </a:r>
            <a:endParaRPr sz="2200" dirty="0"/>
          </a:p>
        </p:txBody>
      </p:sp>
      <p:pic>
        <p:nvPicPr>
          <p:cNvPr id="874" name="Google Shape;874;p43"/>
          <p:cNvPicPr preferRelativeResize="0"/>
          <p:nvPr/>
        </p:nvPicPr>
        <p:blipFill rotWithShape="1">
          <a:blip r:embed="rId3">
            <a:alphaModFix/>
          </a:blip>
          <a:srcRect/>
          <a:stretch/>
        </p:blipFill>
        <p:spPr>
          <a:xfrm>
            <a:off x="-102975" y="7359167"/>
            <a:ext cx="12192000" cy="100326"/>
          </a:xfrm>
          <a:prstGeom prst="rect">
            <a:avLst/>
          </a:prstGeom>
          <a:noFill/>
          <a:ln>
            <a:noFill/>
          </a:ln>
        </p:spPr>
      </p:pic>
      <p:pic>
        <p:nvPicPr>
          <p:cNvPr id="6" name="Google Shape;880;p44"/>
          <p:cNvPicPr preferRelativeResize="0"/>
          <p:nvPr/>
        </p:nvPicPr>
        <p:blipFill rotWithShape="1">
          <a:blip r:embed="rId3">
            <a:alphaModFix/>
          </a:blip>
          <a:srcRect/>
          <a:stretch/>
        </p:blipFill>
        <p:spPr>
          <a:xfrm>
            <a:off x="0" y="6380342"/>
            <a:ext cx="12192000" cy="100326"/>
          </a:xfrm>
          <a:prstGeom prst="rect">
            <a:avLst/>
          </a:prstGeom>
          <a:noFill/>
          <a:ln>
            <a:noFill/>
          </a:ln>
        </p:spPr>
      </p:pic>
      <p:pic>
        <p:nvPicPr>
          <p:cNvPr id="2" name="Imagen 1"/>
          <p:cNvPicPr>
            <a:picLocks noChangeAspect="1"/>
          </p:cNvPicPr>
          <p:nvPr/>
        </p:nvPicPr>
        <p:blipFill>
          <a:blip r:embed="rId4"/>
          <a:stretch>
            <a:fillRect/>
          </a:stretch>
        </p:blipFill>
        <p:spPr>
          <a:xfrm>
            <a:off x="9881805" y="4709983"/>
            <a:ext cx="1958054" cy="1583720"/>
          </a:xfrm>
          <a:prstGeom prst="rect">
            <a:avLst/>
          </a:prstGeom>
        </p:spPr>
      </p:pic>
    </p:spTree>
    <p:extLst>
      <p:ext uri="{BB962C8B-B14F-4D97-AF65-F5344CB8AC3E}">
        <p14:creationId xmlns:p14="http://schemas.microsoft.com/office/powerpoint/2010/main" val="2958407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pic>
        <p:nvPicPr>
          <p:cNvPr id="895" name="Google Shape;895;p45"/>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896" name="Google Shape;896;p45"/>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897" name="Google Shape;897;p45"/>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898" name="Google Shape;898;p45"/>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899" name="Google Shape;899;p45"/>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DIRECCIÓN DEL NOTARIADO PLURINACIONAL - DIRNOPLU</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71090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46"/>
          <p:cNvSpPr/>
          <p:nvPr/>
        </p:nvSpPr>
        <p:spPr>
          <a:xfrm>
            <a:off x="500140" y="1476910"/>
            <a:ext cx="3188178" cy="1253912"/>
          </a:xfrm>
          <a:prstGeom prst="roundRect">
            <a:avLst>
              <a:gd name="adj" fmla="val 16667"/>
            </a:avLst>
          </a:prstGeom>
          <a:solidFill>
            <a:srgbClr val="D6A646"/>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05" name="Google Shape;905;p46"/>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907" name="Google Shape;907;p46"/>
          <p:cNvSpPr txBox="1"/>
          <p:nvPr/>
        </p:nvSpPr>
        <p:spPr>
          <a:xfrm>
            <a:off x="236620" y="2930013"/>
            <a:ext cx="3715219" cy="276994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0" i="0" u="none" strike="noStrike" dirty="0">
                <a:solidFill>
                  <a:srgbClr val="000000"/>
                </a:solidFill>
                <a:latin typeface="Arial"/>
                <a:ea typeface="Arial"/>
                <a:cs typeface="Arial"/>
                <a:sym typeface="Arial"/>
              </a:rPr>
              <a:t>En aplicación al D.S. N° 5595 de 30 de marzo de 2026, de “Tranca Cero”, se </a:t>
            </a:r>
            <a:r>
              <a:rPr lang="es-MX" sz="1600" b="1" i="0" u="none" strike="noStrike" dirty="0">
                <a:solidFill>
                  <a:srgbClr val="000000"/>
                </a:solidFill>
                <a:latin typeface="Arial"/>
                <a:ea typeface="Arial"/>
                <a:cs typeface="Arial"/>
                <a:sym typeface="Arial"/>
              </a:rPr>
              <a:t>realizará la actualización de la normativa de DIRNOPLU</a:t>
            </a:r>
            <a:r>
              <a:rPr lang="es-MX" sz="1600" b="0" i="0" u="none" strike="noStrike" dirty="0">
                <a:solidFill>
                  <a:srgbClr val="000000"/>
                </a:solidFill>
                <a:latin typeface="Arial"/>
                <a:ea typeface="Arial"/>
                <a:cs typeface="Arial"/>
                <a:sym typeface="Arial"/>
              </a:rPr>
              <a:t> para contar con instrumentos modernos que permitan viabilizar la aplicación de procedimientos ágiles y efectivos, con el uso de tecnología, para beneficio de la ciudadanía, Notarios de Fe Pública y el Estado en general.</a:t>
            </a:r>
            <a:endParaRPr dirty="0"/>
          </a:p>
          <a:p>
            <a:pPr marL="0" marR="0" lvl="0" indent="0" algn="just" rtl="0">
              <a:spcBef>
                <a:spcPts val="0"/>
              </a:spcBef>
              <a:spcAft>
                <a:spcPts val="0"/>
              </a:spcAft>
              <a:buNone/>
            </a:pPr>
            <a:endParaRPr sz="1400" b="0" i="0" u="none" strike="noStrike" dirty="0">
              <a:solidFill>
                <a:srgbClr val="000000"/>
              </a:solidFill>
              <a:latin typeface="Arial"/>
              <a:ea typeface="Arial"/>
              <a:cs typeface="Arial"/>
              <a:sym typeface="Arial"/>
            </a:endParaRPr>
          </a:p>
        </p:txBody>
      </p:sp>
      <p:sp>
        <p:nvSpPr>
          <p:cNvPr id="908" name="Google Shape;908;p46"/>
          <p:cNvSpPr txBox="1"/>
          <p:nvPr/>
        </p:nvSpPr>
        <p:spPr>
          <a:xfrm>
            <a:off x="462439" y="1519090"/>
            <a:ext cx="3225879"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400" b="1" i="0" u="none" strike="noStrike" dirty="0">
                <a:solidFill>
                  <a:srgbClr val="000000"/>
                </a:solidFill>
                <a:latin typeface="Arial"/>
                <a:ea typeface="Arial"/>
                <a:cs typeface="Arial"/>
                <a:sym typeface="Arial"/>
              </a:rPr>
              <a:t>OBJETIVO 1: </a:t>
            </a:r>
            <a:endParaRPr sz="1200" b="0" i="0" u="none" strike="noStrike" dirty="0">
              <a:solidFill>
                <a:srgbClr val="000000"/>
              </a:solidFill>
              <a:latin typeface="Arial"/>
              <a:ea typeface="Arial"/>
              <a:cs typeface="Arial"/>
              <a:sym typeface="Arial"/>
            </a:endParaRPr>
          </a:p>
          <a:p>
            <a:pPr marL="0" marR="0" lvl="0" indent="0" algn="ctr" rtl="0">
              <a:spcBef>
                <a:spcPts val="0"/>
              </a:spcBef>
              <a:spcAft>
                <a:spcPts val="0"/>
              </a:spcAft>
              <a:buNone/>
            </a:pPr>
            <a:r>
              <a:rPr lang="es-MX" sz="1400" b="1" i="0" u="none" strike="noStrike" dirty="0">
                <a:solidFill>
                  <a:srgbClr val="000000"/>
                </a:solidFill>
                <a:latin typeface="Arial"/>
                <a:ea typeface="Arial"/>
                <a:cs typeface="Arial"/>
                <a:sym typeface="Arial"/>
              </a:rPr>
              <a:t>ACTUALIZACIÓN, MODERNIZACIÓN Y MODIFICACIÓN NORMATIVA PARA </a:t>
            </a:r>
            <a:r>
              <a:rPr lang="es-MX" sz="1400" b="1" i="0" u="sng" strike="noStrike" dirty="0">
                <a:solidFill>
                  <a:srgbClr val="000000"/>
                </a:solidFill>
                <a:latin typeface="Arial"/>
                <a:ea typeface="Arial"/>
                <a:cs typeface="Arial"/>
                <a:sym typeface="Arial"/>
              </a:rPr>
              <a:t>ELIMINAR</a:t>
            </a:r>
            <a:r>
              <a:rPr lang="es-MX" sz="1400" b="1" i="0" u="none" strike="noStrike" dirty="0">
                <a:solidFill>
                  <a:srgbClr val="000000"/>
                </a:solidFill>
                <a:latin typeface="Arial"/>
                <a:ea typeface="Arial"/>
                <a:cs typeface="Arial"/>
                <a:sym typeface="Arial"/>
              </a:rPr>
              <a:t> </a:t>
            </a:r>
            <a:r>
              <a:rPr lang="es-MX" sz="1400" b="1" i="0" u="sng" strike="noStrike" dirty="0">
                <a:solidFill>
                  <a:srgbClr val="000000"/>
                </a:solidFill>
                <a:latin typeface="Arial"/>
                <a:ea typeface="Arial"/>
                <a:cs typeface="Arial"/>
                <a:sym typeface="Arial"/>
              </a:rPr>
              <a:t>EL ESTADO TRANCA</a:t>
            </a:r>
            <a:endParaRPr sz="1200" b="0" i="0" u="none" strike="noStrike" dirty="0">
              <a:solidFill>
                <a:srgbClr val="000000"/>
              </a:solidFill>
              <a:latin typeface="Arial"/>
              <a:ea typeface="Arial"/>
              <a:cs typeface="Arial"/>
              <a:sym typeface="Arial"/>
            </a:endParaRPr>
          </a:p>
        </p:txBody>
      </p:sp>
      <p:sp>
        <p:nvSpPr>
          <p:cNvPr id="909" name="Google Shape;909;p46"/>
          <p:cNvSpPr/>
          <p:nvPr/>
        </p:nvSpPr>
        <p:spPr>
          <a:xfrm>
            <a:off x="4728316" y="1534325"/>
            <a:ext cx="3188178" cy="1253912"/>
          </a:xfrm>
          <a:prstGeom prst="roundRect">
            <a:avLst>
              <a:gd name="adj" fmla="val 16667"/>
            </a:avLst>
          </a:prstGeom>
          <a:solidFill>
            <a:srgbClr val="D6A646"/>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1400" b="1">
                <a:solidFill>
                  <a:schemeClr val="dk1"/>
                </a:solidFill>
                <a:latin typeface="Arial"/>
                <a:ea typeface="Arial"/>
                <a:cs typeface="Arial"/>
                <a:sym typeface="Arial"/>
              </a:rPr>
              <a:t>OBJETIVO 2:</a:t>
            </a:r>
            <a:endParaRPr sz="1400">
              <a:solidFill>
                <a:schemeClr val="dk1"/>
              </a:solidFill>
              <a:latin typeface="Arial"/>
              <a:ea typeface="Arial"/>
              <a:cs typeface="Arial"/>
              <a:sym typeface="Arial"/>
            </a:endParaRPr>
          </a:p>
          <a:p>
            <a:pPr marL="0" marR="0" lvl="0" indent="0" algn="ctr" rtl="0">
              <a:spcBef>
                <a:spcPts val="0"/>
              </a:spcBef>
              <a:spcAft>
                <a:spcPts val="0"/>
              </a:spcAft>
              <a:buNone/>
            </a:pPr>
            <a:r>
              <a:rPr lang="es-MX" sz="1400" b="1">
                <a:solidFill>
                  <a:schemeClr val="dk1"/>
                </a:solidFill>
                <a:latin typeface="Arial"/>
                <a:ea typeface="Arial"/>
                <a:cs typeface="Arial"/>
                <a:sym typeface="Arial"/>
              </a:rPr>
              <a:t>IMPLANTAR SISTEMAS DE INTEROPERABILIDAD PARA EL INTERCAMBIO, VERIFICACION Y VALIDACION DE INFORMACIÓN</a:t>
            </a:r>
            <a:endParaRPr sz="1400">
              <a:solidFill>
                <a:schemeClr val="dk1"/>
              </a:solidFill>
              <a:latin typeface="Arial"/>
              <a:ea typeface="Arial"/>
              <a:cs typeface="Arial"/>
              <a:sym typeface="Arial"/>
            </a:endParaRPr>
          </a:p>
        </p:txBody>
      </p:sp>
      <p:sp>
        <p:nvSpPr>
          <p:cNvPr id="910" name="Google Shape;910;p46"/>
          <p:cNvSpPr/>
          <p:nvPr/>
        </p:nvSpPr>
        <p:spPr>
          <a:xfrm>
            <a:off x="8490033" y="1506273"/>
            <a:ext cx="3188178" cy="1253912"/>
          </a:xfrm>
          <a:prstGeom prst="roundRect">
            <a:avLst>
              <a:gd name="adj" fmla="val 16667"/>
            </a:avLst>
          </a:prstGeom>
          <a:solidFill>
            <a:srgbClr val="D6A646"/>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1400" b="1">
                <a:solidFill>
                  <a:schemeClr val="dk1"/>
                </a:solidFill>
                <a:latin typeface="Arial"/>
                <a:ea typeface="Arial"/>
                <a:cs typeface="Arial"/>
                <a:sym typeface="Arial"/>
              </a:rPr>
              <a:t>OBJETIVO 3:</a:t>
            </a:r>
            <a:endParaRPr sz="1400">
              <a:solidFill>
                <a:schemeClr val="dk1"/>
              </a:solidFill>
              <a:latin typeface="Arial"/>
              <a:ea typeface="Arial"/>
              <a:cs typeface="Arial"/>
              <a:sym typeface="Arial"/>
            </a:endParaRPr>
          </a:p>
          <a:p>
            <a:pPr marL="0" marR="0" lvl="0" indent="0" algn="ctr" rtl="0">
              <a:spcBef>
                <a:spcPts val="0"/>
              </a:spcBef>
              <a:spcAft>
                <a:spcPts val="0"/>
              </a:spcAft>
              <a:buNone/>
            </a:pPr>
            <a:r>
              <a:rPr lang="es-MX" sz="1400" b="1">
                <a:solidFill>
                  <a:schemeClr val="dk1"/>
                </a:solidFill>
                <a:latin typeface="Arial"/>
                <a:ea typeface="Arial"/>
                <a:cs typeface="Arial"/>
                <a:sym typeface="Arial"/>
              </a:rPr>
              <a:t>TRANSPARENTAR EL ACCESO A LA INFORMACION GENERADA EN LA DIRECCIÓN DEL NOTARIADO PLURINACIONAL.</a:t>
            </a:r>
            <a:endParaRPr sz="1400">
              <a:solidFill>
                <a:schemeClr val="dk1"/>
              </a:solidFill>
              <a:latin typeface="Arial"/>
              <a:ea typeface="Arial"/>
              <a:cs typeface="Arial"/>
              <a:sym typeface="Arial"/>
            </a:endParaRPr>
          </a:p>
        </p:txBody>
      </p:sp>
      <p:sp>
        <p:nvSpPr>
          <p:cNvPr id="911" name="Google Shape;911;p46"/>
          <p:cNvSpPr txBox="1"/>
          <p:nvPr/>
        </p:nvSpPr>
        <p:spPr>
          <a:xfrm>
            <a:off x="4264089" y="2930013"/>
            <a:ext cx="3946849" cy="353939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00000"/>
                </a:solidFill>
                <a:latin typeface="+mj-lt"/>
                <a:ea typeface="Arial"/>
                <a:cs typeface="Arial"/>
                <a:sym typeface="Arial"/>
              </a:rPr>
              <a:t>Gestionar la interconexión e interoperabilidad del Sistema Informático del Notariado Plurinacional SINPLU </a:t>
            </a:r>
            <a:r>
              <a:rPr lang="es-MX" sz="1600" b="0" i="0" u="none" strike="noStrike" dirty="0">
                <a:solidFill>
                  <a:srgbClr val="000000"/>
                </a:solidFill>
                <a:latin typeface="+mj-lt"/>
                <a:ea typeface="Arial"/>
                <a:cs typeface="Arial"/>
                <a:sym typeface="Arial"/>
              </a:rPr>
              <a:t>– con Sistemas informáticos de entidades públicas para el consumo e intercambio de información.</a:t>
            </a:r>
            <a:endParaRPr sz="1600" b="0" i="0" u="none" strike="noStrike" dirty="0">
              <a:solidFill>
                <a:srgbClr val="000000"/>
              </a:solidFill>
              <a:latin typeface="+mj-lt"/>
              <a:ea typeface="Arial"/>
              <a:cs typeface="Arial"/>
              <a:sym typeface="Arial"/>
            </a:endParaRPr>
          </a:p>
          <a:p>
            <a:pPr marL="0" marR="0" lvl="0" indent="0" algn="just" rtl="0">
              <a:spcBef>
                <a:spcPts val="0"/>
              </a:spcBef>
              <a:spcAft>
                <a:spcPts val="0"/>
              </a:spcAft>
              <a:buNone/>
            </a:pPr>
            <a:endParaRPr sz="1600" b="0" i="0" u="none" strike="noStrike" dirty="0">
              <a:solidFill>
                <a:srgbClr val="000000"/>
              </a:solidFill>
              <a:latin typeface="+mj-lt"/>
              <a:ea typeface="Arial"/>
              <a:cs typeface="Arial"/>
              <a:sym typeface="Arial"/>
            </a:endParaRPr>
          </a:p>
          <a:p>
            <a:pPr marL="0" marR="0" lvl="0" indent="0" algn="just" rtl="0">
              <a:spcBef>
                <a:spcPts val="0"/>
              </a:spcBef>
              <a:spcAft>
                <a:spcPts val="0"/>
              </a:spcAft>
              <a:buNone/>
            </a:pPr>
            <a:r>
              <a:rPr lang="es-MX" sz="1600" b="0" i="0" u="none" strike="noStrike" dirty="0">
                <a:solidFill>
                  <a:srgbClr val="000000"/>
                </a:solidFill>
                <a:latin typeface="+mj-lt"/>
                <a:ea typeface="Arial"/>
                <a:cs typeface="Arial"/>
                <a:sym typeface="Arial"/>
              </a:rPr>
              <a:t>Logrando proporcionar en tiempo real la validación y verificación de datos, sin intermediarios, desde fuentes directas y con plena validez legal. Se beneficiará a la ciudadanía y Notarios de Fe Pública, además de </a:t>
            </a:r>
            <a:r>
              <a:rPr lang="es-MX" sz="1600" b="0" i="0" u="none" strike="noStrike" dirty="0" err="1">
                <a:solidFill>
                  <a:srgbClr val="000000"/>
                </a:solidFill>
                <a:latin typeface="+mj-lt"/>
                <a:ea typeface="Arial"/>
                <a:cs typeface="Arial"/>
                <a:sym typeface="Arial"/>
              </a:rPr>
              <a:t>operativizar</a:t>
            </a:r>
            <a:r>
              <a:rPr lang="es-MX" sz="1600" b="0" i="0" u="none" strike="noStrike" dirty="0">
                <a:solidFill>
                  <a:srgbClr val="000000"/>
                </a:solidFill>
                <a:latin typeface="+mj-lt"/>
                <a:ea typeface="Arial"/>
                <a:cs typeface="Arial"/>
                <a:sym typeface="Arial"/>
              </a:rPr>
              <a:t> y controlar el servicio notarial. </a:t>
            </a:r>
            <a:endParaRPr sz="1600" b="0" i="0" u="none" strike="noStrike" dirty="0">
              <a:solidFill>
                <a:srgbClr val="000000"/>
              </a:solidFill>
              <a:latin typeface="+mj-lt"/>
              <a:ea typeface="Arial"/>
              <a:cs typeface="Arial"/>
              <a:sym typeface="Arial"/>
            </a:endParaRPr>
          </a:p>
        </p:txBody>
      </p:sp>
      <p:sp>
        <p:nvSpPr>
          <p:cNvPr id="912" name="Google Shape;912;p46"/>
          <p:cNvSpPr txBox="1"/>
          <p:nvPr/>
        </p:nvSpPr>
        <p:spPr>
          <a:xfrm>
            <a:off x="8389127" y="2930013"/>
            <a:ext cx="3389989" cy="329316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dirty="0">
                <a:solidFill>
                  <a:srgbClr val="000000"/>
                </a:solidFill>
                <a:latin typeface="+mj-lt"/>
                <a:sym typeface="Arial"/>
              </a:rPr>
              <a:t>Se sistematizará y facilitará</a:t>
            </a:r>
            <a:r>
              <a:rPr lang="es-MX" sz="1600" b="0" i="0" u="none" strike="noStrike" dirty="0">
                <a:solidFill>
                  <a:srgbClr val="000000"/>
                </a:solidFill>
                <a:latin typeface="+mj-lt"/>
                <a:sym typeface="Arial"/>
              </a:rPr>
              <a:t>, a través de portales oficiales de la DIRNOPLU, </a:t>
            </a:r>
            <a:r>
              <a:rPr lang="es-MX" sz="1600" b="1" i="0" u="none" strike="noStrike" dirty="0">
                <a:solidFill>
                  <a:srgbClr val="000000"/>
                </a:solidFill>
                <a:latin typeface="+mj-lt"/>
                <a:sym typeface="Arial"/>
              </a:rPr>
              <a:t>la información estadística relativa a la cantidad de documentos emitidos por el SINPLU</a:t>
            </a:r>
            <a:r>
              <a:rPr lang="es-MX" sz="1600" b="0" i="0" u="none" strike="noStrike" dirty="0">
                <a:solidFill>
                  <a:srgbClr val="000000"/>
                </a:solidFill>
                <a:latin typeface="+mj-lt"/>
                <a:sym typeface="Arial"/>
              </a:rPr>
              <a:t>, cantidad de procesos disciplinarios iniciados y concluidos, cantidad de Notarios de Fe Pública y otra información de interés e importancia para conocimiento de la población en general.</a:t>
            </a:r>
            <a:endParaRPr sz="1600" dirty="0">
              <a:latin typeface="+mj-lt"/>
            </a:endParaRPr>
          </a:p>
          <a:p>
            <a:pPr marL="0" marR="0" lvl="0" indent="0" algn="just" rtl="0">
              <a:spcBef>
                <a:spcPts val="0"/>
              </a:spcBef>
              <a:spcAft>
                <a:spcPts val="0"/>
              </a:spcAft>
              <a:buNone/>
            </a:pPr>
            <a:endParaRPr sz="1600" b="0" i="0" u="none" strike="noStrike" dirty="0">
              <a:solidFill>
                <a:srgbClr val="000000"/>
              </a:solidFill>
              <a:latin typeface="+mj-lt"/>
              <a:sym typeface="Arial"/>
            </a:endParaRPr>
          </a:p>
        </p:txBody>
      </p:sp>
      <p:pic>
        <p:nvPicPr>
          <p:cNvPr id="913" name="Google Shape;913;p46"/>
          <p:cNvPicPr preferRelativeResize="0"/>
          <p:nvPr/>
        </p:nvPicPr>
        <p:blipFill rotWithShape="1">
          <a:blip r:embed="rId4">
            <a:alphaModFix/>
          </a:blip>
          <a:srcRect/>
          <a:stretch/>
        </p:blipFill>
        <p:spPr>
          <a:xfrm>
            <a:off x="393794" y="277786"/>
            <a:ext cx="2260411" cy="865813"/>
          </a:xfrm>
          <a:prstGeom prst="rect">
            <a:avLst/>
          </a:prstGeom>
          <a:noFill/>
          <a:ln>
            <a:noFill/>
          </a:ln>
        </p:spPr>
      </p:pic>
    </p:spTree>
    <p:extLst>
      <p:ext uri="{BB962C8B-B14F-4D97-AF65-F5344CB8AC3E}">
        <p14:creationId xmlns:p14="http://schemas.microsoft.com/office/powerpoint/2010/main" val="3121410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pic>
        <p:nvPicPr>
          <p:cNvPr id="1157" name="Google Shape;1157;p66"/>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158" name="Google Shape;1158;p66"/>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1159" name="Google Shape;1159;p66"/>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1160" name="Google Shape;1160;p66"/>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1161" name="Google Shape;1161;p66"/>
          <p:cNvSpPr/>
          <p:nvPr/>
        </p:nvSpPr>
        <p:spPr>
          <a:xfrm>
            <a:off x="1277007" y="4451260"/>
            <a:ext cx="9867746"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ENTIDAD DE SERVICIOS INTEGRALES DE ACCESO A LA JUSTICIA</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167147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pic>
        <p:nvPicPr>
          <p:cNvPr id="1166" name="Google Shape;1166;p67"/>
          <p:cNvPicPr preferRelativeResize="0"/>
          <p:nvPr/>
        </p:nvPicPr>
        <p:blipFill rotWithShape="1">
          <a:blip r:embed="rId3">
            <a:alphaModFix amt="6000"/>
          </a:blip>
          <a:srcRect b="4471"/>
          <a:stretch/>
        </p:blipFill>
        <p:spPr>
          <a:xfrm>
            <a:off x="3280909" y="767625"/>
            <a:ext cx="6238875" cy="5889185"/>
          </a:xfrm>
          <a:prstGeom prst="rect">
            <a:avLst/>
          </a:prstGeom>
          <a:noFill/>
          <a:ln>
            <a:noFill/>
          </a:ln>
        </p:spPr>
      </p:pic>
      <p:grpSp>
        <p:nvGrpSpPr>
          <p:cNvPr id="1167" name="Google Shape;1167;p67"/>
          <p:cNvGrpSpPr/>
          <p:nvPr/>
        </p:nvGrpSpPr>
        <p:grpSpPr>
          <a:xfrm>
            <a:off x="1819220" y="4088521"/>
            <a:ext cx="9762328" cy="1130265"/>
            <a:chOff x="1028246" y="3601358"/>
            <a:chExt cx="10161193" cy="1305842"/>
          </a:xfrm>
        </p:grpSpPr>
        <p:pic>
          <p:nvPicPr>
            <p:cNvPr id="1168" name="Google Shape;1168;p67"/>
            <p:cNvPicPr preferRelativeResize="0"/>
            <p:nvPr/>
          </p:nvPicPr>
          <p:blipFill rotWithShape="1">
            <a:blip r:embed="rId4">
              <a:alphaModFix/>
            </a:blip>
            <a:srcRect/>
            <a:stretch/>
          </p:blipFill>
          <p:spPr>
            <a:xfrm>
              <a:off x="1028246" y="3601358"/>
              <a:ext cx="4667250" cy="1238250"/>
            </a:xfrm>
            <a:prstGeom prst="rect">
              <a:avLst/>
            </a:prstGeom>
            <a:noFill/>
            <a:ln>
              <a:noFill/>
            </a:ln>
          </p:spPr>
        </p:pic>
        <p:grpSp>
          <p:nvGrpSpPr>
            <p:cNvPr id="1169" name="Google Shape;1169;p67"/>
            <p:cNvGrpSpPr/>
            <p:nvPr/>
          </p:nvGrpSpPr>
          <p:grpSpPr>
            <a:xfrm>
              <a:off x="4840628" y="3957097"/>
              <a:ext cx="2243137" cy="276225"/>
              <a:chOff x="5372100" y="4905375"/>
              <a:chExt cx="2243137" cy="276225"/>
            </a:xfrm>
          </p:grpSpPr>
          <p:cxnSp>
            <p:nvCxnSpPr>
              <p:cNvPr id="1170" name="Google Shape;1170;p67"/>
              <p:cNvCxnSpPr/>
              <p:nvPr/>
            </p:nvCxnSpPr>
            <p:spPr>
              <a:xfrm>
                <a:off x="5372100" y="5051425"/>
                <a:ext cx="2114550" cy="0"/>
              </a:xfrm>
              <a:prstGeom prst="straightConnector1">
                <a:avLst/>
              </a:prstGeom>
              <a:noFill/>
              <a:ln w="38100" cap="flat" cmpd="sng">
                <a:solidFill>
                  <a:srgbClr val="595959"/>
                </a:solidFill>
                <a:prstDash val="dash"/>
                <a:round/>
                <a:headEnd type="none" w="sm" len="sm"/>
                <a:tailEnd type="none" w="sm" len="sm"/>
              </a:ln>
              <a:effectLst>
                <a:outerShdw blurRad="40000" dist="23000" dir="5400000" rotWithShape="0">
                  <a:srgbClr val="000000">
                    <a:alpha val="34901"/>
                  </a:srgbClr>
                </a:outerShdw>
              </a:effectLst>
            </p:spPr>
          </p:cxnSp>
          <p:sp>
            <p:nvSpPr>
              <p:cNvPr id="1171" name="Google Shape;1171;p67"/>
              <p:cNvSpPr/>
              <p:nvPr/>
            </p:nvSpPr>
            <p:spPr>
              <a:xfrm>
                <a:off x="7358062" y="4905375"/>
                <a:ext cx="257175" cy="276225"/>
              </a:xfrm>
              <a:prstGeom prst="ellipse">
                <a:avLst/>
              </a:prstGeom>
              <a:solidFill>
                <a:srgbClr val="3F3F3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172" name="Google Shape;1172;p67"/>
            <p:cNvSpPr txBox="1"/>
            <p:nvPr/>
          </p:nvSpPr>
          <p:spPr>
            <a:xfrm>
              <a:off x="7281013" y="3733762"/>
              <a:ext cx="3908426" cy="1173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rgbClr val="3F3F3F"/>
                  </a:solidFill>
                  <a:latin typeface="Arial"/>
                  <a:ea typeface="Arial"/>
                  <a:cs typeface="Arial"/>
                  <a:sym typeface="Arial"/>
                </a:rPr>
                <a:t>Ampliar la cobertura de los </a:t>
              </a:r>
              <a:endParaRPr/>
            </a:p>
            <a:p>
              <a:pPr marL="0" marR="0" lvl="0" indent="0" algn="ctr" rtl="0">
                <a:spcBef>
                  <a:spcPts val="0"/>
                </a:spcBef>
                <a:spcAft>
                  <a:spcPts val="0"/>
                </a:spcAft>
                <a:buNone/>
              </a:pPr>
              <a:r>
                <a:rPr lang="es-MX" sz="2000" b="1">
                  <a:solidFill>
                    <a:srgbClr val="3F3F3F"/>
                  </a:solidFill>
                  <a:latin typeface="Arial"/>
                  <a:ea typeface="Arial"/>
                  <a:cs typeface="Arial"/>
                  <a:sym typeface="Arial"/>
                </a:rPr>
                <a:t>Servicios a nivel Nacional</a:t>
              </a:r>
              <a:endParaRPr/>
            </a:p>
            <a:p>
              <a:pPr marL="0" marR="0" lvl="0" indent="0" algn="ctr" rtl="0">
                <a:spcBef>
                  <a:spcPts val="0"/>
                </a:spcBef>
                <a:spcAft>
                  <a:spcPts val="0"/>
                </a:spcAft>
                <a:buNone/>
              </a:pPr>
              <a:r>
                <a:rPr lang="es-MX" sz="2000">
                  <a:solidFill>
                    <a:srgbClr val="3F3F3F"/>
                  </a:solidFill>
                  <a:latin typeface="Arial"/>
                  <a:ea typeface="Arial"/>
                  <a:cs typeface="Arial"/>
                  <a:sym typeface="Arial"/>
                </a:rPr>
                <a:t>En los 9 Departamentos</a:t>
              </a:r>
              <a:endParaRPr/>
            </a:p>
          </p:txBody>
        </p:sp>
        <p:pic>
          <p:nvPicPr>
            <p:cNvPr id="1173" name="Google Shape;1173;p67"/>
            <p:cNvPicPr preferRelativeResize="0"/>
            <p:nvPr/>
          </p:nvPicPr>
          <p:blipFill rotWithShape="1">
            <a:blip r:embed="rId5">
              <a:alphaModFix/>
            </a:blip>
            <a:srcRect/>
            <a:stretch/>
          </p:blipFill>
          <p:spPr>
            <a:xfrm>
              <a:off x="2997271" y="3637607"/>
              <a:ext cx="712263" cy="1068395"/>
            </a:xfrm>
            <a:prstGeom prst="rect">
              <a:avLst/>
            </a:prstGeom>
            <a:noFill/>
            <a:ln>
              <a:noFill/>
            </a:ln>
          </p:spPr>
        </p:pic>
      </p:grpSp>
      <p:grpSp>
        <p:nvGrpSpPr>
          <p:cNvPr id="1174" name="Google Shape;1174;p67"/>
          <p:cNvGrpSpPr/>
          <p:nvPr/>
        </p:nvGrpSpPr>
        <p:grpSpPr>
          <a:xfrm>
            <a:off x="2661528" y="2873672"/>
            <a:ext cx="9196899" cy="1126955"/>
            <a:chOff x="1928358" y="2436132"/>
            <a:chExt cx="9572661" cy="1302017"/>
          </a:xfrm>
        </p:grpSpPr>
        <p:pic>
          <p:nvPicPr>
            <p:cNvPr id="1175" name="Google Shape;1175;p67"/>
            <p:cNvPicPr preferRelativeResize="0"/>
            <p:nvPr/>
          </p:nvPicPr>
          <p:blipFill rotWithShape="1">
            <a:blip r:embed="rId6">
              <a:alphaModFix/>
            </a:blip>
            <a:srcRect/>
            <a:stretch/>
          </p:blipFill>
          <p:spPr>
            <a:xfrm>
              <a:off x="1928358" y="2436132"/>
              <a:ext cx="2867025" cy="1152525"/>
            </a:xfrm>
            <a:prstGeom prst="rect">
              <a:avLst/>
            </a:prstGeom>
            <a:noFill/>
            <a:ln>
              <a:noFill/>
            </a:ln>
          </p:spPr>
        </p:pic>
        <p:grpSp>
          <p:nvGrpSpPr>
            <p:cNvPr id="1176" name="Google Shape;1176;p67"/>
            <p:cNvGrpSpPr/>
            <p:nvPr/>
          </p:nvGrpSpPr>
          <p:grpSpPr>
            <a:xfrm>
              <a:off x="4164352" y="2812371"/>
              <a:ext cx="2243137" cy="276225"/>
              <a:chOff x="5372100" y="4905375"/>
              <a:chExt cx="2243137" cy="276225"/>
            </a:xfrm>
          </p:grpSpPr>
          <p:cxnSp>
            <p:nvCxnSpPr>
              <p:cNvPr id="1177" name="Google Shape;1177;p67"/>
              <p:cNvCxnSpPr/>
              <p:nvPr/>
            </p:nvCxnSpPr>
            <p:spPr>
              <a:xfrm>
                <a:off x="5372100" y="5051425"/>
                <a:ext cx="2114550" cy="0"/>
              </a:xfrm>
              <a:prstGeom prst="straightConnector1">
                <a:avLst/>
              </a:prstGeom>
              <a:noFill/>
              <a:ln w="38100" cap="flat" cmpd="sng">
                <a:solidFill>
                  <a:srgbClr val="595959"/>
                </a:solidFill>
                <a:prstDash val="dash"/>
                <a:round/>
                <a:headEnd type="none" w="sm" len="sm"/>
                <a:tailEnd type="none" w="sm" len="sm"/>
              </a:ln>
              <a:effectLst>
                <a:outerShdw blurRad="40000" dist="23000" dir="5400000" rotWithShape="0">
                  <a:srgbClr val="000000">
                    <a:alpha val="34901"/>
                  </a:srgbClr>
                </a:outerShdw>
              </a:effectLst>
            </p:spPr>
          </p:cxnSp>
          <p:sp>
            <p:nvSpPr>
              <p:cNvPr id="1178" name="Google Shape;1178;p67"/>
              <p:cNvSpPr/>
              <p:nvPr/>
            </p:nvSpPr>
            <p:spPr>
              <a:xfrm>
                <a:off x="7358062" y="4905375"/>
                <a:ext cx="257175" cy="276225"/>
              </a:xfrm>
              <a:prstGeom prst="ellipse">
                <a:avLst/>
              </a:prstGeom>
              <a:solidFill>
                <a:srgbClr val="3F3F3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179" name="Google Shape;1179;p67"/>
            <p:cNvSpPr txBox="1"/>
            <p:nvPr/>
          </p:nvSpPr>
          <p:spPr>
            <a:xfrm>
              <a:off x="6674375" y="2493595"/>
              <a:ext cx="4826644" cy="1244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600" b="1">
                  <a:solidFill>
                    <a:srgbClr val="3F3F3F"/>
                  </a:solidFill>
                  <a:latin typeface="Arial"/>
                  <a:ea typeface="Arial"/>
                  <a:cs typeface="Arial"/>
                  <a:sym typeface="Arial"/>
                </a:rPr>
                <a:t>Servicios brindados con Eficiencia, Calidad y Calidez en la atención a la población</a:t>
              </a:r>
              <a:endParaRPr/>
            </a:p>
            <a:p>
              <a:pPr marL="0" marR="0" lvl="0" indent="0" algn="ctr" rtl="0">
                <a:spcBef>
                  <a:spcPts val="0"/>
                </a:spcBef>
                <a:spcAft>
                  <a:spcPts val="0"/>
                </a:spcAft>
                <a:buNone/>
              </a:pPr>
              <a:r>
                <a:rPr lang="es-MX" sz="1600">
                  <a:solidFill>
                    <a:srgbClr val="3F3F3F"/>
                  </a:solidFill>
                  <a:latin typeface="Arial"/>
                  <a:ea typeface="Arial"/>
                  <a:cs typeface="Arial"/>
                  <a:sym typeface="Arial"/>
                </a:rPr>
                <a:t>Comprometidos con la mejora continua y eficacia administrativa</a:t>
              </a:r>
              <a:endParaRPr/>
            </a:p>
          </p:txBody>
        </p:sp>
        <p:pic>
          <p:nvPicPr>
            <p:cNvPr id="1180" name="Google Shape;1180;p67"/>
            <p:cNvPicPr preferRelativeResize="0"/>
            <p:nvPr/>
          </p:nvPicPr>
          <p:blipFill rotWithShape="1">
            <a:blip r:embed="rId7">
              <a:alphaModFix/>
            </a:blip>
            <a:srcRect/>
            <a:stretch/>
          </p:blipFill>
          <p:spPr>
            <a:xfrm>
              <a:off x="2914197" y="2509324"/>
              <a:ext cx="900112" cy="900112"/>
            </a:xfrm>
            <a:prstGeom prst="rect">
              <a:avLst/>
            </a:prstGeom>
            <a:noFill/>
            <a:ln>
              <a:noFill/>
            </a:ln>
          </p:spPr>
        </p:pic>
      </p:grpSp>
      <p:grpSp>
        <p:nvGrpSpPr>
          <p:cNvPr id="1181" name="Google Shape;1181;p67"/>
          <p:cNvGrpSpPr/>
          <p:nvPr/>
        </p:nvGrpSpPr>
        <p:grpSpPr>
          <a:xfrm>
            <a:off x="3390900" y="1755290"/>
            <a:ext cx="8467527" cy="1132076"/>
            <a:chOff x="2649082" y="1359807"/>
            <a:chExt cx="8813489" cy="1076325"/>
          </a:xfrm>
        </p:grpSpPr>
        <p:pic>
          <p:nvPicPr>
            <p:cNvPr id="1182" name="Google Shape;1182;p67"/>
            <p:cNvPicPr preferRelativeResize="0"/>
            <p:nvPr/>
          </p:nvPicPr>
          <p:blipFill rotWithShape="1">
            <a:blip r:embed="rId8">
              <a:alphaModFix/>
            </a:blip>
            <a:srcRect/>
            <a:stretch/>
          </p:blipFill>
          <p:spPr>
            <a:xfrm>
              <a:off x="2649082" y="1359807"/>
              <a:ext cx="1323975" cy="1076325"/>
            </a:xfrm>
            <a:prstGeom prst="rect">
              <a:avLst/>
            </a:prstGeom>
            <a:noFill/>
            <a:ln>
              <a:noFill/>
            </a:ln>
          </p:spPr>
        </p:pic>
        <p:grpSp>
          <p:nvGrpSpPr>
            <p:cNvPr id="1183" name="Google Shape;1183;p67"/>
            <p:cNvGrpSpPr/>
            <p:nvPr/>
          </p:nvGrpSpPr>
          <p:grpSpPr>
            <a:xfrm>
              <a:off x="3638097" y="1833049"/>
              <a:ext cx="2005010" cy="276225"/>
              <a:chOff x="5372100" y="4905375"/>
              <a:chExt cx="2243137" cy="276225"/>
            </a:xfrm>
          </p:grpSpPr>
          <p:cxnSp>
            <p:nvCxnSpPr>
              <p:cNvPr id="1184" name="Google Shape;1184;p67"/>
              <p:cNvCxnSpPr/>
              <p:nvPr/>
            </p:nvCxnSpPr>
            <p:spPr>
              <a:xfrm>
                <a:off x="5372100" y="5051425"/>
                <a:ext cx="2114550" cy="0"/>
              </a:xfrm>
              <a:prstGeom prst="straightConnector1">
                <a:avLst/>
              </a:prstGeom>
              <a:noFill/>
              <a:ln w="38100" cap="flat" cmpd="sng">
                <a:solidFill>
                  <a:srgbClr val="595959"/>
                </a:solidFill>
                <a:prstDash val="dash"/>
                <a:round/>
                <a:headEnd type="none" w="sm" len="sm"/>
                <a:tailEnd type="none" w="sm" len="sm"/>
              </a:ln>
              <a:effectLst>
                <a:outerShdw blurRad="40000" dist="23000" dir="5400000" rotWithShape="0">
                  <a:srgbClr val="000000">
                    <a:alpha val="34901"/>
                  </a:srgbClr>
                </a:outerShdw>
              </a:effectLst>
            </p:spPr>
          </p:cxnSp>
          <p:sp>
            <p:nvSpPr>
              <p:cNvPr id="1185" name="Google Shape;1185;p67"/>
              <p:cNvSpPr/>
              <p:nvPr/>
            </p:nvSpPr>
            <p:spPr>
              <a:xfrm>
                <a:off x="7358062" y="4905375"/>
                <a:ext cx="257175" cy="276225"/>
              </a:xfrm>
              <a:prstGeom prst="ellipse">
                <a:avLst/>
              </a:prstGeom>
              <a:solidFill>
                <a:srgbClr val="3F3F3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186" name="Google Shape;1186;p67"/>
            <p:cNvSpPr txBox="1"/>
            <p:nvPr/>
          </p:nvSpPr>
          <p:spPr>
            <a:xfrm>
              <a:off x="5418003" y="1367002"/>
              <a:ext cx="6044568" cy="8778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rgbClr val="3F3F3F"/>
                  </a:solidFill>
                  <a:latin typeface="Arial"/>
                  <a:ea typeface="Arial"/>
                  <a:cs typeface="Arial"/>
                  <a:sym typeface="Arial"/>
                </a:rPr>
                <a:t>Satisfacción de los Usuarios</a:t>
              </a:r>
              <a:endParaRPr/>
            </a:p>
            <a:p>
              <a:pPr marL="0" marR="0" lvl="0" indent="0" algn="ctr" rtl="0">
                <a:spcBef>
                  <a:spcPts val="0"/>
                </a:spcBef>
                <a:spcAft>
                  <a:spcPts val="0"/>
                </a:spcAft>
                <a:buNone/>
              </a:pPr>
              <a:r>
                <a:rPr lang="es-MX" sz="1800">
                  <a:solidFill>
                    <a:srgbClr val="3F3F3F"/>
                  </a:solidFill>
                  <a:latin typeface="Arial"/>
                  <a:ea typeface="Arial"/>
                  <a:cs typeface="Arial"/>
                  <a:sym typeface="Arial"/>
                </a:rPr>
                <a:t>Atender </a:t>
              </a:r>
              <a:r>
                <a:rPr lang="es-MX" sz="1800" b="1">
                  <a:solidFill>
                    <a:srgbClr val="3F3F3F"/>
                  </a:solidFill>
                  <a:latin typeface="Arial"/>
                  <a:ea typeface="Arial"/>
                  <a:cs typeface="Arial"/>
                  <a:sym typeface="Arial"/>
                </a:rPr>
                <a:t>más de 20.000 casos </a:t>
              </a:r>
              <a:r>
                <a:rPr lang="es-MX" sz="1800">
                  <a:solidFill>
                    <a:srgbClr val="3F3F3F"/>
                  </a:solidFill>
                  <a:latin typeface="Arial"/>
                  <a:ea typeface="Arial"/>
                  <a:cs typeface="Arial"/>
                  <a:sym typeface="Arial"/>
                </a:rPr>
                <a:t>a personas en </a:t>
              </a:r>
              <a:br>
                <a:rPr lang="es-MX" sz="1800">
                  <a:solidFill>
                    <a:srgbClr val="3F3F3F"/>
                  </a:solidFill>
                  <a:latin typeface="Arial"/>
                  <a:ea typeface="Arial"/>
                  <a:cs typeface="Arial"/>
                  <a:sym typeface="Arial"/>
                </a:rPr>
              </a:br>
              <a:r>
                <a:rPr lang="es-MX" sz="1800">
                  <a:solidFill>
                    <a:srgbClr val="3F3F3F"/>
                  </a:solidFill>
                  <a:latin typeface="Arial"/>
                  <a:ea typeface="Arial"/>
                  <a:cs typeface="Arial"/>
                  <a:sym typeface="Arial"/>
                </a:rPr>
                <a:t>situación de vulnerabilidad y de escasos recursos</a:t>
              </a:r>
              <a:endParaRPr/>
            </a:p>
          </p:txBody>
        </p:sp>
        <p:pic>
          <p:nvPicPr>
            <p:cNvPr id="1187" name="Google Shape;1187;p67"/>
            <p:cNvPicPr preferRelativeResize="0"/>
            <p:nvPr/>
          </p:nvPicPr>
          <p:blipFill rotWithShape="1">
            <a:blip r:embed="rId9">
              <a:alphaModFix/>
            </a:blip>
            <a:srcRect/>
            <a:stretch/>
          </p:blipFill>
          <p:spPr>
            <a:xfrm>
              <a:off x="3113944" y="1751497"/>
              <a:ext cx="472716" cy="472716"/>
            </a:xfrm>
            <a:prstGeom prst="rect">
              <a:avLst/>
            </a:prstGeom>
            <a:noFill/>
            <a:ln>
              <a:noFill/>
            </a:ln>
          </p:spPr>
        </p:pic>
      </p:grpSp>
      <p:sp>
        <p:nvSpPr>
          <p:cNvPr id="1188" name="Google Shape;1188;p67"/>
          <p:cNvSpPr txBox="1"/>
          <p:nvPr/>
        </p:nvSpPr>
        <p:spPr>
          <a:xfrm>
            <a:off x="1434875" y="297246"/>
            <a:ext cx="932225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chemeClr val="dk1"/>
                </a:solidFill>
                <a:latin typeface="Arial"/>
                <a:ea typeface="Arial"/>
                <a:cs typeface="Arial"/>
                <a:sym typeface="Arial"/>
              </a:rPr>
              <a:t>ENTIDAD DE SERVICIOS INTEGRALES DE ACCESO A LA JUSTICIA</a:t>
            </a:r>
            <a:endParaRPr sz="2000">
              <a:solidFill>
                <a:schemeClr val="dk1"/>
              </a:solidFill>
              <a:latin typeface="Arial"/>
              <a:ea typeface="Arial"/>
              <a:cs typeface="Arial"/>
              <a:sym typeface="Arial"/>
            </a:endParaRPr>
          </a:p>
        </p:txBody>
      </p:sp>
      <p:pic>
        <p:nvPicPr>
          <p:cNvPr id="1189" name="Google Shape;1189;p67"/>
          <p:cNvPicPr preferRelativeResize="0"/>
          <p:nvPr/>
        </p:nvPicPr>
        <p:blipFill rotWithShape="1">
          <a:blip r:embed="rId10">
            <a:alphaModFix/>
          </a:blip>
          <a:srcRect/>
          <a:stretch/>
        </p:blipFill>
        <p:spPr>
          <a:xfrm>
            <a:off x="240618" y="157518"/>
            <a:ext cx="1108202" cy="1108202"/>
          </a:xfrm>
          <a:prstGeom prst="rect">
            <a:avLst/>
          </a:prstGeom>
          <a:noFill/>
          <a:ln>
            <a:noFill/>
          </a:ln>
        </p:spPr>
      </p:pic>
      <p:sp>
        <p:nvSpPr>
          <p:cNvPr id="1190" name="Google Shape;1190;p67"/>
          <p:cNvSpPr txBox="1"/>
          <p:nvPr/>
        </p:nvSpPr>
        <p:spPr>
          <a:xfrm>
            <a:off x="2787629" y="1014512"/>
            <a:ext cx="673869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3200" b="1">
                <a:solidFill>
                  <a:srgbClr val="3F3F3F"/>
                </a:solidFill>
                <a:latin typeface="Arial"/>
                <a:ea typeface="Arial"/>
                <a:cs typeface="Arial"/>
                <a:sym typeface="Arial"/>
              </a:rPr>
              <a:t>POSICIONAMIENTO</a:t>
            </a:r>
            <a:endParaRPr/>
          </a:p>
        </p:txBody>
      </p:sp>
      <p:grpSp>
        <p:nvGrpSpPr>
          <p:cNvPr id="1191" name="Google Shape;1191;p67"/>
          <p:cNvGrpSpPr/>
          <p:nvPr/>
        </p:nvGrpSpPr>
        <p:grpSpPr>
          <a:xfrm>
            <a:off x="1084080" y="5328615"/>
            <a:ext cx="11008072" cy="1170693"/>
            <a:chOff x="240618" y="5146759"/>
            <a:chExt cx="11457834" cy="1352550"/>
          </a:xfrm>
        </p:grpSpPr>
        <p:grpSp>
          <p:nvGrpSpPr>
            <p:cNvPr id="1192" name="Google Shape;1192;p67"/>
            <p:cNvGrpSpPr/>
            <p:nvPr/>
          </p:nvGrpSpPr>
          <p:grpSpPr>
            <a:xfrm>
              <a:off x="240618" y="5146759"/>
              <a:ext cx="11457834" cy="1352550"/>
              <a:chOff x="271462" y="4375150"/>
              <a:chExt cx="11457834" cy="1352550"/>
            </a:xfrm>
          </p:grpSpPr>
          <p:pic>
            <p:nvPicPr>
              <p:cNvPr id="1193" name="Google Shape;1193;p67"/>
              <p:cNvPicPr preferRelativeResize="0"/>
              <p:nvPr/>
            </p:nvPicPr>
            <p:blipFill rotWithShape="1">
              <a:blip r:embed="rId11">
                <a:alphaModFix/>
              </a:blip>
              <a:srcRect/>
              <a:stretch/>
            </p:blipFill>
            <p:spPr>
              <a:xfrm>
                <a:off x="271462" y="4375150"/>
                <a:ext cx="6238875" cy="1352550"/>
              </a:xfrm>
              <a:prstGeom prst="rect">
                <a:avLst/>
              </a:prstGeom>
              <a:noFill/>
              <a:ln>
                <a:noFill/>
              </a:ln>
            </p:spPr>
          </p:pic>
          <p:grpSp>
            <p:nvGrpSpPr>
              <p:cNvPr id="1194" name="Google Shape;1194;p67"/>
              <p:cNvGrpSpPr/>
              <p:nvPr/>
            </p:nvGrpSpPr>
            <p:grpSpPr>
              <a:xfrm>
                <a:off x="5531754" y="4905375"/>
                <a:ext cx="2243137" cy="276225"/>
                <a:chOff x="5531754" y="4905375"/>
                <a:chExt cx="2243137" cy="276225"/>
              </a:xfrm>
            </p:grpSpPr>
            <p:cxnSp>
              <p:nvCxnSpPr>
                <p:cNvPr id="1195" name="Google Shape;1195;p67"/>
                <p:cNvCxnSpPr/>
                <p:nvPr/>
              </p:nvCxnSpPr>
              <p:spPr>
                <a:xfrm>
                  <a:off x="5531754" y="5051425"/>
                  <a:ext cx="2114550" cy="0"/>
                </a:xfrm>
                <a:prstGeom prst="straightConnector1">
                  <a:avLst/>
                </a:prstGeom>
                <a:noFill/>
                <a:ln w="38100" cap="flat" cmpd="sng">
                  <a:solidFill>
                    <a:srgbClr val="595959"/>
                  </a:solidFill>
                  <a:prstDash val="dash"/>
                  <a:round/>
                  <a:headEnd type="none" w="sm" len="sm"/>
                  <a:tailEnd type="none" w="sm" len="sm"/>
                </a:ln>
                <a:effectLst>
                  <a:outerShdw blurRad="40000" dist="23000" dir="5400000" rotWithShape="0">
                    <a:srgbClr val="000000">
                      <a:alpha val="34901"/>
                    </a:srgbClr>
                  </a:outerShdw>
                </a:effectLst>
              </p:spPr>
            </p:cxnSp>
            <p:sp>
              <p:nvSpPr>
                <p:cNvPr id="1196" name="Google Shape;1196;p67"/>
                <p:cNvSpPr/>
                <p:nvPr/>
              </p:nvSpPr>
              <p:spPr>
                <a:xfrm>
                  <a:off x="7517716" y="4905375"/>
                  <a:ext cx="257175" cy="276225"/>
                </a:xfrm>
                <a:prstGeom prst="ellipse">
                  <a:avLst/>
                </a:prstGeom>
                <a:solidFill>
                  <a:srgbClr val="3F3F3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197" name="Google Shape;1197;p67"/>
              <p:cNvSpPr txBox="1"/>
              <p:nvPr/>
            </p:nvSpPr>
            <p:spPr>
              <a:xfrm>
                <a:off x="7680489" y="4561463"/>
                <a:ext cx="4048807" cy="106676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a:solidFill>
                      <a:srgbClr val="3F3F3F"/>
                    </a:solidFill>
                    <a:latin typeface="Arial"/>
                    <a:ea typeface="Arial"/>
                    <a:cs typeface="Arial"/>
                    <a:sym typeface="Arial"/>
                  </a:rPr>
                  <a:t>Fortalecer los Servicios de </a:t>
                </a:r>
                <a:endParaRPr/>
              </a:p>
              <a:p>
                <a:pPr marL="0" marR="0" lvl="0" indent="0" algn="ctr" rtl="0">
                  <a:spcBef>
                    <a:spcPts val="0"/>
                  </a:spcBef>
                  <a:spcAft>
                    <a:spcPts val="0"/>
                  </a:spcAft>
                  <a:buNone/>
                </a:pPr>
                <a:r>
                  <a:rPr lang="es-MX" sz="1800" b="1">
                    <a:solidFill>
                      <a:srgbClr val="3F3F3F"/>
                    </a:solidFill>
                    <a:latin typeface="Arial"/>
                    <a:ea typeface="Arial"/>
                    <a:cs typeface="Arial"/>
                    <a:sym typeface="Arial"/>
                  </a:rPr>
                  <a:t>Acceso a la Justicia</a:t>
                </a:r>
                <a:endParaRPr/>
              </a:p>
              <a:p>
                <a:pPr marL="0" marR="0" lvl="0" indent="0" algn="ctr" rtl="0">
                  <a:spcBef>
                    <a:spcPts val="0"/>
                  </a:spcBef>
                  <a:spcAft>
                    <a:spcPts val="0"/>
                  </a:spcAft>
                  <a:buNone/>
                </a:pPr>
                <a:r>
                  <a:rPr lang="es-MX" sz="1800">
                    <a:solidFill>
                      <a:srgbClr val="3F3F3F"/>
                    </a:solidFill>
                    <a:latin typeface="Arial"/>
                    <a:ea typeface="Arial"/>
                    <a:cs typeface="Arial"/>
                    <a:sym typeface="Arial"/>
                  </a:rPr>
                  <a:t>Con Convenios Interinstitucionales</a:t>
                </a:r>
                <a:endParaRPr sz="1800">
                  <a:solidFill>
                    <a:srgbClr val="3F3F3F"/>
                  </a:solidFill>
                  <a:latin typeface="Arial"/>
                  <a:ea typeface="Arial"/>
                  <a:cs typeface="Arial"/>
                  <a:sym typeface="Arial"/>
                </a:endParaRPr>
              </a:p>
            </p:txBody>
          </p:sp>
        </p:grpSp>
        <p:pic>
          <p:nvPicPr>
            <p:cNvPr id="1198" name="Google Shape;1198;p67" descr="Convenio - Iconos gratis de negocios y finanzas"/>
            <p:cNvPicPr preferRelativeResize="0"/>
            <p:nvPr/>
          </p:nvPicPr>
          <p:blipFill rotWithShape="1">
            <a:blip r:embed="rId12">
              <a:alphaModFix/>
            </a:blip>
            <a:srcRect/>
            <a:stretch/>
          </p:blipFill>
          <p:spPr>
            <a:xfrm>
              <a:off x="2872988" y="5398525"/>
              <a:ext cx="1045768" cy="1045768"/>
            </a:xfrm>
            <a:prstGeom prst="rect">
              <a:avLst/>
            </a:prstGeom>
            <a:noFill/>
            <a:ln>
              <a:noFill/>
            </a:ln>
          </p:spPr>
        </p:pic>
      </p:grpSp>
      <p:sp>
        <p:nvSpPr>
          <p:cNvPr id="1199" name="Google Shape;1199;p67"/>
          <p:cNvSpPr txBox="1"/>
          <p:nvPr/>
        </p:nvSpPr>
        <p:spPr>
          <a:xfrm>
            <a:off x="10898912" y="6538326"/>
            <a:ext cx="105246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a:solidFill>
                  <a:schemeClr val="lt1"/>
                </a:solidFill>
                <a:latin typeface="Arial"/>
                <a:ea typeface="Arial"/>
                <a:cs typeface="Arial"/>
                <a:sym typeface="Arial"/>
              </a:rPr>
              <a:t>JGG</a:t>
            </a:r>
            <a:endParaRPr sz="1800">
              <a:solidFill>
                <a:schemeClr val="lt1"/>
              </a:solidFill>
              <a:latin typeface="Arial"/>
              <a:ea typeface="Arial"/>
              <a:cs typeface="Arial"/>
              <a:sym typeface="Arial"/>
            </a:endParaRPr>
          </a:p>
        </p:txBody>
      </p:sp>
      <p:grpSp>
        <p:nvGrpSpPr>
          <p:cNvPr id="1200" name="Google Shape;1200;p67"/>
          <p:cNvGrpSpPr/>
          <p:nvPr/>
        </p:nvGrpSpPr>
        <p:grpSpPr>
          <a:xfrm>
            <a:off x="197937" y="1804073"/>
            <a:ext cx="3321510" cy="1069597"/>
            <a:chOff x="197937" y="1804073"/>
            <a:chExt cx="3321510" cy="1069597"/>
          </a:xfrm>
        </p:grpSpPr>
        <p:pic>
          <p:nvPicPr>
            <p:cNvPr id="1201" name="Google Shape;1201;p67" descr="Decretos: Más de 13 mil ilustraciones y dibujos de stock con ..."/>
            <p:cNvPicPr preferRelativeResize="0"/>
            <p:nvPr/>
          </p:nvPicPr>
          <p:blipFill rotWithShape="1">
            <a:blip r:embed="rId13">
              <a:alphaModFix/>
            </a:blip>
            <a:srcRect/>
            <a:stretch/>
          </p:blipFill>
          <p:spPr>
            <a:xfrm>
              <a:off x="197937" y="1852463"/>
              <a:ext cx="1021207" cy="1021207"/>
            </a:xfrm>
            <a:prstGeom prst="rect">
              <a:avLst/>
            </a:prstGeom>
            <a:noFill/>
            <a:ln>
              <a:noFill/>
            </a:ln>
          </p:spPr>
        </p:pic>
        <p:sp>
          <p:nvSpPr>
            <p:cNvPr id="1202" name="Google Shape;1202;p67"/>
            <p:cNvSpPr txBox="1"/>
            <p:nvPr/>
          </p:nvSpPr>
          <p:spPr>
            <a:xfrm>
              <a:off x="1065525" y="1804073"/>
              <a:ext cx="245392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dirty="0">
                  <a:solidFill>
                    <a:schemeClr val="dk1"/>
                  </a:solidFill>
                  <a:latin typeface="Arial"/>
                  <a:ea typeface="Arial"/>
                  <a:cs typeface="Arial"/>
                  <a:sym typeface="Arial"/>
                </a:rPr>
                <a:t>Decreto Supremo 5614</a:t>
              </a:r>
              <a:br>
                <a:rPr lang="es-MX" sz="1800" dirty="0">
                  <a:solidFill>
                    <a:schemeClr val="dk1"/>
                  </a:solidFill>
                  <a:latin typeface="Arial"/>
                  <a:ea typeface="Arial"/>
                  <a:cs typeface="Arial"/>
                  <a:sym typeface="Arial"/>
                </a:rPr>
              </a:br>
              <a:r>
                <a:rPr lang="es-MX" sz="1800" dirty="0">
                  <a:solidFill>
                    <a:schemeClr val="dk1"/>
                  </a:solidFill>
                  <a:latin typeface="Arial"/>
                  <a:ea typeface="Arial"/>
                  <a:cs typeface="Arial"/>
                  <a:sym typeface="Arial"/>
                </a:rPr>
                <a:t>27 de abril de 2026</a:t>
              </a:r>
              <a:endParaRPr dirty="0"/>
            </a:p>
            <a:p>
              <a:pPr marL="0" marR="0" lvl="0" indent="0" algn="ctr" rtl="0">
                <a:spcBef>
                  <a:spcPts val="0"/>
                </a:spcBef>
                <a:spcAft>
                  <a:spcPts val="0"/>
                </a:spcAft>
                <a:buNone/>
              </a:pPr>
              <a:r>
                <a:rPr lang="es-MX" sz="1800" dirty="0">
                  <a:solidFill>
                    <a:schemeClr val="dk1"/>
                  </a:solidFill>
                  <a:latin typeface="Arial"/>
                  <a:ea typeface="Arial"/>
                  <a:cs typeface="Arial"/>
                  <a:sym typeface="Arial"/>
                </a:rPr>
                <a:t>Descentralización </a:t>
              </a:r>
              <a:endParaRPr sz="1800" dirty="0">
                <a:solidFill>
                  <a:schemeClr val="dk1"/>
                </a:solidFill>
                <a:latin typeface="Arial"/>
                <a:ea typeface="Arial"/>
                <a:cs typeface="Arial"/>
                <a:sym typeface="Arial"/>
              </a:endParaRPr>
            </a:p>
          </p:txBody>
        </p:sp>
      </p:grpSp>
      <p:grpSp>
        <p:nvGrpSpPr>
          <p:cNvPr id="1203" name="Google Shape;1203;p67"/>
          <p:cNvGrpSpPr/>
          <p:nvPr/>
        </p:nvGrpSpPr>
        <p:grpSpPr>
          <a:xfrm>
            <a:off x="0" y="6757405"/>
            <a:ext cx="12192000" cy="100595"/>
            <a:chOff x="0" y="0"/>
            <a:chExt cx="24384000" cy="201190"/>
          </a:xfrm>
        </p:grpSpPr>
        <p:sp>
          <p:nvSpPr>
            <p:cNvPr id="1204" name="Google Shape;1204;p67"/>
            <p:cNvSpPr/>
            <p:nvPr/>
          </p:nvSpPr>
          <p:spPr>
            <a:xfrm>
              <a:off x="0" y="0"/>
              <a:ext cx="8043333" cy="201190"/>
            </a:xfrm>
            <a:prstGeom prst="rect">
              <a:avLst/>
            </a:prstGeom>
            <a:solidFill>
              <a:srgbClr val="FF3131"/>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05" name="Google Shape;1205;p67"/>
            <p:cNvSpPr/>
            <p:nvPr/>
          </p:nvSpPr>
          <p:spPr>
            <a:xfrm>
              <a:off x="8170333" y="0"/>
              <a:ext cx="8043333" cy="201190"/>
            </a:xfrm>
            <a:prstGeom prst="rect">
              <a:avLst/>
            </a:prstGeom>
            <a:solidFill>
              <a:srgbClr val="FFDE59"/>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06" name="Google Shape;1206;p67"/>
            <p:cNvSpPr/>
            <p:nvPr/>
          </p:nvSpPr>
          <p:spPr>
            <a:xfrm>
              <a:off x="16340667" y="0"/>
              <a:ext cx="8043333" cy="201190"/>
            </a:xfrm>
            <a:prstGeom prst="rect">
              <a:avLst/>
            </a:prstGeom>
            <a:solidFill>
              <a:srgbClr val="00BF63"/>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4248917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grpSp>
        <p:nvGrpSpPr>
          <p:cNvPr id="230" name="Google Shape;230;p10"/>
          <p:cNvGrpSpPr/>
          <p:nvPr/>
        </p:nvGrpSpPr>
        <p:grpSpPr>
          <a:xfrm>
            <a:off x="0" y="6757405"/>
            <a:ext cx="12192000" cy="100595"/>
            <a:chOff x="0" y="0"/>
            <a:chExt cx="24384000" cy="201190"/>
          </a:xfrm>
        </p:grpSpPr>
        <p:sp>
          <p:nvSpPr>
            <p:cNvPr id="231" name="Google Shape;231;p10"/>
            <p:cNvSpPr/>
            <p:nvPr/>
          </p:nvSpPr>
          <p:spPr>
            <a:xfrm>
              <a:off x="0" y="0"/>
              <a:ext cx="8043333" cy="201190"/>
            </a:xfrm>
            <a:prstGeom prst="rect">
              <a:avLst/>
            </a:prstGeom>
            <a:solidFill>
              <a:srgbClr val="FF3131"/>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32" name="Google Shape;232;p10"/>
            <p:cNvSpPr/>
            <p:nvPr/>
          </p:nvSpPr>
          <p:spPr>
            <a:xfrm>
              <a:off x="8170333" y="0"/>
              <a:ext cx="8043333" cy="201190"/>
            </a:xfrm>
            <a:prstGeom prst="rect">
              <a:avLst/>
            </a:prstGeom>
            <a:solidFill>
              <a:srgbClr val="FFDE59"/>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33" name="Google Shape;233;p10"/>
            <p:cNvSpPr/>
            <p:nvPr/>
          </p:nvSpPr>
          <p:spPr>
            <a:xfrm>
              <a:off x="16340667" y="0"/>
              <a:ext cx="8043333" cy="201190"/>
            </a:xfrm>
            <a:prstGeom prst="rect">
              <a:avLst/>
            </a:prstGeom>
            <a:solidFill>
              <a:srgbClr val="00BF63"/>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cxnSp>
        <p:nvCxnSpPr>
          <p:cNvPr id="234" name="Google Shape;234;p10"/>
          <p:cNvCxnSpPr/>
          <p:nvPr/>
        </p:nvCxnSpPr>
        <p:spPr>
          <a:xfrm>
            <a:off x="692150" y="2360199"/>
            <a:ext cx="10820377" cy="0"/>
          </a:xfrm>
          <a:prstGeom prst="straightConnector1">
            <a:avLst/>
          </a:prstGeom>
          <a:noFill/>
          <a:ln w="19050" cap="flat" cmpd="sng">
            <a:solidFill>
              <a:srgbClr val="C9A751"/>
            </a:solidFill>
            <a:prstDash val="solid"/>
            <a:round/>
            <a:headEnd type="oval" w="lg" len="lg"/>
            <a:tailEnd type="oval" w="lg" len="lg"/>
          </a:ln>
        </p:spPr>
      </p:cxnSp>
      <p:pic>
        <p:nvPicPr>
          <p:cNvPr id="235" name="Google Shape;235;p10"/>
          <p:cNvPicPr preferRelativeResize="0"/>
          <p:nvPr/>
        </p:nvPicPr>
        <p:blipFill rotWithShape="1">
          <a:blip r:embed="rId3">
            <a:alphaModFix/>
          </a:blip>
          <a:srcRect l="9487" t="19586" r="9574" b="6178"/>
          <a:stretch/>
        </p:blipFill>
        <p:spPr>
          <a:xfrm>
            <a:off x="3912151" y="2927454"/>
            <a:ext cx="4596394" cy="2810493"/>
          </a:xfrm>
          <a:prstGeom prst="rect">
            <a:avLst/>
          </a:prstGeom>
          <a:noFill/>
          <a:ln>
            <a:noFill/>
          </a:ln>
        </p:spPr>
      </p:pic>
      <p:pic>
        <p:nvPicPr>
          <p:cNvPr id="236" name="Google Shape;236;p10"/>
          <p:cNvPicPr preferRelativeResize="0"/>
          <p:nvPr/>
        </p:nvPicPr>
        <p:blipFill rotWithShape="1">
          <a:blip r:embed="rId4">
            <a:alphaModFix/>
          </a:blip>
          <a:srcRect/>
          <a:stretch/>
        </p:blipFill>
        <p:spPr>
          <a:xfrm>
            <a:off x="174565" y="2569409"/>
            <a:ext cx="4349795" cy="2599155"/>
          </a:xfrm>
          <a:prstGeom prst="rect">
            <a:avLst/>
          </a:prstGeom>
          <a:noFill/>
          <a:ln>
            <a:noFill/>
          </a:ln>
        </p:spPr>
      </p:pic>
      <p:pic>
        <p:nvPicPr>
          <p:cNvPr id="237" name="Google Shape;237;p10"/>
          <p:cNvPicPr preferRelativeResize="0"/>
          <p:nvPr/>
        </p:nvPicPr>
        <p:blipFill rotWithShape="1">
          <a:blip r:embed="rId5">
            <a:alphaModFix/>
          </a:blip>
          <a:srcRect b="8014"/>
          <a:stretch/>
        </p:blipFill>
        <p:spPr>
          <a:xfrm>
            <a:off x="7667642" y="3379659"/>
            <a:ext cx="4349794" cy="2622410"/>
          </a:xfrm>
          <a:prstGeom prst="rect">
            <a:avLst/>
          </a:prstGeom>
          <a:noFill/>
          <a:ln>
            <a:noFill/>
          </a:ln>
        </p:spPr>
      </p:pic>
      <p:pic>
        <p:nvPicPr>
          <p:cNvPr id="238" name="Google Shape;238;p10"/>
          <p:cNvPicPr preferRelativeResize="0"/>
          <p:nvPr/>
        </p:nvPicPr>
        <p:blipFill rotWithShape="1">
          <a:blip r:embed="rId6">
            <a:alphaModFix/>
          </a:blip>
          <a:srcRect/>
          <a:stretch/>
        </p:blipFill>
        <p:spPr>
          <a:xfrm>
            <a:off x="174565" y="6053842"/>
            <a:ext cx="1702279" cy="436877"/>
          </a:xfrm>
          <a:prstGeom prst="rect">
            <a:avLst/>
          </a:prstGeom>
          <a:noFill/>
          <a:ln>
            <a:noFill/>
          </a:ln>
        </p:spPr>
      </p:pic>
      <p:pic>
        <p:nvPicPr>
          <p:cNvPr id="239" name="Google Shape;239;p10"/>
          <p:cNvPicPr preferRelativeResize="0"/>
          <p:nvPr/>
        </p:nvPicPr>
        <p:blipFill rotWithShape="1">
          <a:blip r:embed="rId7">
            <a:alphaModFix/>
          </a:blip>
          <a:srcRect/>
          <a:stretch/>
        </p:blipFill>
        <p:spPr>
          <a:xfrm>
            <a:off x="1876844" y="5819261"/>
            <a:ext cx="1598762" cy="906039"/>
          </a:xfrm>
          <a:prstGeom prst="rect">
            <a:avLst/>
          </a:prstGeom>
          <a:noFill/>
          <a:ln>
            <a:noFill/>
          </a:ln>
        </p:spPr>
      </p:pic>
      <p:sp>
        <p:nvSpPr>
          <p:cNvPr id="240" name="Google Shape;240;p10"/>
          <p:cNvSpPr txBox="1"/>
          <p:nvPr/>
        </p:nvSpPr>
        <p:spPr>
          <a:xfrm>
            <a:off x="567327" y="333361"/>
            <a:ext cx="5185027" cy="512063"/>
          </a:xfrm>
          <a:prstGeom prst="rect">
            <a:avLst/>
          </a:prstGeom>
          <a:noFill/>
          <a:ln>
            <a:noFill/>
          </a:ln>
        </p:spPr>
        <p:txBody>
          <a:bodyPr spcFirstLastPara="1" wrap="square" lIns="0" tIns="0" rIns="0" bIns="0" anchor="t" anchorCtr="0">
            <a:spAutoFit/>
          </a:bodyPr>
          <a:lstStyle/>
          <a:p>
            <a:pPr marL="0" marR="0" lvl="0" indent="0" algn="ctr" rtl="0">
              <a:lnSpc>
                <a:spcPct val="77993"/>
              </a:lnSpc>
              <a:spcBef>
                <a:spcPts val="0"/>
              </a:spcBef>
              <a:spcAft>
                <a:spcPts val="0"/>
              </a:spcAft>
              <a:buNone/>
            </a:pPr>
            <a:r>
              <a:rPr lang="es-MX" sz="2133" b="1" dirty="0">
                <a:solidFill>
                  <a:srgbClr val="CC9900"/>
                </a:solidFill>
                <a:latin typeface="Cambria"/>
                <a:ea typeface="Cambria"/>
                <a:cs typeface="Cambria"/>
                <a:sym typeface="Cambria"/>
              </a:rPr>
              <a:t>Objetivo</a:t>
            </a:r>
            <a:r>
              <a:rPr lang="es-MX" sz="2133" b="1" dirty="0">
                <a:solidFill>
                  <a:srgbClr val="242732"/>
                </a:solidFill>
                <a:latin typeface="Cambria"/>
                <a:ea typeface="Cambria"/>
                <a:cs typeface="Cambria"/>
                <a:sym typeface="Cambria"/>
              </a:rPr>
              <a:t> </a:t>
            </a:r>
            <a:r>
              <a:rPr lang="es-MX" sz="2133" b="1" dirty="0">
                <a:solidFill>
                  <a:srgbClr val="CC9900"/>
                </a:solidFill>
                <a:latin typeface="Cambria"/>
                <a:ea typeface="Cambria"/>
                <a:cs typeface="Cambria"/>
                <a:sym typeface="Cambria"/>
              </a:rPr>
              <a:t>4 : Digitalización interoperabilidad del Estado </a:t>
            </a:r>
            <a:endParaRPr sz="2133" b="1" dirty="0">
              <a:solidFill>
                <a:srgbClr val="CC9900"/>
              </a:solidFill>
              <a:latin typeface="Cambria"/>
              <a:ea typeface="Cambria"/>
              <a:cs typeface="Cambria"/>
              <a:sym typeface="Cambria"/>
            </a:endParaRPr>
          </a:p>
        </p:txBody>
      </p:sp>
      <p:sp>
        <p:nvSpPr>
          <p:cNvPr id="241" name="Google Shape;241;p10"/>
          <p:cNvSpPr txBox="1"/>
          <p:nvPr/>
        </p:nvSpPr>
        <p:spPr>
          <a:xfrm>
            <a:off x="6232529" y="333360"/>
            <a:ext cx="5279998" cy="512063"/>
          </a:xfrm>
          <a:prstGeom prst="rect">
            <a:avLst/>
          </a:prstGeom>
          <a:noFill/>
          <a:ln>
            <a:noFill/>
          </a:ln>
        </p:spPr>
        <p:txBody>
          <a:bodyPr spcFirstLastPara="1" wrap="square" lIns="0" tIns="0" rIns="0" bIns="0" anchor="t" anchorCtr="0">
            <a:spAutoFit/>
          </a:bodyPr>
          <a:lstStyle/>
          <a:p>
            <a:pPr marL="0" marR="0" lvl="0" indent="0" algn="ctr" rtl="0">
              <a:lnSpc>
                <a:spcPct val="77993"/>
              </a:lnSpc>
              <a:spcBef>
                <a:spcPts val="0"/>
              </a:spcBef>
              <a:spcAft>
                <a:spcPts val="0"/>
              </a:spcAft>
              <a:buNone/>
            </a:pPr>
            <a:r>
              <a:rPr lang="es-MX" sz="2133" b="1">
                <a:solidFill>
                  <a:srgbClr val="CC9900"/>
                </a:solidFill>
                <a:latin typeface="Cambria"/>
                <a:ea typeface="Cambria"/>
                <a:cs typeface="Cambria"/>
                <a:sym typeface="Cambria"/>
              </a:rPr>
              <a:t>Objetivo 5: Transparencia y Participación</a:t>
            </a:r>
            <a:r>
              <a:rPr lang="es-MX" sz="1200" b="1">
                <a:solidFill>
                  <a:schemeClr val="dk1"/>
                </a:solidFill>
                <a:latin typeface="Arial"/>
                <a:ea typeface="Arial"/>
                <a:cs typeface="Arial"/>
                <a:sym typeface="Arial"/>
              </a:rPr>
              <a:t> </a:t>
            </a:r>
            <a:r>
              <a:rPr lang="es-MX" sz="2133" b="1">
                <a:solidFill>
                  <a:srgbClr val="CC9900"/>
                </a:solidFill>
                <a:latin typeface="Cambria"/>
                <a:ea typeface="Cambria"/>
                <a:cs typeface="Cambria"/>
                <a:sym typeface="Cambria"/>
              </a:rPr>
              <a:t>Ciudadana</a:t>
            </a:r>
            <a:endParaRPr sz="2133" b="1">
              <a:solidFill>
                <a:srgbClr val="CC9900"/>
              </a:solidFill>
              <a:latin typeface="Cambria"/>
              <a:ea typeface="Cambria"/>
              <a:cs typeface="Cambria"/>
              <a:sym typeface="Cambria"/>
            </a:endParaRPr>
          </a:p>
        </p:txBody>
      </p:sp>
      <p:sp>
        <p:nvSpPr>
          <p:cNvPr id="242" name="Google Shape;242;p10"/>
          <p:cNvSpPr txBox="1"/>
          <p:nvPr/>
        </p:nvSpPr>
        <p:spPr>
          <a:xfrm>
            <a:off x="563573" y="1054676"/>
            <a:ext cx="5192535" cy="123072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a:solidFill>
                  <a:schemeClr val="dk1"/>
                </a:solidFill>
                <a:latin typeface="Arial Rounded"/>
                <a:ea typeface="Arial Rounded"/>
                <a:cs typeface="Arial Rounded"/>
                <a:sym typeface="Arial Rounded"/>
              </a:rPr>
              <a:t>Lograr que los trámites identificados en el Catálogo Nacional de Trámites sean digitales e interoperables, eliminando barreras burocráticas, requisitos innecesarios para transitar hacia una gestión ágil y facilitadora, como la exigencia de fotocopias de documentos de identidad y Certificado de nacimiento. </a:t>
            </a:r>
            <a:endParaRPr/>
          </a:p>
        </p:txBody>
      </p:sp>
      <p:sp>
        <p:nvSpPr>
          <p:cNvPr id="243" name="Google Shape;243;p10"/>
          <p:cNvSpPr txBox="1"/>
          <p:nvPr/>
        </p:nvSpPr>
        <p:spPr>
          <a:xfrm>
            <a:off x="6320527" y="1082050"/>
            <a:ext cx="5192535" cy="82048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1333" b="1">
                <a:solidFill>
                  <a:schemeClr val="dk1"/>
                </a:solidFill>
                <a:latin typeface="Arial Rounded"/>
                <a:ea typeface="Arial Rounded"/>
                <a:cs typeface="Arial Rounded"/>
                <a:sym typeface="Arial Rounded"/>
              </a:rPr>
              <a:t>Activar el sistema digital "Reporta Tu Tranca" para permitir que la ciudadanía identifique cuellos de botella burocráticos, utilizando estos datos para alimentar el Ranking de Simplificación Regulatoria.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pic>
        <p:nvPicPr>
          <p:cNvPr id="1211" name="Google Shape;1211;p68"/>
          <p:cNvPicPr preferRelativeResize="0"/>
          <p:nvPr/>
        </p:nvPicPr>
        <p:blipFill rotWithShape="1">
          <a:blip r:embed="rId3">
            <a:alphaModFix amt="6000"/>
          </a:blip>
          <a:srcRect b="4471"/>
          <a:stretch/>
        </p:blipFill>
        <p:spPr>
          <a:xfrm>
            <a:off x="3067901" y="767624"/>
            <a:ext cx="6238875" cy="5959967"/>
          </a:xfrm>
          <a:prstGeom prst="rect">
            <a:avLst/>
          </a:prstGeom>
          <a:noFill/>
          <a:ln>
            <a:noFill/>
          </a:ln>
        </p:spPr>
      </p:pic>
      <p:sp>
        <p:nvSpPr>
          <p:cNvPr id="1212" name="Google Shape;1212;p68"/>
          <p:cNvSpPr txBox="1"/>
          <p:nvPr/>
        </p:nvSpPr>
        <p:spPr>
          <a:xfrm>
            <a:off x="1434875" y="342016"/>
            <a:ext cx="9322250" cy="492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600" b="1" dirty="0">
                <a:solidFill>
                  <a:srgbClr val="3F3F3F"/>
                </a:solidFill>
                <a:latin typeface="Arial"/>
                <a:ea typeface="Arial"/>
                <a:cs typeface="Arial"/>
                <a:sym typeface="Arial"/>
              </a:rPr>
              <a:t>ENTIDAD DE SERVICIOS INTEGRALES DE ACCESO A LA JUSTICIA</a:t>
            </a:r>
            <a:endParaRPr dirty="0"/>
          </a:p>
        </p:txBody>
      </p:sp>
      <p:pic>
        <p:nvPicPr>
          <p:cNvPr id="1213" name="Google Shape;1213;p68"/>
          <p:cNvPicPr preferRelativeResize="0"/>
          <p:nvPr/>
        </p:nvPicPr>
        <p:blipFill rotWithShape="1">
          <a:blip r:embed="rId4">
            <a:alphaModFix/>
          </a:blip>
          <a:srcRect/>
          <a:stretch/>
        </p:blipFill>
        <p:spPr>
          <a:xfrm>
            <a:off x="240618" y="157518"/>
            <a:ext cx="1108202" cy="1108202"/>
          </a:xfrm>
          <a:prstGeom prst="rect">
            <a:avLst/>
          </a:prstGeom>
          <a:noFill/>
          <a:ln>
            <a:noFill/>
          </a:ln>
        </p:spPr>
      </p:pic>
      <p:pic>
        <p:nvPicPr>
          <p:cNvPr id="1214" name="Google Shape;1214;p68"/>
          <p:cNvPicPr preferRelativeResize="0"/>
          <p:nvPr/>
        </p:nvPicPr>
        <p:blipFill rotWithShape="1">
          <a:blip r:embed="rId5">
            <a:alphaModFix/>
          </a:blip>
          <a:srcRect/>
          <a:stretch/>
        </p:blipFill>
        <p:spPr>
          <a:xfrm>
            <a:off x="10726903" y="137743"/>
            <a:ext cx="1224479" cy="1224479"/>
          </a:xfrm>
          <a:prstGeom prst="rect">
            <a:avLst/>
          </a:prstGeom>
          <a:noFill/>
          <a:ln>
            <a:noFill/>
          </a:ln>
        </p:spPr>
      </p:pic>
      <p:sp>
        <p:nvSpPr>
          <p:cNvPr id="1215" name="Google Shape;1215;p68"/>
          <p:cNvSpPr txBox="1"/>
          <p:nvPr/>
        </p:nvSpPr>
        <p:spPr>
          <a:xfrm>
            <a:off x="2768947" y="1058458"/>
            <a:ext cx="673869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dirty="0">
                <a:solidFill>
                  <a:srgbClr val="3F3F3F"/>
                </a:solidFill>
                <a:latin typeface="Arial"/>
                <a:ea typeface="Arial"/>
                <a:cs typeface="Arial"/>
                <a:sym typeface="Arial"/>
              </a:rPr>
              <a:t>MEJORA DE LOS SISTEMAS</a:t>
            </a:r>
            <a:endParaRPr dirty="0"/>
          </a:p>
        </p:txBody>
      </p:sp>
      <p:grpSp>
        <p:nvGrpSpPr>
          <p:cNvPr id="1216" name="Google Shape;1216;p68"/>
          <p:cNvGrpSpPr/>
          <p:nvPr/>
        </p:nvGrpSpPr>
        <p:grpSpPr>
          <a:xfrm>
            <a:off x="4616078" y="1362222"/>
            <a:ext cx="3267821" cy="3509061"/>
            <a:chOff x="3897098" y="1564862"/>
            <a:chExt cx="4552950" cy="4972050"/>
          </a:xfrm>
        </p:grpSpPr>
        <p:pic>
          <p:nvPicPr>
            <p:cNvPr id="1217" name="Google Shape;1217;p68"/>
            <p:cNvPicPr preferRelativeResize="0"/>
            <p:nvPr/>
          </p:nvPicPr>
          <p:blipFill rotWithShape="1">
            <a:blip r:embed="rId6">
              <a:alphaModFix amt="70000"/>
            </a:blip>
            <a:srcRect/>
            <a:stretch/>
          </p:blipFill>
          <p:spPr>
            <a:xfrm>
              <a:off x="3897098" y="1564862"/>
              <a:ext cx="4552950" cy="4972050"/>
            </a:xfrm>
            <a:prstGeom prst="rect">
              <a:avLst/>
            </a:prstGeom>
            <a:noFill/>
            <a:ln>
              <a:noFill/>
            </a:ln>
          </p:spPr>
        </p:pic>
        <p:pic>
          <p:nvPicPr>
            <p:cNvPr id="1218" name="Google Shape;1218;p68"/>
            <p:cNvPicPr preferRelativeResize="0"/>
            <p:nvPr/>
          </p:nvPicPr>
          <p:blipFill rotWithShape="1">
            <a:blip r:embed="rId7">
              <a:alphaModFix/>
            </a:blip>
            <a:srcRect/>
            <a:stretch/>
          </p:blipFill>
          <p:spPr>
            <a:xfrm>
              <a:off x="6835461" y="2751901"/>
              <a:ext cx="1155700" cy="1155700"/>
            </a:xfrm>
            <a:prstGeom prst="rect">
              <a:avLst/>
            </a:prstGeom>
            <a:noFill/>
            <a:ln>
              <a:noFill/>
            </a:ln>
          </p:spPr>
        </p:pic>
        <p:pic>
          <p:nvPicPr>
            <p:cNvPr id="1219" name="Google Shape;1219;p68"/>
            <p:cNvPicPr preferRelativeResize="0"/>
            <p:nvPr/>
          </p:nvPicPr>
          <p:blipFill rotWithShape="1">
            <a:blip r:embed="rId8">
              <a:alphaModFix/>
            </a:blip>
            <a:srcRect b="23568"/>
            <a:stretch/>
          </p:blipFill>
          <p:spPr>
            <a:xfrm>
              <a:off x="3897098" y="3821994"/>
              <a:ext cx="1455602" cy="630944"/>
            </a:xfrm>
            <a:prstGeom prst="rect">
              <a:avLst/>
            </a:prstGeom>
            <a:noFill/>
            <a:ln>
              <a:noFill/>
            </a:ln>
          </p:spPr>
        </p:pic>
        <p:pic>
          <p:nvPicPr>
            <p:cNvPr id="1220" name="Google Shape;1220;p68" descr="No hay ninguna descripción de la foto disponible."/>
            <p:cNvPicPr preferRelativeResize="0"/>
            <p:nvPr/>
          </p:nvPicPr>
          <p:blipFill rotWithShape="1">
            <a:blip r:embed="rId9">
              <a:alphaModFix/>
            </a:blip>
            <a:srcRect t="9682" b="22152"/>
            <a:stretch/>
          </p:blipFill>
          <p:spPr>
            <a:xfrm>
              <a:off x="5551393" y="5491199"/>
              <a:ext cx="1446308" cy="985890"/>
            </a:xfrm>
            <a:prstGeom prst="rect">
              <a:avLst/>
            </a:prstGeom>
            <a:noFill/>
            <a:ln>
              <a:noFill/>
            </a:ln>
          </p:spPr>
        </p:pic>
        <p:pic>
          <p:nvPicPr>
            <p:cNvPr id="1221" name="Google Shape;1221;p68"/>
            <p:cNvPicPr preferRelativeResize="0"/>
            <p:nvPr/>
          </p:nvPicPr>
          <p:blipFill rotWithShape="1">
            <a:blip r:embed="rId10">
              <a:alphaModFix/>
            </a:blip>
            <a:srcRect/>
            <a:stretch/>
          </p:blipFill>
          <p:spPr>
            <a:xfrm>
              <a:off x="5545355" y="2501580"/>
              <a:ext cx="1290107" cy="696278"/>
            </a:xfrm>
            <a:prstGeom prst="rect">
              <a:avLst/>
            </a:prstGeom>
            <a:noFill/>
            <a:ln>
              <a:noFill/>
            </a:ln>
          </p:spPr>
        </p:pic>
      </p:grpSp>
      <p:grpSp>
        <p:nvGrpSpPr>
          <p:cNvPr id="1222" name="Google Shape;1222;p68"/>
          <p:cNvGrpSpPr/>
          <p:nvPr/>
        </p:nvGrpSpPr>
        <p:grpSpPr>
          <a:xfrm>
            <a:off x="7647914" y="1658627"/>
            <a:ext cx="4048807" cy="1927805"/>
            <a:chOff x="7659796" y="1952094"/>
            <a:chExt cx="4048807" cy="1927805"/>
          </a:xfrm>
        </p:grpSpPr>
        <p:sp>
          <p:nvSpPr>
            <p:cNvPr id="1223" name="Google Shape;1223;p68"/>
            <p:cNvSpPr txBox="1"/>
            <p:nvPr/>
          </p:nvSpPr>
          <p:spPr>
            <a:xfrm>
              <a:off x="7659796" y="1952094"/>
              <a:ext cx="4048807"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rgbClr val="3F3F3F"/>
                  </a:solidFill>
                  <a:latin typeface="Arial"/>
                  <a:ea typeface="Arial"/>
                  <a:cs typeface="Arial"/>
                  <a:sym typeface="Arial"/>
                </a:rPr>
                <a:t>Modernización de la Pasarela </a:t>
              </a:r>
              <a:endParaRPr/>
            </a:p>
            <a:p>
              <a:pPr marL="0" marR="0" lvl="0" indent="0" algn="ctr" rtl="0">
                <a:spcBef>
                  <a:spcPts val="0"/>
                </a:spcBef>
                <a:spcAft>
                  <a:spcPts val="0"/>
                </a:spcAft>
                <a:buNone/>
              </a:pPr>
              <a:r>
                <a:rPr lang="es-MX" sz="2000" b="1">
                  <a:solidFill>
                    <a:srgbClr val="3F3F3F"/>
                  </a:solidFill>
                  <a:latin typeface="Arial"/>
                  <a:ea typeface="Arial"/>
                  <a:cs typeface="Arial"/>
                  <a:sym typeface="Arial"/>
                </a:rPr>
                <a:t>de Pagos por QR</a:t>
              </a:r>
              <a:endParaRPr sz="2000">
                <a:solidFill>
                  <a:srgbClr val="3F3F3F"/>
                </a:solidFill>
                <a:latin typeface="Arial"/>
                <a:ea typeface="Arial"/>
                <a:cs typeface="Arial"/>
                <a:sym typeface="Arial"/>
              </a:endParaRPr>
            </a:p>
          </p:txBody>
        </p:sp>
        <p:pic>
          <p:nvPicPr>
            <p:cNvPr id="1224" name="Google Shape;1224;p68" descr="Datamatrix y Código QR - Prooftag"/>
            <p:cNvPicPr preferRelativeResize="0"/>
            <p:nvPr/>
          </p:nvPicPr>
          <p:blipFill rotWithShape="1">
            <a:blip r:embed="rId11">
              <a:alphaModFix/>
            </a:blip>
            <a:srcRect/>
            <a:stretch/>
          </p:blipFill>
          <p:spPr>
            <a:xfrm>
              <a:off x="9037080" y="2574363"/>
              <a:ext cx="1305536" cy="1305536"/>
            </a:xfrm>
            <a:prstGeom prst="rect">
              <a:avLst/>
            </a:prstGeom>
            <a:noFill/>
            <a:ln>
              <a:noFill/>
            </a:ln>
          </p:spPr>
        </p:pic>
      </p:grpSp>
      <p:grpSp>
        <p:nvGrpSpPr>
          <p:cNvPr id="1225" name="Google Shape;1225;p68"/>
          <p:cNvGrpSpPr/>
          <p:nvPr/>
        </p:nvGrpSpPr>
        <p:grpSpPr>
          <a:xfrm>
            <a:off x="7992436" y="3747607"/>
            <a:ext cx="4048807" cy="1560696"/>
            <a:chOff x="7902575" y="4148225"/>
            <a:chExt cx="4048807" cy="1560696"/>
          </a:xfrm>
        </p:grpSpPr>
        <p:sp>
          <p:nvSpPr>
            <p:cNvPr id="1226" name="Google Shape;1226;p68"/>
            <p:cNvSpPr txBox="1"/>
            <p:nvPr/>
          </p:nvSpPr>
          <p:spPr>
            <a:xfrm>
              <a:off x="7902575" y="4148225"/>
              <a:ext cx="4048807"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rgbClr val="3F3F3F"/>
                  </a:solidFill>
                  <a:latin typeface="Arial"/>
                  <a:ea typeface="Arial"/>
                  <a:cs typeface="Arial"/>
                  <a:sym typeface="Arial"/>
                </a:rPr>
                <a:t>Implementación de Canales</a:t>
              </a:r>
              <a:br>
                <a:rPr lang="es-MX" sz="2000" b="1">
                  <a:solidFill>
                    <a:srgbClr val="3F3F3F"/>
                  </a:solidFill>
                  <a:latin typeface="Arial"/>
                  <a:ea typeface="Arial"/>
                  <a:cs typeface="Arial"/>
                  <a:sym typeface="Arial"/>
                </a:rPr>
              </a:br>
              <a:r>
                <a:rPr lang="es-MX" sz="2000" b="1">
                  <a:solidFill>
                    <a:srgbClr val="3F3F3F"/>
                  </a:solidFill>
                  <a:latin typeface="Arial"/>
                  <a:ea typeface="Arial"/>
                  <a:cs typeface="Arial"/>
                  <a:sym typeface="Arial"/>
                </a:rPr>
                <a:t>de comunicación y Redes Sociales</a:t>
              </a:r>
              <a:endParaRPr/>
            </a:p>
          </p:txBody>
        </p:sp>
        <p:pic>
          <p:nvPicPr>
            <p:cNvPr id="1227" name="Google Shape;1227;p68"/>
            <p:cNvPicPr preferRelativeResize="0"/>
            <p:nvPr/>
          </p:nvPicPr>
          <p:blipFill rotWithShape="1">
            <a:blip r:embed="rId12">
              <a:alphaModFix/>
            </a:blip>
            <a:srcRect/>
            <a:stretch/>
          </p:blipFill>
          <p:spPr>
            <a:xfrm>
              <a:off x="8935337" y="5146946"/>
              <a:ext cx="490217" cy="490217"/>
            </a:xfrm>
            <a:prstGeom prst="rect">
              <a:avLst/>
            </a:prstGeom>
            <a:noFill/>
            <a:ln>
              <a:noFill/>
            </a:ln>
          </p:spPr>
        </p:pic>
        <p:pic>
          <p:nvPicPr>
            <p:cNvPr id="1228" name="Google Shape;1228;p68"/>
            <p:cNvPicPr preferRelativeResize="0"/>
            <p:nvPr/>
          </p:nvPicPr>
          <p:blipFill rotWithShape="1">
            <a:blip r:embed="rId13">
              <a:alphaModFix/>
            </a:blip>
            <a:srcRect/>
            <a:stretch/>
          </p:blipFill>
          <p:spPr>
            <a:xfrm>
              <a:off x="9572126" y="5075191"/>
              <a:ext cx="892577" cy="633730"/>
            </a:xfrm>
            <a:prstGeom prst="rect">
              <a:avLst/>
            </a:prstGeom>
            <a:noFill/>
            <a:ln>
              <a:noFill/>
            </a:ln>
          </p:spPr>
        </p:pic>
        <p:pic>
          <p:nvPicPr>
            <p:cNvPr id="1229" name="Google Shape;1229;p68" descr="Tiktok Logotipo Icono De - Gráficos vectoriales gratis en Pixabay"/>
            <p:cNvPicPr preferRelativeResize="0"/>
            <p:nvPr/>
          </p:nvPicPr>
          <p:blipFill rotWithShape="1">
            <a:blip r:embed="rId14">
              <a:alphaModFix/>
            </a:blip>
            <a:srcRect/>
            <a:stretch/>
          </p:blipFill>
          <p:spPr>
            <a:xfrm>
              <a:off x="10579124" y="5111069"/>
              <a:ext cx="481579" cy="561973"/>
            </a:xfrm>
            <a:prstGeom prst="rect">
              <a:avLst/>
            </a:prstGeom>
            <a:noFill/>
            <a:ln>
              <a:noFill/>
            </a:ln>
          </p:spPr>
        </p:pic>
      </p:grpSp>
      <p:grpSp>
        <p:nvGrpSpPr>
          <p:cNvPr id="1230" name="Google Shape;1230;p68"/>
          <p:cNvGrpSpPr/>
          <p:nvPr/>
        </p:nvGrpSpPr>
        <p:grpSpPr>
          <a:xfrm>
            <a:off x="4152739" y="4846307"/>
            <a:ext cx="4489694" cy="1648847"/>
            <a:chOff x="3992960" y="5396997"/>
            <a:chExt cx="4489694" cy="1648847"/>
          </a:xfrm>
        </p:grpSpPr>
        <p:sp>
          <p:nvSpPr>
            <p:cNvPr id="1231" name="Google Shape;1231;p68"/>
            <p:cNvSpPr txBox="1"/>
            <p:nvPr/>
          </p:nvSpPr>
          <p:spPr>
            <a:xfrm>
              <a:off x="3992960" y="5396997"/>
              <a:ext cx="4489694"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rgbClr val="3F3F3F"/>
                  </a:solidFill>
                  <a:latin typeface="Arial"/>
                  <a:ea typeface="Arial"/>
                  <a:cs typeface="Arial"/>
                  <a:sym typeface="Arial"/>
                </a:rPr>
                <a:t>Tele-Servicios </a:t>
              </a:r>
              <a:endParaRPr/>
            </a:p>
            <a:p>
              <a:pPr marL="0" marR="0" lvl="0" indent="0" algn="ctr" rtl="0">
                <a:spcBef>
                  <a:spcPts val="0"/>
                </a:spcBef>
                <a:spcAft>
                  <a:spcPts val="0"/>
                </a:spcAft>
                <a:buNone/>
              </a:pPr>
              <a:r>
                <a:rPr lang="es-MX" sz="2000" b="1">
                  <a:solidFill>
                    <a:srgbClr val="3F3F3F"/>
                  </a:solidFill>
                  <a:latin typeface="Arial"/>
                  <a:ea typeface="Arial"/>
                  <a:cs typeface="Arial"/>
                  <a:sym typeface="Arial"/>
                </a:rPr>
                <a:t>Conciliaciones Extrajudiciales Virtuales</a:t>
              </a:r>
              <a:endParaRPr/>
            </a:p>
          </p:txBody>
        </p:sp>
        <p:pic>
          <p:nvPicPr>
            <p:cNvPr id="1232" name="Google Shape;1232;p68"/>
            <p:cNvPicPr preferRelativeResize="0"/>
            <p:nvPr/>
          </p:nvPicPr>
          <p:blipFill rotWithShape="1">
            <a:blip r:embed="rId15">
              <a:alphaModFix/>
            </a:blip>
            <a:srcRect/>
            <a:stretch/>
          </p:blipFill>
          <p:spPr>
            <a:xfrm>
              <a:off x="4935324" y="6086945"/>
              <a:ext cx="2688502" cy="958899"/>
            </a:xfrm>
            <a:prstGeom prst="rect">
              <a:avLst/>
            </a:prstGeom>
            <a:noFill/>
            <a:ln>
              <a:noFill/>
            </a:ln>
          </p:spPr>
        </p:pic>
      </p:grpSp>
      <p:grpSp>
        <p:nvGrpSpPr>
          <p:cNvPr id="1233" name="Google Shape;1233;p68"/>
          <p:cNvGrpSpPr/>
          <p:nvPr/>
        </p:nvGrpSpPr>
        <p:grpSpPr>
          <a:xfrm>
            <a:off x="570502" y="3731358"/>
            <a:ext cx="4489694" cy="1569632"/>
            <a:chOff x="559381" y="3935603"/>
            <a:chExt cx="4489694" cy="1569632"/>
          </a:xfrm>
        </p:grpSpPr>
        <p:sp>
          <p:nvSpPr>
            <p:cNvPr id="1234" name="Google Shape;1234;p68"/>
            <p:cNvSpPr txBox="1"/>
            <p:nvPr/>
          </p:nvSpPr>
          <p:spPr>
            <a:xfrm>
              <a:off x="559381" y="3935603"/>
              <a:ext cx="4489694"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rgbClr val="3F3F3F"/>
                  </a:solidFill>
                  <a:latin typeface="Arial"/>
                  <a:ea typeface="Arial"/>
                  <a:cs typeface="Arial"/>
                  <a:sym typeface="Arial"/>
                </a:rPr>
                <a:t>Mejora en el Registro de Casos</a:t>
              </a:r>
              <a:endParaRPr/>
            </a:p>
            <a:p>
              <a:pPr marL="0" marR="0" lvl="0" indent="0" algn="ctr" rtl="0">
                <a:spcBef>
                  <a:spcPts val="0"/>
                </a:spcBef>
                <a:spcAft>
                  <a:spcPts val="0"/>
                </a:spcAft>
                <a:buNone/>
              </a:pPr>
              <a:r>
                <a:rPr lang="es-MX" sz="2000" b="1">
                  <a:solidFill>
                    <a:srgbClr val="3F3F3F"/>
                  </a:solidFill>
                  <a:latin typeface="Arial"/>
                  <a:ea typeface="Arial"/>
                  <a:cs typeface="Arial"/>
                  <a:sym typeface="Arial"/>
                </a:rPr>
                <a:t>Red SAJ</a:t>
              </a:r>
              <a:endParaRPr/>
            </a:p>
          </p:txBody>
        </p:sp>
        <p:pic>
          <p:nvPicPr>
            <p:cNvPr id="1235" name="Google Shape;1235;p68" descr="Reporte - Iconos gratis de computadora"/>
            <p:cNvPicPr preferRelativeResize="0"/>
            <p:nvPr/>
          </p:nvPicPr>
          <p:blipFill rotWithShape="1">
            <a:blip r:embed="rId16">
              <a:alphaModFix/>
            </a:blip>
            <a:srcRect/>
            <a:stretch/>
          </p:blipFill>
          <p:spPr>
            <a:xfrm>
              <a:off x="2255280" y="4558275"/>
              <a:ext cx="946960" cy="946960"/>
            </a:xfrm>
            <a:prstGeom prst="rect">
              <a:avLst/>
            </a:prstGeom>
            <a:noFill/>
            <a:ln>
              <a:noFill/>
            </a:ln>
          </p:spPr>
        </p:pic>
      </p:grpSp>
      <p:grpSp>
        <p:nvGrpSpPr>
          <p:cNvPr id="1236" name="Google Shape;1236;p68"/>
          <p:cNvGrpSpPr/>
          <p:nvPr/>
        </p:nvGrpSpPr>
        <p:grpSpPr>
          <a:xfrm>
            <a:off x="1810353" y="1652116"/>
            <a:ext cx="2644066" cy="1691019"/>
            <a:chOff x="1846805" y="1952094"/>
            <a:chExt cx="2644066" cy="1691019"/>
          </a:xfrm>
        </p:grpSpPr>
        <p:pic>
          <p:nvPicPr>
            <p:cNvPr id="1237" name="Google Shape;1237;p68" descr="Interoperabilidad - Iconos gratis de negocios y finanzas"/>
            <p:cNvPicPr preferRelativeResize="0"/>
            <p:nvPr/>
          </p:nvPicPr>
          <p:blipFill rotWithShape="1">
            <a:blip r:embed="rId17">
              <a:alphaModFix/>
            </a:blip>
            <a:srcRect/>
            <a:stretch/>
          </p:blipFill>
          <p:spPr>
            <a:xfrm>
              <a:off x="2713339" y="2732114"/>
              <a:ext cx="910999" cy="910999"/>
            </a:xfrm>
            <a:prstGeom prst="rect">
              <a:avLst/>
            </a:prstGeom>
            <a:noFill/>
            <a:ln>
              <a:noFill/>
            </a:ln>
          </p:spPr>
        </p:pic>
        <p:sp>
          <p:nvSpPr>
            <p:cNvPr id="1238" name="Google Shape;1238;p68"/>
            <p:cNvSpPr txBox="1"/>
            <p:nvPr/>
          </p:nvSpPr>
          <p:spPr>
            <a:xfrm>
              <a:off x="1846805" y="1952094"/>
              <a:ext cx="2644066"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000" b="1">
                  <a:solidFill>
                    <a:srgbClr val="3F3F3F"/>
                  </a:solidFill>
                  <a:latin typeface="Arial"/>
                  <a:ea typeface="Arial"/>
                  <a:cs typeface="Arial"/>
                  <a:sym typeface="Arial"/>
                </a:rPr>
                <a:t>Interoperabilidad </a:t>
              </a:r>
              <a:endParaRPr/>
            </a:p>
            <a:p>
              <a:pPr marL="0" marR="0" lvl="0" indent="0" algn="ctr" rtl="0">
                <a:spcBef>
                  <a:spcPts val="0"/>
                </a:spcBef>
                <a:spcAft>
                  <a:spcPts val="0"/>
                </a:spcAft>
                <a:buNone/>
              </a:pPr>
              <a:r>
                <a:rPr lang="es-MX" sz="2000" b="1">
                  <a:solidFill>
                    <a:srgbClr val="3F3F3F"/>
                  </a:solidFill>
                  <a:latin typeface="Arial"/>
                  <a:ea typeface="Arial"/>
                  <a:cs typeface="Arial"/>
                  <a:sym typeface="Arial"/>
                </a:rPr>
                <a:t>de Sistemas</a:t>
              </a:r>
              <a:endParaRPr/>
            </a:p>
          </p:txBody>
        </p:sp>
      </p:grpSp>
      <p:sp>
        <p:nvSpPr>
          <p:cNvPr id="1239" name="Google Shape;1239;p68"/>
          <p:cNvSpPr txBox="1"/>
          <p:nvPr/>
        </p:nvSpPr>
        <p:spPr>
          <a:xfrm>
            <a:off x="10981853" y="6337426"/>
            <a:ext cx="10954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800">
                <a:solidFill>
                  <a:schemeClr val="lt1"/>
                </a:solidFill>
                <a:latin typeface="Arial"/>
                <a:ea typeface="Arial"/>
                <a:cs typeface="Arial"/>
                <a:sym typeface="Arial"/>
              </a:rPr>
              <a:t>JGG</a:t>
            </a:r>
            <a:endParaRPr sz="1800">
              <a:solidFill>
                <a:schemeClr val="lt1"/>
              </a:solidFill>
              <a:latin typeface="Arial"/>
              <a:ea typeface="Arial"/>
              <a:cs typeface="Arial"/>
              <a:sym typeface="Arial"/>
            </a:endParaRPr>
          </a:p>
        </p:txBody>
      </p:sp>
      <p:grpSp>
        <p:nvGrpSpPr>
          <p:cNvPr id="1240" name="Google Shape;1240;p68"/>
          <p:cNvGrpSpPr/>
          <p:nvPr/>
        </p:nvGrpSpPr>
        <p:grpSpPr>
          <a:xfrm>
            <a:off x="0" y="6757405"/>
            <a:ext cx="12192000" cy="100595"/>
            <a:chOff x="0" y="0"/>
            <a:chExt cx="24384000" cy="201190"/>
          </a:xfrm>
        </p:grpSpPr>
        <p:sp>
          <p:nvSpPr>
            <p:cNvPr id="1241" name="Google Shape;1241;p68"/>
            <p:cNvSpPr/>
            <p:nvPr/>
          </p:nvSpPr>
          <p:spPr>
            <a:xfrm>
              <a:off x="0" y="0"/>
              <a:ext cx="8043333" cy="201190"/>
            </a:xfrm>
            <a:prstGeom prst="rect">
              <a:avLst/>
            </a:prstGeom>
            <a:solidFill>
              <a:srgbClr val="FF3131"/>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42" name="Google Shape;1242;p68"/>
            <p:cNvSpPr/>
            <p:nvPr/>
          </p:nvSpPr>
          <p:spPr>
            <a:xfrm>
              <a:off x="8170333" y="0"/>
              <a:ext cx="8043333" cy="201190"/>
            </a:xfrm>
            <a:prstGeom prst="rect">
              <a:avLst/>
            </a:prstGeom>
            <a:solidFill>
              <a:srgbClr val="FFDE59"/>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243" name="Google Shape;1243;p68"/>
            <p:cNvSpPr/>
            <p:nvPr/>
          </p:nvSpPr>
          <p:spPr>
            <a:xfrm>
              <a:off x="16340667" y="0"/>
              <a:ext cx="8043333" cy="201190"/>
            </a:xfrm>
            <a:prstGeom prst="rect">
              <a:avLst/>
            </a:prstGeom>
            <a:solidFill>
              <a:srgbClr val="00BF63"/>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3484195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pic>
        <p:nvPicPr>
          <p:cNvPr id="928" name="Google Shape;928;p48"/>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929" name="Google Shape;929;p48"/>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930" name="Google Shape;930;p48"/>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931" name="Google Shape;931;p48"/>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932" name="Google Shape;932;p48"/>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DESPACHO DE GESTIÓN SOCIAL DE SU EXCELENCIA - DEGSE</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443549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pic>
        <p:nvPicPr>
          <p:cNvPr id="937" name="Google Shape;937;p49"/>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938" name="Google Shape;938;p49"/>
          <p:cNvPicPr preferRelativeResize="0"/>
          <p:nvPr/>
        </p:nvPicPr>
        <p:blipFill>
          <a:blip r:embed="rId4">
            <a:alphaModFix/>
          </a:blip>
          <a:stretch>
            <a:fillRect/>
          </a:stretch>
        </p:blipFill>
        <p:spPr>
          <a:xfrm>
            <a:off x="152400" y="152400"/>
            <a:ext cx="854700" cy="829376"/>
          </a:xfrm>
          <a:prstGeom prst="rect">
            <a:avLst/>
          </a:prstGeom>
          <a:noFill/>
          <a:ln>
            <a:noFill/>
          </a:ln>
        </p:spPr>
      </p:pic>
      <p:pic>
        <p:nvPicPr>
          <p:cNvPr id="939" name="Google Shape;939;p49"/>
          <p:cNvPicPr preferRelativeResize="0"/>
          <p:nvPr/>
        </p:nvPicPr>
        <p:blipFill>
          <a:blip r:embed="rId5">
            <a:alphaModFix/>
          </a:blip>
          <a:stretch>
            <a:fillRect/>
          </a:stretch>
        </p:blipFill>
        <p:spPr>
          <a:xfrm>
            <a:off x="1086375" y="152400"/>
            <a:ext cx="1538184" cy="829375"/>
          </a:xfrm>
          <a:prstGeom prst="rect">
            <a:avLst/>
          </a:prstGeom>
          <a:noFill/>
          <a:ln>
            <a:noFill/>
          </a:ln>
        </p:spPr>
      </p:pic>
      <p:pic>
        <p:nvPicPr>
          <p:cNvPr id="940" name="Google Shape;940;p49"/>
          <p:cNvPicPr preferRelativeResize="0"/>
          <p:nvPr/>
        </p:nvPicPr>
        <p:blipFill>
          <a:blip r:embed="rId6">
            <a:alphaModFix/>
          </a:blip>
          <a:stretch>
            <a:fillRect/>
          </a:stretch>
        </p:blipFill>
        <p:spPr>
          <a:xfrm>
            <a:off x="152400" y="1134176"/>
            <a:ext cx="9324975" cy="4857750"/>
          </a:xfrm>
          <a:prstGeom prst="rect">
            <a:avLst/>
          </a:prstGeom>
          <a:noFill/>
          <a:ln>
            <a:noFill/>
          </a:ln>
        </p:spPr>
      </p:pic>
      <p:pic>
        <p:nvPicPr>
          <p:cNvPr id="941" name="Google Shape;941;p49"/>
          <p:cNvPicPr preferRelativeResize="0"/>
          <p:nvPr/>
        </p:nvPicPr>
        <p:blipFill>
          <a:blip r:embed="rId7">
            <a:alphaModFix/>
          </a:blip>
          <a:stretch>
            <a:fillRect/>
          </a:stretch>
        </p:blipFill>
        <p:spPr>
          <a:xfrm>
            <a:off x="214725" y="2266787"/>
            <a:ext cx="2409825" cy="2592537"/>
          </a:xfrm>
          <a:prstGeom prst="rect">
            <a:avLst/>
          </a:prstGeom>
          <a:noFill/>
          <a:ln>
            <a:noFill/>
          </a:ln>
        </p:spPr>
      </p:pic>
      <p:sp>
        <p:nvSpPr>
          <p:cNvPr id="942" name="Google Shape;942;p49"/>
          <p:cNvSpPr txBox="1"/>
          <p:nvPr/>
        </p:nvSpPr>
        <p:spPr>
          <a:xfrm>
            <a:off x="548375" y="3239800"/>
            <a:ext cx="1538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3000" b="1"/>
              <a:t>DEGSE</a:t>
            </a:r>
            <a:endParaRPr sz="3000" b="1"/>
          </a:p>
        </p:txBody>
      </p:sp>
      <p:sp>
        <p:nvSpPr>
          <p:cNvPr id="943" name="Google Shape;943;p49"/>
          <p:cNvSpPr txBox="1"/>
          <p:nvPr/>
        </p:nvSpPr>
        <p:spPr>
          <a:xfrm>
            <a:off x="4258975" y="12246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t>Programa Gestión Solidaria</a:t>
            </a:r>
            <a:endParaRPr b="1"/>
          </a:p>
        </p:txBody>
      </p:sp>
      <p:pic>
        <p:nvPicPr>
          <p:cNvPr id="944" name="Google Shape;944;p49"/>
          <p:cNvPicPr preferRelativeResize="0"/>
          <p:nvPr/>
        </p:nvPicPr>
        <p:blipFill>
          <a:blip r:embed="rId8">
            <a:alphaModFix/>
          </a:blip>
          <a:stretch>
            <a:fillRect/>
          </a:stretch>
        </p:blipFill>
        <p:spPr>
          <a:xfrm>
            <a:off x="3450900" y="1779875"/>
            <a:ext cx="390993" cy="400200"/>
          </a:xfrm>
          <a:prstGeom prst="rect">
            <a:avLst/>
          </a:prstGeom>
          <a:noFill/>
          <a:ln>
            <a:noFill/>
          </a:ln>
        </p:spPr>
      </p:pic>
      <p:pic>
        <p:nvPicPr>
          <p:cNvPr id="945" name="Google Shape;945;p49"/>
          <p:cNvPicPr preferRelativeResize="0"/>
          <p:nvPr/>
        </p:nvPicPr>
        <p:blipFill>
          <a:blip r:embed="rId8">
            <a:alphaModFix/>
          </a:blip>
          <a:stretch>
            <a:fillRect/>
          </a:stretch>
        </p:blipFill>
        <p:spPr>
          <a:xfrm>
            <a:off x="3726875" y="3318800"/>
            <a:ext cx="390993" cy="400200"/>
          </a:xfrm>
          <a:prstGeom prst="rect">
            <a:avLst/>
          </a:prstGeom>
          <a:noFill/>
          <a:ln>
            <a:noFill/>
          </a:ln>
        </p:spPr>
      </p:pic>
      <p:pic>
        <p:nvPicPr>
          <p:cNvPr id="946" name="Google Shape;946;p49"/>
          <p:cNvPicPr preferRelativeResize="0"/>
          <p:nvPr/>
        </p:nvPicPr>
        <p:blipFill>
          <a:blip r:embed="rId8">
            <a:alphaModFix/>
          </a:blip>
          <a:stretch>
            <a:fillRect/>
          </a:stretch>
        </p:blipFill>
        <p:spPr>
          <a:xfrm>
            <a:off x="3394125" y="5179450"/>
            <a:ext cx="390993" cy="400200"/>
          </a:xfrm>
          <a:prstGeom prst="rect">
            <a:avLst/>
          </a:prstGeom>
          <a:noFill/>
          <a:ln>
            <a:noFill/>
          </a:ln>
        </p:spPr>
      </p:pic>
      <p:sp>
        <p:nvSpPr>
          <p:cNvPr id="947" name="Google Shape;947;p49"/>
          <p:cNvSpPr txBox="1"/>
          <p:nvPr/>
        </p:nvSpPr>
        <p:spPr>
          <a:xfrm>
            <a:off x="4117875" y="1518275"/>
            <a:ext cx="3778800" cy="923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200" b="1" dirty="0"/>
              <a:t>Brinda asistencia solidaria, humanitaria, técnica y gestiones en salud</a:t>
            </a:r>
            <a:r>
              <a:rPr lang="es-MX" sz="1200" dirty="0"/>
              <a:t>, en el primer Trimestre de la gestión 2026 se ha logrado entregar y atender a 201 casos</a:t>
            </a:r>
            <a:endParaRPr sz="1200" dirty="0"/>
          </a:p>
        </p:txBody>
      </p:sp>
      <p:sp>
        <p:nvSpPr>
          <p:cNvPr id="948" name="Google Shape;948;p49"/>
          <p:cNvSpPr txBox="1"/>
          <p:nvPr/>
        </p:nvSpPr>
        <p:spPr>
          <a:xfrm>
            <a:off x="4396150" y="2729275"/>
            <a:ext cx="3207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t>Programa Movilización Comunitaria</a:t>
            </a:r>
            <a:endParaRPr b="1"/>
          </a:p>
        </p:txBody>
      </p:sp>
      <p:sp>
        <p:nvSpPr>
          <p:cNvPr id="949" name="Google Shape;949;p49"/>
          <p:cNvSpPr txBox="1"/>
          <p:nvPr/>
        </p:nvSpPr>
        <p:spPr>
          <a:xfrm>
            <a:off x="4396150" y="3071550"/>
            <a:ext cx="3995100" cy="1108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200" b="1" dirty="0"/>
              <a:t>Fortalece los Comités Populares de adolescentes, mujeres, jóvenes y personas adultas mayores</a:t>
            </a:r>
            <a:r>
              <a:rPr lang="es-MX" sz="1200" dirty="0"/>
              <a:t>, promoviendo procesos de organización autogestionaria en ámbitos sociales, culturales y económicos. </a:t>
            </a:r>
            <a:r>
              <a:rPr lang="es-MX" sz="1200" b="1" dirty="0"/>
              <a:t>Se proyecta lograr a 300 organizaciones.</a:t>
            </a:r>
            <a:endParaRPr sz="1200" b="1" dirty="0"/>
          </a:p>
        </p:txBody>
      </p:sp>
      <p:sp>
        <p:nvSpPr>
          <p:cNvPr id="950" name="Google Shape;950;p49"/>
          <p:cNvSpPr txBox="1"/>
          <p:nvPr/>
        </p:nvSpPr>
        <p:spPr>
          <a:xfrm>
            <a:off x="4258975" y="4561160"/>
            <a:ext cx="399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dirty="0"/>
              <a:t>Programa Acción Social Comunitario</a:t>
            </a:r>
            <a:endParaRPr b="1" dirty="0"/>
          </a:p>
        </p:txBody>
      </p:sp>
      <p:sp>
        <p:nvSpPr>
          <p:cNvPr id="951" name="Google Shape;951;p49"/>
          <p:cNvSpPr txBox="1"/>
          <p:nvPr/>
        </p:nvSpPr>
        <p:spPr>
          <a:xfrm>
            <a:off x="4258975" y="4903325"/>
            <a:ext cx="3995100" cy="1108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200" b="1" dirty="0"/>
              <a:t>Coordina acciones con instituciones públicas y privadas</a:t>
            </a:r>
            <a:r>
              <a:rPr lang="es-MX" sz="1200" dirty="0"/>
              <a:t>, además de conformar grupos de voluntariado integrados por servidores públicos para la ejecución de trabajos comunitarios en unidades educativas y barrios periurbanos. </a:t>
            </a:r>
            <a:r>
              <a:rPr lang="es-MX" sz="1200" b="1" dirty="0"/>
              <a:t>Se proyecta lograr a 500 Voluntarios.</a:t>
            </a:r>
            <a:endParaRPr sz="1200" b="1" dirty="0"/>
          </a:p>
        </p:txBody>
      </p:sp>
      <p:pic>
        <p:nvPicPr>
          <p:cNvPr id="952" name="Google Shape;952;p49"/>
          <p:cNvPicPr preferRelativeResize="0"/>
          <p:nvPr/>
        </p:nvPicPr>
        <p:blipFill>
          <a:blip r:embed="rId9">
            <a:alphaModFix/>
          </a:blip>
          <a:stretch>
            <a:fillRect/>
          </a:stretch>
        </p:blipFill>
        <p:spPr>
          <a:xfrm>
            <a:off x="9190150" y="241325"/>
            <a:ext cx="2409824" cy="1812700"/>
          </a:xfrm>
          <a:prstGeom prst="rect">
            <a:avLst/>
          </a:prstGeom>
          <a:noFill/>
          <a:ln>
            <a:noFill/>
          </a:ln>
        </p:spPr>
      </p:pic>
      <p:pic>
        <p:nvPicPr>
          <p:cNvPr id="953" name="Google Shape;953;p49"/>
          <p:cNvPicPr preferRelativeResize="0"/>
          <p:nvPr/>
        </p:nvPicPr>
        <p:blipFill>
          <a:blip r:embed="rId10">
            <a:alphaModFix/>
          </a:blip>
          <a:stretch>
            <a:fillRect/>
          </a:stretch>
        </p:blipFill>
        <p:spPr>
          <a:xfrm>
            <a:off x="9231825" y="2266800"/>
            <a:ext cx="2326481" cy="2006351"/>
          </a:xfrm>
          <a:prstGeom prst="rect">
            <a:avLst/>
          </a:prstGeom>
          <a:noFill/>
          <a:ln>
            <a:noFill/>
          </a:ln>
        </p:spPr>
      </p:pic>
      <p:pic>
        <p:nvPicPr>
          <p:cNvPr id="954" name="Google Shape;954;p49"/>
          <p:cNvPicPr preferRelativeResize="0"/>
          <p:nvPr/>
        </p:nvPicPr>
        <p:blipFill>
          <a:blip r:embed="rId11">
            <a:alphaModFix/>
          </a:blip>
          <a:stretch>
            <a:fillRect/>
          </a:stretch>
        </p:blipFill>
        <p:spPr>
          <a:xfrm>
            <a:off x="9190150" y="4485917"/>
            <a:ext cx="2409824" cy="1728126"/>
          </a:xfrm>
          <a:prstGeom prst="rect">
            <a:avLst/>
          </a:prstGeom>
          <a:noFill/>
          <a:ln>
            <a:noFill/>
          </a:ln>
        </p:spPr>
      </p:pic>
    </p:spTree>
    <p:extLst>
      <p:ext uri="{BB962C8B-B14F-4D97-AF65-F5344CB8AC3E}">
        <p14:creationId xmlns:p14="http://schemas.microsoft.com/office/powerpoint/2010/main" val="1051216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pic>
        <p:nvPicPr>
          <p:cNvPr id="959" name="Google Shape;959;g3ea95d94d69_0_168"/>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960" name="Google Shape;960;g3ea95d94d69_0_168"/>
          <p:cNvPicPr preferRelativeResize="0"/>
          <p:nvPr/>
        </p:nvPicPr>
        <p:blipFill>
          <a:blip r:embed="rId4">
            <a:alphaModFix/>
          </a:blip>
          <a:stretch>
            <a:fillRect/>
          </a:stretch>
        </p:blipFill>
        <p:spPr>
          <a:xfrm>
            <a:off x="152400" y="152400"/>
            <a:ext cx="854700" cy="829376"/>
          </a:xfrm>
          <a:prstGeom prst="rect">
            <a:avLst/>
          </a:prstGeom>
          <a:noFill/>
          <a:ln>
            <a:noFill/>
          </a:ln>
        </p:spPr>
      </p:pic>
      <p:pic>
        <p:nvPicPr>
          <p:cNvPr id="961" name="Google Shape;961;g3ea95d94d69_0_168"/>
          <p:cNvPicPr preferRelativeResize="0"/>
          <p:nvPr/>
        </p:nvPicPr>
        <p:blipFill>
          <a:blip r:embed="rId5">
            <a:alphaModFix/>
          </a:blip>
          <a:stretch>
            <a:fillRect/>
          </a:stretch>
        </p:blipFill>
        <p:spPr>
          <a:xfrm>
            <a:off x="1086375" y="152400"/>
            <a:ext cx="1538184" cy="829375"/>
          </a:xfrm>
          <a:prstGeom prst="rect">
            <a:avLst/>
          </a:prstGeom>
          <a:noFill/>
          <a:ln>
            <a:noFill/>
          </a:ln>
        </p:spPr>
      </p:pic>
      <p:pic>
        <p:nvPicPr>
          <p:cNvPr id="962" name="Google Shape;962;g3ea95d94d69_0_168"/>
          <p:cNvPicPr preferRelativeResize="0"/>
          <p:nvPr/>
        </p:nvPicPr>
        <p:blipFill>
          <a:blip r:embed="rId6">
            <a:alphaModFix/>
          </a:blip>
          <a:stretch>
            <a:fillRect/>
          </a:stretch>
        </p:blipFill>
        <p:spPr>
          <a:xfrm>
            <a:off x="152400" y="981775"/>
            <a:ext cx="10253601" cy="5262149"/>
          </a:xfrm>
          <a:prstGeom prst="rect">
            <a:avLst/>
          </a:prstGeom>
          <a:noFill/>
          <a:ln>
            <a:noFill/>
          </a:ln>
        </p:spPr>
      </p:pic>
      <p:pic>
        <p:nvPicPr>
          <p:cNvPr id="963" name="Google Shape;963;g3ea95d94d69_0_168"/>
          <p:cNvPicPr preferRelativeResize="0"/>
          <p:nvPr/>
        </p:nvPicPr>
        <p:blipFill>
          <a:blip r:embed="rId7">
            <a:alphaModFix/>
          </a:blip>
          <a:stretch>
            <a:fillRect/>
          </a:stretch>
        </p:blipFill>
        <p:spPr>
          <a:xfrm>
            <a:off x="214725" y="2266787"/>
            <a:ext cx="2409825" cy="2592537"/>
          </a:xfrm>
          <a:prstGeom prst="rect">
            <a:avLst/>
          </a:prstGeom>
          <a:noFill/>
          <a:ln>
            <a:noFill/>
          </a:ln>
        </p:spPr>
      </p:pic>
      <p:sp>
        <p:nvSpPr>
          <p:cNvPr id="964" name="Google Shape;964;g3ea95d94d69_0_168"/>
          <p:cNvSpPr txBox="1"/>
          <p:nvPr/>
        </p:nvSpPr>
        <p:spPr>
          <a:xfrm>
            <a:off x="548375" y="3239800"/>
            <a:ext cx="1724700" cy="692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sz="3300" b="1">
                <a:latin typeface="Century Gothic"/>
                <a:ea typeface="Century Gothic"/>
                <a:cs typeface="Century Gothic"/>
                <a:sym typeface="Century Gothic"/>
              </a:rPr>
              <a:t>DEGSE</a:t>
            </a:r>
            <a:endParaRPr sz="3300" b="1">
              <a:latin typeface="Century Gothic"/>
              <a:ea typeface="Century Gothic"/>
              <a:cs typeface="Century Gothic"/>
              <a:sym typeface="Century Gothic"/>
            </a:endParaRPr>
          </a:p>
        </p:txBody>
      </p:sp>
      <p:pic>
        <p:nvPicPr>
          <p:cNvPr id="965" name="Google Shape;965;g3ea95d94d69_0_168"/>
          <p:cNvPicPr preferRelativeResize="0"/>
          <p:nvPr/>
        </p:nvPicPr>
        <p:blipFill>
          <a:blip r:embed="rId8">
            <a:alphaModFix/>
          </a:blip>
          <a:stretch>
            <a:fillRect/>
          </a:stretch>
        </p:blipFill>
        <p:spPr>
          <a:xfrm>
            <a:off x="3785125" y="1688275"/>
            <a:ext cx="390993" cy="400200"/>
          </a:xfrm>
          <a:prstGeom prst="rect">
            <a:avLst/>
          </a:prstGeom>
          <a:noFill/>
          <a:ln>
            <a:noFill/>
          </a:ln>
        </p:spPr>
      </p:pic>
      <p:pic>
        <p:nvPicPr>
          <p:cNvPr id="966" name="Google Shape;966;g3ea95d94d69_0_168"/>
          <p:cNvPicPr preferRelativeResize="0"/>
          <p:nvPr/>
        </p:nvPicPr>
        <p:blipFill>
          <a:blip r:embed="rId8">
            <a:alphaModFix/>
          </a:blip>
          <a:stretch>
            <a:fillRect/>
          </a:stretch>
        </p:blipFill>
        <p:spPr>
          <a:xfrm>
            <a:off x="4093225" y="3370600"/>
            <a:ext cx="390993" cy="400200"/>
          </a:xfrm>
          <a:prstGeom prst="rect">
            <a:avLst/>
          </a:prstGeom>
          <a:noFill/>
          <a:ln>
            <a:noFill/>
          </a:ln>
        </p:spPr>
      </p:pic>
      <p:pic>
        <p:nvPicPr>
          <p:cNvPr id="967" name="Google Shape;967;g3ea95d94d69_0_168"/>
          <p:cNvPicPr preferRelativeResize="0"/>
          <p:nvPr/>
        </p:nvPicPr>
        <p:blipFill>
          <a:blip r:embed="rId8">
            <a:alphaModFix/>
          </a:blip>
          <a:stretch>
            <a:fillRect/>
          </a:stretch>
        </p:blipFill>
        <p:spPr>
          <a:xfrm>
            <a:off x="3785125" y="5417575"/>
            <a:ext cx="390993" cy="400200"/>
          </a:xfrm>
          <a:prstGeom prst="rect">
            <a:avLst/>
          </a:prstGeom>
          <a:noFill/>
          <a:ln>
            <a:noFill/>
          </a:ln>
        </p:spPr>
      </p:pic>
      <p:sp>
        <p:nvSpPr>
          <p:cNvPr id="968" name="Google Shape;968;g3ea95d94d69_0_168"/>
          <p:cNvSpPr txBox="1"/>
          <p:nvPr/>
        </p:nvSpPr>
        <p:spPr>
          <a:xfrm>
            <a:off x="4306325" y="1072675"/>
            <a:ext cx="4835700" cy="646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500" b="1"/>
              <a:t>Programa voces por la prevención / tejidos de prevención</a:t>
            </a:r>
            <a:endParaRPr sz="1500" b="1"/>
          </a:p>
        </p:txBody>
      </p:sp>
      <p:sp>
        <p:nvSpPr>
          <p:cNvPr id="969" name="Google Shape;969;g3ea95d94d69_0_168"/>
          <p:cNvSpPr txBox="1"/>
          <p:nvPr/>
        </p:nvSpPr>
        <p:spPr>
          <a:xfrm>
            <a:off x="4570175" y="1520000"/>
            <a:ext cx="4308000" cy="923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200" b="1" dirty="0"/>
              <a:t>Previene la violencia contra mujeres y niñas mediante sensibilización, fortalecimiento de capacidades, promoción de igualdad y articulación con actores locales. </a:t>
            </a:r>
            <a:r>
              <a:rPr lang="es-MX" sz="1200" dirty="0"/>
              <a:t>Se proyecta alcanzar a 600 beneficiarias directas</a:t>
            </a:r>
            <a:endParaRPr sz="1200" dirty="0"/>
          </a:p>
        </p:txBody>
      </p:sp>
      <p:sp>
        <p:nvSpPr>
          <p:cNvPr id="970" name="Google Shape;970;g3ea95d94d69_0_168"/>
          <p:cNvSpPr txBox="1"/>
          <p:nvPr/>
        </p:nvSpPr>
        <p:spPr>
          <a:xfrm>
            <a:off x="4470275" y="2739700"/>
            <a:ext cx="4507800" cy="708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700" b="1" dirty="0"/>
              <a:t>Programa atención social integral de casos</a:t>
            </a:r>
            <a:endParaRPr sz="1700" b="1" dirty="0"/>
          </a:p>
        </p:txBody>
      </p:sp>
      <p:sp>
        <p:nvSpPr>
          <p:cNvPr id="971" name="Google Shape;971;g3ea95d94d69_0_168"/>
          <p:cNvSpPr txBox="1"/>
          <p:nvPr/>
        </p:nvSpPr>
        <p:spPr>
          <a:xfrm>
            <a:off x="4788213" y="3239800"/>
            <a:ext cx="4507800" cy="1108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200" dirty="0"/>
              <a:t>Servicio de atención, orientación, derivación y acompañamiento social de casos individuales, familiares y comunitarios en situación de vulnerabilidad</a:t>
            </a:r>
            <a:r>
              <a:rPr lang="es-MX" sz="1200" b="1" dirty="0"/>
              <a:t>. Incluye salud, apoyo social, discapacidad, violencia, niñez, adultos mayores y emergencias. Proyección anual: 3.000 casos.</a:t>
            </a:r>
            <a:endParaRPr sz="1200" b="1" dirty="0"/>
          </a:p>
        </p:txBody>
      </p:sp>
      <p:sp>
        <p:nvSpPr>
          <p:cNvPr id="972" name="Google Shape;972;g3ea95d94d69_0_168"/>
          <p:cNvSpPr txBox="1"/>
          <p:nvPr/>
        </p:nvSpPr>
        <p:spPr>
          <a:xfrm>
            <a:off x="4396175" y="4744200"/>
            <a:ext cx="357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600" b="1"/>
              <a:t>Programa movilidad con dignidad</a:t>
            </a:r>
            <a:endParaRPr sz="1600" b="1"/>
          </a:p>
        </p:txBody>
      </p:sp>
      <p:sp>
        <p:nvSpPr>
          <p:cNvPr id="973" name="Google Shape;973;g3ea95d94d69_0_168"/>
          <p:cNvSpPr txBox="1"/>
          <p:nvPr/>
        </p:nvSpPr>
        <p:spPr>
          <a:xfrm>
            <a:off x="4470275" y="5144400"/>
            <a:ext cx="5221500" cy="1046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Programa </a:t>
            </a:r>
            <a:r>
              <a:rPr lang="es-MX" b="1" dirty="0"/>
              <a:t>orientado a fortalecer la inclusión social, autonomía funcional y calidad de vida de personas con discapacidad y movilidad reducida,</a:t>
            </a:r>
            <a:r>
              <a:rPr lang="es-MX" dirty="0"/>
              <a:t> mediante la gestión y entrega solidaria de sillas de ruedas y otras ayudas técnicas.</a:t>
            </a:r>
            <a:endParaRPr dirty="0"/>
          </a:p>
        </p:txBody>
      </p:sp>
      <p:pic>
        <p:nvPicPr>
          <p:cNvPr id="974" name="Google Shape;974;g3ea95d94d69_0_168"/>
          <p:cNvPicPr preferRelativeResize="0"/>
          <p:nvPr/>
        </p:nvPicPr>
        <p:blipFill>
          <a:blip r:embed="rId9">
            <a:alphaModFix/>
          </a:blip>
          <a:stretch>
            <a:fillRect/>
          </a:stretch>
        </p:blipFill>
        <p:spPr>
          <a:xfrm>
            <a:off x="9599996" y="346171"/>
            <a:ext cx="2305151" cy="1742300"/>
          </a:xfrm>
          <a:prstGeom prst="rect">
            <a:avLst/>
          </a:prstGeom>
          <a:noFill/>
          <a:ln>
            <a:noFill/>
          </a:ln>
        </p:spPr>
      </p:pic>
      <p:pic>
        <p:nvPicPr>
          <p:cNvPr id="975" name="Google Shape;975;g3ea95d94d69_0_168"/>
          <p:cNvPicPr preferRelativeResize="0"/>
          <p:nvPr/>
        </p:nvPicPr>
        <p:blipFill>
          <a:blip r:embed="rId10">
            <a:alphaModFix/>
          </a:blip>
          <a:stretch>
            <a:fillRect/>
          </a:stretch>
        </p:blipFill>
        <p:spPr>
          <a:xfrm>
            <a:off x="9600004" y="2185625"/>
            <a:ext cx="2305149" cy="1715981"/>
          </a:xfrm>
          <a:prstGeom prst="rect">
            <a:avLst/>
          </a:prstGeom>
          <a:noFill/>
          <a:ln>
            <a:noFill/>
          </a:ln>
        </p:spPr>
      </p:pic>
      <p:pic>
        <p:nvPicPr>
          <p:cNvPr id="976" name="Google Shape;976;g3ea95d94d69_0_168"/>
          <p:cNvPicPr preferRelativeResize="0"/>
          <p:nvPr/>
        </p:nvPicPr>
        <p:blipFill>
          <a:blip r:embed="rId11">
            <a:alphaModFix/>
          </a:blip>
          <a:stretch>
            <a:fillRect/>
          </a:stretch>
        </p:blipFill>
        <p:spPr>
          <a:xfrm>
            <a:off x="9985926" y="4018995"/>
            <a:ext cx="1724699" cy="2290429"/>
          </a:xfrm>
          <a:prstGeom prst="rect">
            <a:avLst/>
          </a:prstGeom>
          <a:noFill/>
          <a:ln>
            <a:noFill/>
          </a:ln>
        </p:spPr>
      </p:pic>
    </p:spTree>
    <p:extLst>
      <p:ext uri="{BB962C8B-B14F-4D97-AF65-F5344CB8AC3E}">
        <p14:creationId xmlns:p14="http://schemas.microsoft.com/office/powerpoint/2010/main" val="946924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p2"/>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575" name="Google Shape;575;p2"/>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576" name="Google Shape;576;p2"/>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577" name="Google Shape;577;p2"/>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578" name="Google Shape;578;p2"/>
          <p:cNvSpPr/>
          <p:nvPr/>
        </p:nvSpPr>
        <p:spPr>
          <a:xfrm>
            <a:off x="611292" y="4633600"/>
            <a:ext cx="10864311" cy="1404362"/>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100" b="1" i="0" u="none" strike="noStrike" cap="none" dirty="0">
                <a:solidFill>
                  <a:schemeClr val="dk1"/>
                </a:solidFill>
                <a:latin typeface="Arial"/>
                <a:ea typeface="Arial"/>
                <a:cs typeface="Arial"/>
                <a:sym typeface="Arial"/>
              </a:rPr>
              <a:t>VICEPRESIDENCIA DEL ESTADO PLURINACIONAL DE BOLIVIA</a:t>
            </a:r>
            <a:endParaRPr dirty="0"/>
          </a:p>
        </p:txBody>
      </p:sp>
    </p:spTree>
    <p:extLst>
      <p:ext uri="{BB962C8B-B14F-4D97-AF65-F5344CB8AC3E}">
        <p14:creationId xmlns:p14="http://schemas.microsoft.com/office/powerpoint/2010/main" val="3302177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grpSp>
        <p:nvGrpSpPr>
          <p:cNvPr id="616" name="Google Shape;616;p7"/>
          <p:cNvGrpSpPr/>
          <p:nvPr/>
        </p:nvGrpSpPr>
        <p:grpSpPr>
          <a:xfrm>
            <a:off x="-2572636" y="-827690"/>
            <a:ext cx="8713821" cy="8144039"/>
            <a:chOff x="0" y="0"/>
            <a:chExt cx="869666" cy="812800"/>
          </a:xfrm>
        </p:grpSpPr>
        <p:sp>
          <p:nvSpPr>
            <p:cNvPr id="617" name="Google Shape;617;p7"/>
            <p:cNvSpPr/>
            <p:nvPr/>
          </p:nvSpPr>
          <p:spPr>
            <a:xfrm>
              <a:off x="0" y="0"/>
              <a:ext cx="869666" cy="812800"/>
            </a:xfrm>
            <a:custGeom>
              <a:avLst/>
              <a:gdLst/>
              <a:ahLst/>
              <a:cxnLst/>
              <a:rect l="l" t="t" r="r" b="b"/>
              <a:pathLst>
                <a:path w="869666" h="812800" extrusionOk="0">
                  <a:moveTo>
                    <a:pt x="434833" y="0"/>
                  </a:moveTo>
                  <a:cubicBezTo>
                    <a:pt x="194681" y="0"/>
                    <a:pt x="0" y="181951"/>
                    <a:pt x="0" y="406400"/>
                  </a:cubicBezTo>
                  <a:cubicBezTo>
                    <a:pt x="0" y="630849"/>
                    <a:pt x="194681" y="812800"/>
                    <a:pt x="434833" y="812800"/>
                  </a:cubicBezTo>
                  <a:cubicBezTo>
                    <a:pt x="674984" y="812800"/>
                    <a:pt x="869666" y="630849"/>
                    <a:pt x="869666" y="406400"/>
                  </a:cubicBezTo>
                  <a:cubicBezTo>
                    <a:pt x="869666" y="181951"/>
                    <a:pt x="674984" y="0"/>
                    <a:pt x="434833" y="0"/>
                  </a:cubicBezTo>
                  <a:close/>
                </a:path>
              </a:pathLst>
            </a:custGeom>
            <a:solidFill>
              <a:srgbClr val="000000">
                <a:alpha val="0"/>
              </a:srgbClr>
            </a:solidFill>
            <a:ln w="9525"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Clr>
                  <a:srgbClr val="000000"/>
                </a:buClr>
                <a:buSzPts val="933"/>
                <a:buFont typeface="Arial"/>
                <a:buNone/>
              </a:pPr>
              <a:endParaRPr sz="933">
                <a:solidFill>
                  <a:srgbClr val="000000"/>
                </a:solidFill>
                <a:latin typeface="Arial"/>
                <a:ea typeface="Arial"/>
                <a:cs typeface="Arial"/>
                <a:sym typeface="Arial"/>
              </a:endParaRPr>
            </a:p>
          </p:txBody>
        </p:sp>
        <p:sp>
          <p:nvSpPr>
            <p:cNvPr id="618" name="Google Shape;618;p7"/>
            <p:cNvSpPr txBox="1"/>
            <p:nvPr/>
          </p:nvSpPr>
          <p:spPr>
            <a:xfrm>
              <a:off x="81531" y="38100"/>
              <a:ext cx="7065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Clr>
                  <a:srgbClr val="000000"/>
                </a:buClr>
                <a:buSzPts val="1200"/>
                <a:buFont typeface="Arial"/>
                <a:buNone/>
              </a:pPr>
              <a:endParaRPr sz="1200">
                <a:solidFill>
                  <a:srgbClr val="000000"/>
                </a:solidFill>
                <a:latin typeface="Calibri"/>
                <a:ea typeface="Calibri"/>
                <a:cs typeface="Calibri"/>
                <a:sym typeface="Calibri"/>
              </a:endParaRPr>
            </a:p>
          </p:txBody>
        </p:sp>
      </p:grpSp>
      <p:grpSp>
        <p:nvGrpSpPr>
          <p:cNvPr id="622" name="Google Shape;622;p7"/>
          <p:cNvGrpSpPr/>
          <p:nvPr/>
        </p:nvGrpSpPr>
        <p:grpSpPr>
          <a:xfrm>
            <a:off x="6062150" y="3200159"/>
            <a:ext cx="488811" cy="246007"/>
            <a:chOff x="0" y="0"/>
            <a:chExt cx="1615013" cy="812800"/>
          </a:xfrm>
        </p:grpSpPr>
        <p:sp>
          <p:nvSpPr>
            <p:cNvPr id="623" name="Google Shape;623;p7"/>
            <p:cNvSpPr/>
            <p:nvPr/>
          </p:nvSpPr>
          <p:spPr>
            <a:xfrm>
              <a:off x="0" y="0"/>
              <a:ext cx="1615013" cy="81280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76200"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Clr>
                  <a:srgbClr val="000000"/>
                </a:buClr>
                <a:buSzPts val="933"/>
                <a:buFont typeface="Arial"/>
                <a:buNone/>
              </a:pPr>
              <a:endParaRPr sz="933">
                <a:solidFill>
                  <a:srgbClr val="000000"/>
                </a:solidFill>
                <a:latin typeface="Arial"/>
                <a:ea typeface="Arial"/>
                <a:cs typeface="Arial"/>
                <a:sym typeface="Arial"/>
              </a:endParaRPr>
            </a:p>
          </p:txBody>
        </p:sp>
        <p:sp>
          <p:nvSpPr>
            <p:cNvPr id="624" name="Google Shape;624;p7"/>
            <p:cNvSpPr txBox="1"/>
            <p:nvPr/>
          </p:nvSpPr>
          <p:spPr>
            <a:xfrm>
              <a:off x="151407" y="38100"/>
              <a:ext cx="13122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Clr>
                  <a:srgbClr val="000000"/>
                </a:buClr>
                <a:buSzPts val="1200"/>
                <a:buFont typeface="Arial"/>
                <a:buNone/>
              </a:pPr>
              <a:r>
                <a:rPr lang="es-MX" sz="1200">
                  <a:solidFill>
                    <a:srgbClr val="000000"/>
                  </a:solidFill>
                  <a:latin typeface="Calibri"/>
                  <a:ea typeface="Calibri"/>
                  <a:cs typeface="Calibri"/>
                  <a:sym typeface="Calibri"/>
                </a:rPr>
                <a:t>2</a:t>
              </a:r>
              <a:endParaRPr sz="1200">
                <a:solidFill>
                  <a:srgbClr val="000000"/>
                </a:solidFill>
                <a:latin typeface="Calibri"/>
                <a:ea typeface="Calibri"/>
                <a:cs typeface="Calibri"/>
                <a:sym typeface="Calibri"/>
              </a:endParaRPr>
            </a:p>
          </p:txBody>
        </p:sp>
      </p:grpSp>
      <p:grpSp>
        <p:nvGrpSpPr>
          <p:cNvPr id="625" name="Google Shape;625;p7"/>
          <p:cNvGrpSpPr/>
          <p:nvPr/>
        </p:nvGrpSpPr>
        <p:grpSpPr>
          <a:xfrm>
            <a:off x="5582801" y="5001432"/>
            <a:ext cx="488811" cy="246007"/>
            <a:chOff x="0" y="0"/>
            <a:chExt cx="1615013" cy="812800"/>
          </a:xfrm>
        </p:grpSpPr>
        <p:sp>
          <p:nvSpPr>
            <p:cNvPr id="626" name="Google Shape;626;p7"/>
            <p:cNvSpPr/>
            <p:nvPr/>
          </p:nvSpPr>
          <p:spPr>
            <a:xfrm>
              <a:off x="0" y="0"/>
              <a:ext cx="1615013" cy="81280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85725"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Clr>
                  <a:srgbClr val="000000"/>
                </a:buClr>
                <a:buSzPts val="933"/>
                <a:buFont typeface="Arial"/>
                <a:buNone/>
              </a:pPr>
              <a:endParaRPr sz="933">
                <a:solidFill>
                  <a:srgbClr val="000000"/>
                </a:solidFill>
                <a:latin typeface="Arial"/>
                <a:ea typeface="Arial"/>
                <a:cs typeface="Arial"/>
                <a:sym typeface="Arial"/>
              </a:endParaRPr>
            </a:p>
          </p:txBody>
        </p:sp>
        <p:sp>
          <p:nvSpPr>
            <p:cNvPr id="627" name="Google Shape;627;p7"/>
            <p:cNvSpPr txBox="1"/>
            <p:nvPr/>
          </p:nvSpPr>
          <p:spPr>
            <a:xfrm>
              <a:off x="151407" y="38100"/>
              <a:ext cx="13122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Clr>
                  <a:srgbClr val="000000"/>
                </a:buClr>
                <a:buSzPts val="1200"/>
                <a:buFont typeface="Arial"/>
                <a:buNone/>
              </a:pPr>
              <a:r>
                <a:rPr lang="es-MX" sz="1200">
                  <a:solidFill>
                    <a:srgbClr val="000000"/>
                  </a:solidFill>
                  <a:latin typeface="Calibri"/>
                  <a:ea typeface="Calibri"/>
                  <a:cs typeface="Calibri"/>
                  <a:sym typeface="Calibri"/>
                </a:rPr>
                <a:t>3</a:t>
              </a:r>
              <a:endParaRPr sz="1200">
                <a:solidFill>
                  <a:srgbClr val="000000"/>
                </a:solidFill>
                <a:latin typeface="Calibri"/>
                <a:ea typeface="Calibri"/>
                <a:cs typeface="Calibri"/>
                <a:sym typeface="Calibri"/>
              </a:endParaRPr>
            </a:p>
          </p:txBody>
        </p:sp>
      </p:grpSp>
      <p:grpSp>
        <p:nvGrpSpPr>
          <p:cNvPr id="628" name="Google Shape;628;p7"/>
          <p:cNvGrpSpPr/>
          <p:nvPr/>
        </p:nvGrpSpPr>
        <p:grpSpPr>
          <a:xfrm>
            <a:off x="5582801" y="1395557"/>
            <a:ext cx="488811" cy="246007"/>
            <a:chOff x="0" y="0"/>
            <a:chExt cx="1615013" cy="812800"/>
          </a:xfrm>
        </p:grpSpPr>
        <p:sp>
          <p:nvSpPr>
            <p:cNvPr id="629" name="Google Shape;629;p7"/>
            <p:cNvSpPr/>
            <p:nvPr/>
          </p:nvSpPr>
          <p:spPr>
            <a:xfrm>
              <a:off x="0" y="0"/>
              <a:ext cx="1615013" cy="81280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76200" cap="sq" cmpd="sng">
              <a:solidFill>
                <a:srgbClr val="C9A751"/>
              </a:solidFill>
              <a:prstDash val="solid"/>
              <a:miter lim="80"/>
              <a:headEnd type="none" w="sm" len="sm"/>
              <a:tailEnd type="none" w="sm" len="sm"/>
            </a:ln>
          </p:spPr>
          <p:txBody>
            <a:bodyPr spcFirstLastPara="1" wrap="square" lIns="60950" tIns="60950" rIns="60950" bIns="60950" anchor="ctr" anchorCtr="0">
              <a:noAutofit/>
            </a:bodyPr>
            <a:lstStyle/>
            <a:p>
              <a:pPr marL="0" marR="0" lvl="0" indent="0" algn="l" rtl="0">
                <a:spcBef>
                  <a:spcPts val="0"/>
                </a:spcBef>
                <a:spcAft>
                  <a:spcPts val="0"/>
                </a:spcAft>
                <a:buClr>
                  <a:srgbClr val="000000"/>
                </a:buClr>
                <a:buSzPts val="933"/>
                <a:buFont typeface="Arial"/>
                <a:buNone/>
              </a:pPr>
              <a:endParaRPr sz="933">
                <a:solidFill>
                  <a:srgbClr val="000000"/>
                </a:solidFill>
                <a:latin typeface="Arial"/>
                <a:ea typeface="Arial"/>
                <a:cs typeface="Arial"/>
                <a:sym typeface="Arial"/>
              </a:endParaRPr>
            </a:p>
          </p:txBody>
        </p:sp>
        <p:sp>
          <p:nvSpPr>
            <p:cNvPr id="630" name="Google Shape;630;p7"/>
            <p:cNvSpPr txBox="1"/>
            <p:nvPr/>
          </p:nvSpPr>
          <p:spPr>
            <a:xfrm>
              <a:off x="151407" y="38100"/>
              <a:ext cx="1312200" cy="698400"/>
            </a:xfrm>
            <a:prstGeom prst="rect">
              <a:avLst/>
            </a:prstGeom>
            <a:noFill/>
            <a:ln>
              <a:noFill/>
            </a:ln>
          </p:spPr>
          <p:txBody>
            <a:bodyPr spcFirstLastPara="1" wrap="square" lIns="30875" tIns="30875" rIns="30875" bIns="30875" anchor="ctr" anchorCtr="0">
              <a:noAutofit/>
            </a:bodyPr>
            <a:lstStyle/>
            <a:p>
              <a:pPr marL="0" marR="0" lvl="0" indent="0" algn="ctr" rtl="0">
                <a:lnSpc>
                  <a:spcPct val="134777"/>
                </a:lnSpc>
                <a:spcBef>
                  <a:spcPts val="0"/>
                </a:spcBef>
                <a:spcAft>
                  <a:spcPts val="0"/>
                </a:spcAft>
                <a:buClr>
                  <a:srgbClr val="000000"/>
                </a:buClr>
                <a:buSzPts val="1200"/>
                <a:buFont typeface="Arial"/>
                <a:buNone/>
              </a:pPr>
              <a:r>
                <a:rPr lang="es-MX" sz="1200">
                  <a:solidFill>
                    <a:srgbClr val="000000"/>
                  </a:solidFill>
                  <a:latin typeface="Calibri"/>
                  <a:ea typeface="Calibri"/>
                  <a:cs typeface="Calibri"/>
                  <a:sym typeface="Calibri"/>
                </a:rPr>
                <a:t>1</a:t>
              </a:r>
              <a:endParaRPr sz="1200">
                <a:solidFill>
                  <a:srgbClr val="000000"/>
                </a:solidFill>
                <a:latin typeface="Calibri"/>
                <a:ea typeface="Calibri"/>
                <a:cs typeface="Calibri"/>
                <a:sym typeface="Calibri"/>
              </a:endParaRPr>
            </a:p>
          </p:txBody>
        </p:sp>
      </p:grpSp>
      <p:sp>
        <p:nvSpPr>
          <p:cNvPr id="631" name="Google Shape;631;p7"/>
          <p:cNvSpPr txBox="1"/>
          <p:nvPr/>
        </p:nvSpPr>
        <p:spPr>
          <a:xfrm>
            <a:off x="642415" y="2487185"/>
            <a:ext cx="4271400" cy="2973122"/>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Clr>
                <a:srgbClr val="000000"/>
              </a:buClr>
              <a:buSzPts val="1200"/>
              <a:buFont typeface="Arial"/>
              <a:buNone/>
            </a:pPr>
            <a:r>
              <a:rPr lang="es-MX" dirty="0">
                <a:solidFill>
                  <a:srgbClr val="000000"/>
                </a:solidFill>
                <a:latin typeface="Arial"/>
                <a:ea typeface="Arial"/>
                <a:cs typeface="Arial"/>
                <a:sym typeface="Arial"/>
              </a:rPr>
              <a:t>1.- Revisión y análisis de las propuestas, proyectos y anteproyectos tratados en la Asamblea Legislativa Plurinacional </a:t>
            </a:r>
          </a:p>
          <a:p>
            <a:pPr marL="0" marR="0" lvl="0" indent="0" algn="just" rtl="0">
              <a:lnSpc>
                <a:spcPct val="140000"/>
              </a:lnSpc>
              <a:spcBef>
                <a:spcPts val="0"/>
              </a:spcBef>
              <a:spcAft>
                <a:spcPts val="0"/>
              </a:spcAft>
              <a:buClr>
                <a:srgbClr val="000000"/>
              </a:buClr>
              <a:buSzPts val="1200"/>
              <a:buFont typeface="Arial"/>
              <a:buNone/>
            </a:pPr>
            <a:r>
              <a:rPr lang="es-MX" dirty="0">
                <a:solidFill>
                  <a:srgbClr val="000000"/>
                </a:solidFill>
                <a:latin typeface="Arial"/>
                <a:ea typeface="Arial"/>
                <a:cs typeface="Arial"/>
                <a:sym typeface="Arial"/>
              </a:rPr>
              <a:t>2.- Elaboración de Informes legales, opiniones jurídicas y asesoramiento al Presidente de la </a:t>
            </a:r>
            <a:r>
              <a:rPr lang="es-MX" dirty="0"/>
              <a:t>A</a:t>
            </a:r>
            <a:r>
              <a:rPr lang="es-MX" dirty="0">
                <a:solidFill>
                  <a:srgbClr val="000000"/>
                </a:solidFill>
                <a:latin typeface="Arial"/>
                <a:ea typeface="Arial"/>
                <a:cs typeface="Arial"/>
                <a:sym typeface="Arial"/>
              </a:rPr>
              <a:t>samblea Legislativa </a:t>
            </a:r>
            <a:r>
              <a:rPr lang="es-MX" dirty="0"/>
              <a:t>P</a:t>
            </a:r>
            <a:r>
              <a:rPr lang="es-MX" dirty="0">
                <a:solidFill>
                  <a:srgbClr val="000000"/>
                </a:solidFill>
                <a:latin typeface="Arial"/>
                <a:ea typeface="Arial"/>
                <a:cs typeface="Arial"/>
                <a:sym typeface="Arial"/>
              </a:rPr>
              <a:t>lurinacional.</a:t>
            </a:r>
            <a:endParaRPr sz="1600" dirty="0"/>
          </a:p>
          <a:p>
            <a:pPr marL="0" marR="0" lvl="0" indent="0" algn="just" rtl="0">
              <a:lnSpc>
                <a:spcPct val="140000"/>
              </a:lnSpc>
              <a:spcBef>
                <a:spcPts val="0"/>
              </a:spcBef>
              <a:spcAft>
                <a:spcPts val="0"/>
              </a:spcAft>
              <a:buClr>
                <a:srgbClr val="000000"/>
              </a:buClr>
              <a:buSzPts val="1200"/>
              <a:buFont typeface="Arial"/>
              <a:buNone/>
            </a:pPr>
            <a:r>
              <a:rPr lang="es-MX" dirty="0">
                <a:solidFill>
                  <a:srgbClr val="000000"/>
                </a:solidFill>
                <a:latin typeface="Arial"/>
                <a:ea typeface="Arial"/>
                <a:cs typeface="Arial"/>
                <a:sym typeface="Arial"/>
              </a:rPr>
              <a:t>3.- La elaboración de 60 informes Jurídicos u opiniones de proyectos de ley o leyes en la presente gestión</a:t>
            </a:r>
            <a:endParaRPr sz="1600" dirty="0"/>
          </a:p>
          <a:p>
            <a:pPr marL="0" marR="0" lvl="0" indent="0" algn="l" rtl="0">
              <a:lnSpc>
                <a:spcPct val="140000"/>
              </a:lnSpc>
              <a:spcBef>
                <a:spcPts val="0"/>
              </a:spcBef>
              <a:spcAft>
                <a:spcPts val="0"/>
              </a:spcAft>
              <a:buClr>
                <a:srgbClr val="000000"/>
              </a:buClr>
              <a:buSzPts val="1200"/>
              <a:buFont typeface="Arial"/>
              <a:buNone/>
            </a:pPr>
            <a:endParaRPr sz="1200" dirty="0">
              <a:solidFill>
                <a:srgbClr val="000000"/>
              </a:solidFill>
              <a:latin typeface="Arial"/>
              <a:ea typeface="Arial"/>
              <a:cs typeface="Arial"/>
              <a:sym typeface="Arial"/>
            </a:endParaRPr>
          </a:p>
        </p:txBody>
      </p:sp>
      <p:sp>
        <p:nvSpPr>
          <p:cNvPr id="632" name="Google Shape;632;p7"/>
          <p:cNvSpPr txBox="1"/>
          <p:nvPr/>
        </p:nvSpPr>
        <p:spPr>
          <a:xfrm>
            <a:off x="1544124" y="1871468"/>
            <a:ext cx="3779100" cy="228000"/>
          </a:xfrm>
          <a:prstGeom prst="rect">
            <a:avLst/>
          </a:prstGeom>
          <a:noFill/>
          <a:ln>
            <a:noFill/>
          </a:ln>
        </p:spPr>
        <p:txBody>
          <a:bodyPr spcFirstLastPara="1" wrap="square" lIns="0" tIns="0" rIns="0" bIns="0" anchor="t" anchorCtr="0">
            <a:spAutoFit/>
          </a:bodyPr>
          <a:lstStyle/>
          <a:p>
            <a:pPr marL="0" marR="0" lvl="0" indent="0" algn="l" rtl="0">
              <a:lnSpc>
                <a:spcPct val="77996"/>
              </a:lnSpc>
              <a:spcBef>
                <a:spcPts val="0"/>
              </a:spcBef>
              <a:spcAft>
                <a:spcPts val="0"/>
              </a:spcAft>
              <a:buClr>
                <a:srgbClr val="000000"/>
              </a:buClr>
              <a:buSzPts val="1600"/>
              <a:buFont typeface="Arial"/>
              <a:buNone/>
            </a:pPr>
            <a:r>
              <a:rPr lang="es-MX" sz="1900" b="1" dirty="0">
                <a:solidFill>
                  <a:srgbClr val="242732"/>
                </a:solidFill>
                <a:latin typeface="Arial"/>
                <a:ea typeface="Arial"/>
                <a:cs typeface="Arial"/>
                <a:sym typeface="Arial"/>
              </a:rPr>
              <a:t>Objetivos Estratégicos</a:t>
            </a:r>
            <a:r>
              <a:rPr lang="es-MX" sz="1600" b="1" dirty="0">
                <a:solidFill>
                  <a:srgbClr val="242732"/>
                </a:solidFill>
                <a:latin typeface="Arial"/>
                <a:ea typeface="Arial"/>
                <a:cs typeface="Arial"/>
                <a:sym typeface="Arial"/>
              </a:rPr>
              <a:t> </a:t>
            </a:r>
            <a:endParaRPr sz="1600" dirty="0">
              <a:solidFill>
                <a:srgbClr val="000000"/>
              </a:solidFill>
              <a:latin typeface="Arial"/>
              <a:ea typeface="Arial"/>
              <a:cs typeface="Arial"/>
              <a:sym typeface="Arial"/>
            </a:endParaRPr>
          </a:p>
        </p:txBody>
      </p:sp>
      <p:sp>
        <p:nvSpPr>
          <p:cNvPr id="633" name="Google Shape;633;p7"/>
          <p:cNvSpPr txBox="1"/>
          <p:nvPr/>
        </p:nvSpPr>
        <p:spPr>
          <a:xfrm>
            <a:off x="6866786" y="1670687"/>
            <a:ext cx="3779000" cy="1508105"/>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Clr>
                <a:srgbClr val="000000"/>
              </a:buClr>
              <a:buSzPts val="1400"/>
              <a:buFont typeface="Arial"/>
              <a:buNone/>
            </a:pPr>
            <a:r>
              <a:rPr lang="es-MX" sz="1400">
                <a:solidFill>
                  <a:srgbClr val="000000"/>
                </a:solidFill>
                <a:latin typeface="Arial"/>
                <a:ea typeface="Arial"/>
                <a:cs typeface="Arial"/>
                <a:sym typeface="Arial"/>
              </a:rPr>
              <a:t>La Unidad Jurídica Legislativa cuatrimestralmente emite informes de los proyectos de Ley o Leyes que se remiten para su análisis, a la fecha se cuenta con 13 proyectos en curso</a:t>
            </a:r>
            <a:r>
              <a:rPr lang="es-MX" sz="1400">
                <a:solidFill>
                  <a:srgbClr val="242732"/>
                </a:solidFill>
                <a:latin typeface="Arial"/>
                <a:ea typeface="Arial"/>
                <a:cs typeface="Arial"/>
                <a:sym typeface="Arial"/>
              </a:rPr>
              <a:t>.</a:t>
            </a:r>
            <a:endParaRPr sz="1400">
              <a:solidFill>
                <a:srgbClr val="000000"/>
              </a:solidFill>
              <a:latin typeface="Arial"/>
              <a:ea typeface="Arial"/>
              <a:cs typeface="Arial"/>
              <a:sym typeface="Arial"/>
            </a:endParaRPr>
          </a:p>
        </p:txBody>
      </p:sp>
      <p:sp>
        <p:nvSpPr>
          <p:cNvPr id="634" name="Google Shape;634;p7"/>
          <p:cNvSpPr txBox="1"/>
          <p:nvPr/>
        </p:nvSpPr>
        <p:spPr>
          <a:xfrm>
            <a:off x="8979413" y="1316627"/>
            <a:ext cx="1252200" cy="344518"/>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Clr>
                <a:srgbClr val="000000"/>
              </a:buClr>
              <a:buSzPts val="1599"/>
              <a:buFont typeface="Arial"/>
              <a:buNone/>
            </a:pPr>
            <a:r>
              <a:rPr lang="es-MX" sz="1599">
                <a:solidFill>
                  <a:srgbClr val="242732"/>
                </a:solidFill>
                <a:latin typeface="Arial"/>
                <a:ea typeface="Arial"/>
                <a:cs typeface="Arial"/>
                <a:sym typeface="Arial"/>
              </a:rPr>
              <a:t>2025 - 2026</a:t>
            </a:r>
            <a:endParaRPr sz="933">
              <a:solidFill>
                <a:srgbClr val="000000"/>
              </a:solidFill>
              <a:latin typeface="Arial"/>
              <a:ea typeface="Arial"/>
              <a:cs typeface="Arial"/>
              <a:sym typeface="Arial"/>
            </a:endParaRPr>
          </a:p>
        </p:txBody>
      </p:sp>
      <p:sp>
        <p:nvSpPr>
          <p:cNvPr id="635" name="Google Shape;635;p7"/>
          <p:cNvSpPr txBox="1"/>
          <p:nvPr/>
        </p:nvSpPr>
        <p:spPr>
          <a:xfrm>
            <a:off x="6380073" y="1393591"/>
            <a:ext cx="2290800" cy="192040"/>
          </a:xfrm>
          <a:prstGeom prst="rect">
            <a:avLst/>
          </a:prstGeom>
          <a:noFill/>
          <a:ln>
            <a:noFill/>
          </a:ln>
        </p:spPr>
        <p:txBody>
          <a:bodyPr spcFirstLastPara="1" wrap="square" lIns="0" tIns="0" rIns="0" bIns="0" anchor="t" anchorCtr="0">
            <a:spAutoFit/>
          </a:bodyPr>
          <a:lstStyle/>
          <a:p>
            <a:pPr marL="0" marR="0" lvl="0" indent="0" algn="l" rtl="0">
              <a:lnSpc>
                <a:spcPct val="77993"/>
              </a:lnSpc>
              <a:spcBef>
                <a:spcPts val="0"/>
              </a:spcBef>
              <a:spcAft>
                <a:spcPts val="0"/>
              </a:spcAft>
              <a:buClr>
                <a:srgbClr val="000000"/>
              </a:buClr>
              <a:buSzPts val="1600"/>
              <a:buFont typeface="Arial"/>
              <a:buNone/>
            </a:pPr>
            <a:r>
              <a:rPr lang="es-MX" sz="1600" b="1">
                <a:solidFill>
                  <a:srgbClr val="242732"/>
                </a:solidFill>
                <a:latin typeface="Arial"/>
                <a:ea typeface="Arial"/>
                <a:cs typeface="Arial"/>
                <a:sym typeface="Arial"/>
              </a:rPr>
              <a:t>Diciembre - Abril</a:t>
            </a:r>
            <a:endParaRPr sz="1600">
              <a:solidFill>
                <a:srgbClr val="000000"/>
              </a:solidFill>
              <a:latin typeface="Arial"/>
              <a:ea typeface="Arial"/>
              <a:cs typeface="Arial"/>
              <a:sym typeface="Arial"/>
            </a:endParaRPr>
          </a:p>
        </p:txBody>
      </p:sp>
      <p:sp>
        <p:nvSpPr>
          <p:cNvPr id="636" name="Google Shape;636;p7"/>
          <p:cNvSpPr txBox="1"/>
          <p:nvPr/>
        </p:nvSpPr>
        <p:spPr>
          <a:xfrm>
            <a:off x="6948266" y="5448923"/>
            <a:ext cx="3780600" cy="1206484"/>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Clr>
                <a:srgbClr val="000000"/>
              </a:buClr>
              <a:buSzPts val="1400"/>
              <a:buFont typeface="Arial"/>
              <a:buNone/>
            </a:pPr>
            <a:r>
              <a:rPr lang="es-MX" sz="1400" dirty="0">
                <a:solidFill>
                  <a:srgbClr val="242732"/>
                </a:solidFill>
                <a:latin typeface="Arial"/>
                <a:ea typeface="Arial"/>
                <a:cs typeface="Arial"/>
                <a:sym typeface="Arial"/>
              </a:rPr>
              <a:t>La revisión de los proyectos a iniciativa ciudadana o por asambleístas a tratarse por las comisiones en la Asamblea Legislativa Plurinacional</a:t>
            </a:r>
            <a:endParaRPr sz="1400" dirty="0">
              <a:solidFill>
                <a:srgbClr val="000000"/>
              </a:solidFill>
              <a:latin typeface="Arial"/>
              <a:ea typeface="Arial"/>
              <a:cs typeface="Arial"/>
              <a:sym typeface="Arial"/>
            </a:endParaRPr>
          </a:p>
        </p:txBody>
      </p:sp>
      <p:sp>
        <p:nvSpPr>
          <p:cNvPr id="637" name="Google Shape;637;p7"/>
          <p:cNvSpPr txBox="1"/>
          <p:nvPr/>
        </p:nvSpPr>
        <p:spPr>
          <a:xfrm>
            <a:off x="8709489" y="4986878"/>
            <a:ext cx="1252200" cy="344518"/>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Clr>
                <a:srgbClr val="000000"/>
              </a:buClr>
              <a:buSzPts val="1599"/>
              <a:buFont typeface="Arial"/>
              <a:buNone/>
            </a:pPr>
            <a:r>
              <a:rPr lang="es-MX" sz="1599">
                <a:solidFill>
                  <a:srgbClr val="242732"/>
                </a:solidFill>
                <a:latin typeface="Arial"/>
                <a:ea typeface="Arial"/>
                <a:cs typeface="Arial"/>
                <a:sym typeface="Arial"/>
              </a:rPr>
              <a:t>2026</a:t>
            </a:r>
            <a:endParaRPr sz="933">
              <a:solidFill>
                <a:srgbClr val="000000"/>
              </a:solidFill>
              <a:latin typeface="Arial"/>
              <a:ea typeface="Arial"/>
              <a:cs typeface="Arial"/>
              <a:sym typeface="Arial"/>
            </a:endParaRPr>
          </a:p>
        </p:txBody>
      </p:sp>
      <p:sp>
        <p:nvSpPr>
          <p:cNvPr id="638" name="Google Shape;638;p7"/>
          <p:cNvSpPr txBox="1"/>
          <p:nvPr/>
        </p:nvSpPr>
        <p:spPr>
          <a:xfrm>
            <a:off x="7670737" y="3654475"/>
            <a:ext cx="3779000" cy="1206484"/>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Clr>
                <a:srgbClr val="000000"/>
              </a:buClr>
              <a:buSzPts val="1400"/>
              <a:buFont typeface="Arial"/>
              <a:buNone/>
            </a:pPr>
            <a:r>
              <a:rPr lang="es-MX" sz="1400">
                <a:solidFill>
                  <a:srgbClr val="242732"/>
                </a:solidFill>
                <a:latin typeface="Arial"/>
                <a:ea typeface="Arial"/>
                <a:cs typeface="Arial"/>
                <a:sym typeface="Arial"/>
              </a:rPr>
              <a:t>Se tiene programada la revision de 10 leyes presentadas por el órgano ejecutivo, como tambien las que se generen en el transcurso del cuatrimestre.</a:t>
            </a:r>
            <a:endParaRPr sz="1100">
              <a:solidFill>
                <a:srgbClr val="000000"/>
              </a:solidFill>
              <a:latin typeface="Arial"/>
              <a:ea typeface="Arial"/>
              <a:cs typeface="Arial"/>
              <a:sym typeface="Arial"/>
            </a:endParaRPr>
          </a:p>
        </p:txBody>
      </p:sp>
      <p:sp>
        <p:nvSpPr>
          <p:cNvPr id="639" name="Google Shape;639;p7"/>
          <p:cNvSpPr txBox="1"/>
          <p:nvPr/>
        </p:nvSpPr>
        <p:spPr>
          <a:xfrm>
            <a:off x="9461134" y="3121229"/>
            <a:ext cx="1252200" cy="344518"/>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Clr>
                <a:srgbClr val="000000"/>
              </a:buClr>
              <a:buSzPts val="1599"/>
              <a:buFont typeface="Arial"/>
              <a:buNone/>
            </a:pPr>
            <a:r>
              <a:rPr lang="es-MX" sz="1599">
                <a:solidFill>
                  <a:srgbClr val="242732"/>
                </a:solidFill>
                <a:latin typeface="Arial"/>
                <a:ea typeface="Arial"/>
                <a:cs typeface="Arial"/>
                <a:sym typeface="Arial"/>
              </a:rPr>
              <a:t>2026</a:t>
            </a:r>
            <a:endParaRPr sz="933">
              <a:solidFill>
                <a:srgbClr val="000000"/>
              </a:solidFill>
              <a:latin typeface="Arial"/>
              <a:ea typeface="Arial"/>
              <a:cs typeface="Arial"/>
              <a:sym typeface="Arial"/>
            </a:endParaRPr>
          </a:p>
        </p:txBody>
      </p:sp>
      <p:sp>
        <p:nvSpPr>
          <p:cNvPr id="640" name="Google Shape;640;p7"/>
          <p:cNvSpPr txBox="1"/>
          <p:nvPr/>
        </p:nvSpPr>
        <p:spPr>
          <a:xfrm>
            <a:off x="6880111" y="3326577"/>
            <a:ext cx="2290800" cy="192040"/>
          </a:xfrm>
          <a:prstGeom prst="rect">
            <a:avLst/>
          </a:prstGeom>
          <a:noFill/>
          <a:ln>
            <a:noFill/>
          </a:ln>
        </p:spPr>
        <p:txBody>
          <a:bodyPr spcFirstLastPara="1" wrap="square" lIns="0" tIns="0" rIns="0" bIns="0" anchor="t" anchorCtr="0">
            <a:spAutoFit/>
          </a:bodyPr>
          <a:lstStyle/>
          <a:p>
            <a:pPr marL="0" marR="0" lvl="0" indent="0" algn="l" rtl="0">
              <a:lnSpc>
                <a:spcPct val="77993"/>
              </a:lnSpc>
              <a:spcBef>
                <a:spcPts val="0"/>
              </a:spcBef>
              <a:spcAft>
                <a:spcPts val="0"/>
              </a:spcAft>
              <a:buClr>
                <a:srgbClr val="000000"/>
              </a:buClr>
              <a:buSzPts val="1600"/>
              <a:buFont typeface="Arial"/>
              <a:buNone/>
            </a:pPr>
            <a:r>
              <a:rPr lang="es-MX" sz="1600" b="1">
                <a:solidFill>
                  <a:srgbClr val="242732"/>
                </a:solidFill>
                <a:latin typeface="Arial"/>
                <a:ea typeface="Arial"/>
                <a:cs typeface="Arial"/>
                <a:sym typeface="Arial"/>
              </a:rPr>
              <a:t>Mayo - Septiembre</a:t>
            </a:r>
            <a:endParaRPr sz="1600">
              <a:solidFill>
                <a:srgbClr val="000000"/>
              </a:solidFill>
              <a:latin typeface="Arial"/>
              <a:ea typeface="Arial"/>
              <a:cs typeface="Arial"/>
              <a:sym typeface="Arial"/>
            </a:endParaRPr>
          </a:p>
        </p:txBody>
      </p:sp>
      <p:sp>
        <p:nvSpPr>
          <p:cNvPr id="641" name="Google Shape;641;p7"/>
          <p:cNvSpPr txBox="1"/>
          <p:nvPr/>
        </p:nvSpPr>
        <p:spPr>
          <a:xfrm>
            <a:off x="6465486" y="5119799"/>
            <a:ext cx="2290800" cy="192040"/>
          </a:xfrm>
          <a:prstGeom prst="rect">
            <a:avLst/>
          </a:prstGeom>
          <a:noFill/>
          <a:ln>
            <a:noFill/>
          </a:ln>
        </p:spPr>
        <p:txBody>
          <a:bodyPr spcFirstLastPara="1" wrap="square" lIns="0" tIns="0" rIns="0" bIns="0" anchor="t" anchorCtr="0">
            <a:spAutoFit/>
          </a:bodyPr>
          <a:lstStyle/>
          <a:p>
            <a:pPr marL="0" marR="0" lvl="0" indent="0" algn="l" rtl="0">
              <a:lnSpc>
                <a:spcPct val="77993"/>
              </a:lnSpc>
              <a:spcBef>
                <a:spcPts val="0"/>
              </a:spcBef>
              <a:spcAft>
                <a:spcPts val="0"/>
              </a:spcAft>
              <a:buClr>
                <a:srgbClr val="000000"/>
              </a:buClr>
              <a:buSzPts val="1600"/>
              <a:buFont typeface="Arial"/>
              <a:buNone/>
            </a:pPr>
            <a:r>
              <a:rPr lang="es-MX" sz="1600" b="1">
                <a:solidFill>
                  <a:srgbClr val="242732"/>
                </a:solidFill>
                <a:latin typeface="Arial"/>
                <a:ea typeface="Arial"/>
                <a:cs typeface="Arial"/>
                <a:sym typeface="Arial"/>
              </a:rPr>
              <a:t>Octubre - Dicembre</a:t>
            </a:r>
            <a:endParaRPr sz="1600">
              <a:solidFill>
                <a:srgbClr val="000000"/>
              </a:solidFill>
              <a:latin typeface="Arial"/>
              <a:ea typeface="Arial"/>
              <a:cs typeface="Arial"/>
              <a:sym typeface="Arial"/>
            </a:endParaRPr>
          </a:p>
        </p:txBody>
      </p:sp>
      <p:pic>
        <p:nvPicPr>
          <p:cNvPr id="28" name="Google Shape;585;p3"/>
          <p:cNvPicPr preferRelativeResize="0"/>
          <p:nvPr/>
        </p:nvPicPr>
        <p:blipFill rotWithShape="1">
          <a:blip r:embed="rId3">
            <a:alphaModFix/>
          </a:blip>
          <a:srcRect/>
          <a:stretch/>
        </p:blipFill>
        <p:spPr>
          <a:xfrm>
            <a:off x="0" y="6662078"/>
            <a:ext cx="12192000" cy="100326"/>
          </a:xfrm>
          <a:prstGeom prst="rect">
            <a:avLst/>
          </a:prstGeom>
          <a:noFill/>
          <a:ln>
            <a:noFill/>
          </a:ln>
        </p:spPr>
      </p:pic>
    </p:spTree>
    <p:extLst>
      <p:ext uri="{BB962C8B-B14F-4D97-AF65-F5344CB8AC3E}">
        <p14:creationId xmlns:p14="http://schemas.microsoft.com/office/powerpoint/2010/main" val="25991707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3"/>
          <p:cNvSpPr txBox="1">
            <a:spLocks noGrp="1"/>
          </p:cNvSpPr>
          <p:nvPr>
            <p:ph type="ctrTitle"/>
          </p:nvPr>
        </p:nvSpPr>
        <p:spPr>
          <a:xfrm>
            <a:off x="2054854" y="127249"/>
            <a:ext cx="7697165" cy="1139113"/>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buClr>
                <a:srgbClr val="000000"/>
              </a:buClr>
              <a:buFont typeface="Arial"/>
            </a:pPr>
            <a:br>
              <a:rPr lang="es-MX" sz="2400" b="1" dirty="0">
                <a:latin typeface="Arial"/>
                <a:cs typeface="Arial"/>
                <a:sym typeface="Arial"/>
              </a:rPr>
            </a:br>
            <a:r>
              <a:rPr lang="es-MX" sz="2400" b="1" dirty="0">
                <a:latin typeface="Arial"/>
                <a:cs typeface="Arial"/>
                <a:sym typeface="Arial"/>
              </a:rPr>
              <a:t>UNIDAD DE GESTIÓN Y RELACIONAMIENTO LEGISLATIVO</a:t>
            </a:r>
            <a:br>
              <a:rPr lang="es-MX" sz="2400" b="1" dirty="0">
                <a:latin typeface="Arial"/>
                <a:cs typeface="Arial"/>
                <a:sym typeface="Arial"/>
              </a:rPr>
            </a:br>
            <a:endParaRPr sz="2400" b="1" dirty="0">
              <a:latin typeface="Arial"/>
              <a:cs typeface="Arial"/>
              <a:sym typeface="Arial"/>
            </a:endParaRPr>
          </a:p>
        </p:txBody>
      </p:sp>
      <p:sp>
        <p:nvSpPr>
          <p:cNvPr id="584" name="Google Shape;584;p3"/>
          <p:cNvSpPr txBox="1">
            <a:spLocks noGrp="1"/>
          </p:cNvSpPr>
          <p:nvPr>
            <p:ph type="subTitle" idx="1"/>
          </p:nvPr>
        </p:nvSpPr>
        <p:spPr>
          <a:xfrm>
            <a:off x="7364930" y="996417"/>
            <a:ext cx="3078625" cy="685800"/>
          </a:xfrm>
          <a:prstGeom prst="rect">
            <a:avLst/>
          </a:prstGeom>
          <a:noFill/>
          <a:ln>
            <a:noFill/>
          </a:ln>
        </p:spPr>
        <p:txBody>
          <a:bodyPr spcFirstLastPara="1" wrap="square" lIns="91425" tIns="45700" rIns="91425" bIns="45700" anchor="t" anchorCtr="0">
            <a:normAutofit/>
          </a:bodyPr>
          <a:lstStyle/>
          <a:p>
            <a:pPr marL="457200" lvl="0" indent="-431800" algn="ctr" rtl="0">
              <a:lnSpc>
                <a:spcPct val="100000"/>
              </a:lnSpc>
              <a:spcBef>
                <a:spcPts val="427"/>
              </a:spcBef>
              <a:spcAft>
                <a:spcPts val="0"/>
              </a:spcAft>
              <a:buClr>
                <a:srgbClr val="888888"/>
              </a:buClr>
              <a:buSzPts val="3200"/>
              <a:buNone/>
            </a:pPr>
            <a:r>
              <a:rPr lang="es-MX" b="1" dirty="0">
                <a:solidFill>
                  <a:srgbClr val="FFC000"/>
                </a:solidFill>
              </a:rPr>
              <a:t>OPERACIONES</a:t>
            </a:r>
            <a:endParaRPr dirty="0"/>
          </a:p>
          <a:p>
            <a:pPr marL="457200" lvl="0" indent="-431800" algn="ctr" rtl="0">
              <a:lnSpc>
                <a:spcPct val="100000"/>
              </a:lnSpc>
              <a:spcBef>
                <a:spcPts val="427"/>
              </a:spcBef>
              <a:spcAft>
                <a:spcPts val="0"/>
              </a:spcAft>
              <a:buClr>
                <a:srgbClr val="888888"/>
              </a:buClr>
              <a:buSzPts val="3200"/>
              <a:buNone/>
            </a:pPr>
            <a:endParaRPr dirty="0"/>
          </a:p>
        </p:txBody>
      </p:sp>
      <p:pic>
        <p:nvPicPr>
          <p:cNvPr id="585" name="Google Shape;585;p3"/>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587" name="Google Shape;587;p3"/>
          <p:cNvSpPr txBox="1"/>
          <p:nvPr/>
        </p:nvSpPr>
        <p:spPr>
          <a:xfrm>
            <a:off x="483729" y="2019090"/>
            <a:ext cx="4777931" cy="18158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sz="1600" b="1" i="0" u="none" strike="noStrike" cap="none" dirty="0">
                <a:solidFill>
                  <a:schemeClr val="dk1"/>
                </a:solidFill>
                <a:latin typeface="+mj-lt"/>
                <a:sym typeface="Arial"/>
              </a:rPr>
              <a:t>Fortalecer la gestión legislativa y parlamentaria de la Presidencia de la ALP </a:t>
            </a:r>
            <a:r>
              <a:rPr lang="es-MX" sz="1600" b="0" i="0" u="none" strike="noStrike" cap="none" dirty="0">
                <a:solidFill>
                  <a:schemeClr val="dk1"/>
                </a:solidFill>
                <a:latin typeface="+mj-lt"/>
                <a:sym typeface="Arial"/>
              </a:rPr>
              <a:t>mediante el asesoramiento técnico especializado en sesiones, el seguimiento a comisiones mixtas, la actualización de sistemas de información legal (SILEP) y la coordinación interinstitucional efectiva</a:t>
            </a:r>
            <a:r>
              <a:rPr lang="es-MX" sz="1600" dirty="0">
                <a:solidFill>
                  <a:schemeClr val="dk1"/>
                </a:solidFill>
                <a:latin typeface="+mj-lt"/>
              </a:rPr>
              <a:t>.</a:t>
            </a:r>
            <a:endParaRPr sz="1600" b="0" i="0" u="none" strike="noStrike" cap="none" dirty="0">
              <a:solidFill>
                <a:schemeClr val="dk1"/>
              </a:solidFill>
              <a:latin typeface="+mj-lt"/>
              <a:sym typeface="Arial"/>
            </a:endParaRPr>
          </a:p>
        </p:txBody>
      </p:sp>
      <p:sp>
        <p:nvSpPr>
          <p:cNvPr id="588" name="Google Shape;588;p3"/>
          <p:cNvSpPr/>
          <p:nvPr/>
        </p:nvSpPr>
        <p:spPr>
          <a:xfrm>
            <a:off x="378423" y="4186378"/>
            <a:ext cx="5171425" cy="1889012"/>
          </a:xfrm>
          <a:prstGeom prst="roundRect">
            <a:avLst>
              <a:gd name="adj" fmla="val 16667"/>
            </a:avLst>
          </a:prstGeom>
          <a:solidFill>
            <a:schemeClr val="tx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just" rtl="0">
              <a:spcBef>
                <a:spcPts val="0"/>
              </a:spcBef>
              <a:spcAft>
                <a:spcPts val="0"/>
              </a:spcAft>
              <a:buClr>
                <a:schemeClr val="dk1"/>
              </a:buClr>
              <a:buFont typeface="Arial"/>
              <a:buNone/>
            </a:pPr>
            <a:r>
              <a:rPr lang="es-MX" sz="1600" b="1" dirty="0">
                <a:solidFill>
                  <a:schemeClr val="tx1"/>
                </a:solidFill>
                <a:latin typeface="+mj-lt"/>
                <a:ea typeface="Times New Roman"/>
                <a:cs typeface="Times New Roman"/>
                <a:sym typeface="Times New Roman"/>
              </a:rPr>
              <a:t>Brindar asesoramiento técnico y apoyo estratégico a la Presidencia de la Asamblea Legislativa Plurinacional en la conducción de sesiones </a:t>
            </a:r>
            <a:r>
              <a:rPr lang="es-MX" sz="1600" dirty="0">
                <a:solidFill>
                  <a:schemeClr val="tx1"/>
                </a:solidFill>
                <a:latin typeface="+mj-lt"/>
                <a:ea typeface="Times New Roman"/>
                <a:cs typeface="Times New Roman"/>
                <a:sym typeface="Times New Roman"/>
              </a:rPr>
              <a:t>(Plenarias y Supraestatales), el seguimiento al trabajo de comisiones mixtas y la gestión de informes de entidades públicas.</a:t>
            </a:r>
            <a:endParaRPr sz="800" dirty="0">
              <a:solidFill>
                <a:schemeClr val="tx1"/>
              </a:solidFill>
              <a:latin typeface="+mj-lt"/>
            </a:endParaRPr>
          </a:p>
        </p:txBody>
      </p:sp>
      <p:sp>
        <p:nvSpPr>
          <p:cNvPr id="595" name="Google Shape;595;p4"/>
          <p:cNvSpPr/>
          <p:nvPr/>
        </p:nvSpPr>
        <p:spPr>
          <a:xfrm>
            <a:off x="5663683" y="1754155"/>
            <a:ext cx="6328304" cy="4526772"/>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Actualización del sistema de Información Legal </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Asesoramiento en las sesiones de Asamblea y de la Comisión Permanente de Organismos parlamentarios supraestatales de integración.</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6 sesiones de Supraestatales</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Sistematizar los instrumentos parlamentarios resultantes de las sesiones</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Al menos 2 Instrumentos de la Asamblea Legislativa Plurinacional</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Al menos 6 Instrumentos de la Comisión Permanente de Organismos Parlamentarios de Integración.</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Seguimiento a comisiones mixtas de Asamblea</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Relacionamiento Legislativo con Jefaturas de Bancada, Directivas Camarales u otros.</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Relacionamiento y seguimiento a las Sesiones camarales.</a:t>
            </a:r>
            <a:endParaRPr sz="7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Arial"/>
                <a:ea typeface="Arial"/>
                <a:cs typeface="Arial"/>
                <a:sym typeface="Arial"/>
              </a:rPr>
              <a:t>Atención de solicitudes y propuestas de la sociedad civil.</a:t>
            </a:r>
            <a:endParaRPr sz="700" b="0" i="0" u="none" strike="noStrike" cap="none" dirty="0">
              <a:solidFill>
                <a:schemeClr val="dk1"/>
              </a:solidFill>
              <a:latin typeface="Arial"/>
              <a:ea typeface="Arial"/>
              <a:cs typeface="Arial"/>
              <a:sym typeface="Arial"/>
            </a:endParaRPr>
          </a:p>
        </p:txBody>
      </p:sp>
      <p:sp>
        <p:nvSpPr>
          <p:cNvPr id="2" name="Google Shape;584;p3">
            <a:extLst>
              <a:ext uri="{FF2B5EF4-FFF2-40B4-BE49-F238E27FC236}">
                <a16:creationId xmlns:a16="http://schemas.microsoft.com/office/drawing/2014/main" id="{8FA1E6DF-57D4-AB9E-701D-06F62E65BB11}"/>
              </a:ext>
            </a:extLst>
          </p:cNvPr>
          <p:cNvSpPr txBox="1">
            <a:spLocks/>
          </p:cNvSpPr>
          <p:nvPr/>
        </p:nvSpPr>
        <p:spPr>
          <a:xfrm>
            <a:off x="1114921" y="1131390"/>
            <a:ext cx="3078625" cy="6858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31800" algn="ctr" rtl="0">
              <a:lnSpc>
                <a:spcPct val="100000"/>
              </a:lnSpc>
              <a:spcBef>
                <a:spcPts val="427"/>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L="914400" marR="0" lvl="1" indent="-406400" algn="ctr" rtl="0">
              <a:lnSpc>
                <a:spcPct val="100000"/>
              </a:lnSpc>
              <a:spcBef>
                <a:spcPts val="373"/>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L="1371600" marR="0" lvl="2" indent="-381000" algn="ctr" rtl="0">
              <a:lnSpc>
                <a:spcPct val="100000"/>
              </a:lnSpc>
              <a:spcBef>
                <a:spcPts val="32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L="1828800" marR="0" lvl="3" indent="-355600" algn="ctr" rtl="0">
              <a:lnSpc>
                <a:spcPct val="100000"/>
              </a:lnSpc>
              <a:spcBef>
                <a:spcPts val="267"/>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L="2286000" marR="0" lvl="4" indent="-355600" algn="ctr" rtl="0">
              <a:lnSpc>
                <a:spcPct val="100000"/>
              </a:lnSpc>
              <a:spcBef>
                <a:spcPts val="267"/>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L="2743200" marR="0" lvl="5" indent="-355600" algn="ctr" rtl="0">
              <a:lnSpc>
                <a:spcPct val="100000"/>
              </a:lnSpc>
              <a:spcBef>
                <a:spcPts val="267"/>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L="3200400" marR="0" lvl="6" indent="-355600" algn="ctr" rtl="0">
              <a:lnSpc>
                <a:spcPct val="100000"/>
              </a:lnSpc>
              <a:spcBef>
                <a:spcPts val="267"/>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L="3657600" marR="0" lvl="7" indent="-355600" algn="ctr" rtl="0">
              <a:lnSpc>
                <a:spcPct val="100000"/>
              </a:lnSpc>
              <a:spcBef>
                <a:spcPts val="267"/>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L="4114800" marR="0" lvl="8" indent="-355600" algn="ctr" rtl="0">
              <a:lnSpc>
                <a:spcPct val="100000"/>
              </a:lnSpc>
              <a:spcBef>
                <a:spcPts val="267"/>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r>
              <a:rPr lang="es-MX" b="1" dirty="0">
                <a:solidFill>
                  <a:srgbClr val="FFC000"/>
                </a:solidFill>
              </a:rPr>
              <a:t>OBJETIVOS</a:t>
            </a:r>
            <a:endParaRPr lang="es-MX" dirty="0"/>
          </a:p>
          <a:p>
            <a:endParaRPr lang="es-MX" dirty="0"/>
          </a:p>
        </p:txBody>
      </p:sp>
    </p:spTree>
    <p:extLst>
      <p:ext uri="{BB962C8B-B14F-4D97-AF65-F5344CB8AC3E}">
        <p14:creationId xmlns:p14="http://schemas.microsoft.com/office/powerpoint/2010/main" val="41392860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pic>
        <p:nvPicPr>
          <p:cNvPr id="1136" name="Google Shape;1136;g3ea95d94d69_0_0"/>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137" name="Google Shape;1137;g3ea95d94d69_0_0"/>
          <p:cNvPicPr preferRelativeResize="0"/>
          <p:nvPr/>
        </p:nvPicPr>
        <p:blipFill rotWithShape="1">
          <a:blip r:embed="rId4">
            <a:alphaModFix/>
          </a:blip>
          <a:srcRect/>
          <a:stretch/>
        </p:blipFill>
        <p:spPr>
          <a:xfrm>
            <a:off x="6043448" y="1822713"/>
            <a:ext cx="4614043" cy="1168053"/>
          </a:xfrm>
          <a:prstGeom prst="rect">
            <a:avLst/>
          </a:prstGeom>
          <a:noFill/>
          <a:ln>
            <a:noFill/>
          </a:ln>
        </p:spPr>
      </p:pic>
      <p:pic>
        <p:nvPicPr>
          <p:cNvPr id="1138" name="Google Shape;1138;g3ea95d94d69_0_0"/>
          <p:cNvPicPr preferRelativeResize="0"/>
          <p:nvPr/>
        </p:nvPicPr>
        <p:blipFill rotWithShape="1">
          <a:blip r:embed="rId5">
            <a:alphaModFix/>
          </a:blip>
          <a:srcRect/>
          <a:stretch/>
        </p:blipFill>
        <p:spPr>
          <a:xfrm>
            <a:off x="1277007" y="662552"/>
            <a:ext cx="5517929" cy="3401442"/>
          </a:xfrm>
          <a:prstGeom prst="rect">
            <a:avLst/>
          </a:prstGeom>
          <a:noFill/>
          <a:ln>
            <a:noFill/>
          </a:ln>
        </p:spPr>
      </p:pic>
      <p:pic>
        <p:nvPicPr>
          <p:cNvPr id="1139" name="Google Shape;1139;g3ea95d94d69_0_0"/>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1140" name="Google Shape;1140;g3ea95d94d69_0_0"/>
          <p:cNvSpPr/>
          <p:nvPr/>
        </p:nvSpPr>
        <p:spPr>
          <a:xfrm>
            <a:off x="1023089" y="4184094"/>
            <a:ext cx="10276800" cy="17790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rPr>
              <a:t>INSTITUTO NACIONAL DE REFORMA AGRARIA</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9206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C5A4D8B-3C0C-F5E8-AFBA-08505350F93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010161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1151" name="Google Shape;1151;p65"/>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152" name="Google Shape;1152;p65"/>
          <p:cNvPicPr preferRelativeResize="0"/>
          <p:nvPr/>
        </p:nvPicPr>
        <p:blipFill rotWithShape="1">
          <a:blip r:embed="rId4">
            <a:alphaModFix/>
          </a:blip>
          <a:srcRect/>
          <a:stretch/>
        </p:blipFill>
        <p:spPr>
          <a:xfrm>
            <a:off x="497710" y="528589"/>
            <a:ext cx="11123271" cy="5797922"/>
          </a:xfrm>
          <a:prstGeom prst="rect">
            <a:avLst/>
          </a:prstGeom>
          <a:noFill/>
          <a:ln>
            <a:noFill/>
          </a:ln>
        </p:spPr>
      </p:pic>
    </p:spTree>
    <p:extLst>
      <p:ext uri="{BB962C8B-B14F-4D97-AF65-F5344CB8AC3E}">
        <p14:creationId xmlns:p14="http://schemas.microsoft.com/office/powerpoint/2010/main" val="1244632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23"/>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461" name="Google Shape;461;p23"/>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462" name="Google Shape;462;p23"/>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463" name="Google Shape;463;p23"/>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464" name="Google Shape;464;p23"/>
          <p:cNvSpPr/>
          <p:nvPr/>
        </p:nvSpPr>
        <p:spPr>
          <a:xfrm>
            <a:off x="1850681" y="4633600"/>
            <a:ext cx="9490842" cy="1450333"/>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VICEMINISTERIO DE AUTONOMÍAS</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55479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pic>
        <p:nvPicPr>
          <p:cNvPr id="1101" name="Google Shape;1101;p58"/>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102" name="Google Shape;1102;p58"/>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1103" name="Google Shape;1103;p58"/>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1104" name="Google Shape;1104;p58"/>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1105" name="Google Shape;1105;p58"/>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SERVICIO ESTATAL DE AUTONOMÍAS</a:t>
            </a:r>
            <a:endParaRPr dirty="0"/>
          </a:p>
          <a:p>
            <a:pPr marL="0" marR="0" lvl="0" indent="0" algn="ctr" rtl="0">
              <a:spcBef>
                <a:spcPts val="0"/>
              </a:spcBef>
              <a:spcAft>
                <a:spcPts val="0"/>
              </a:spcAft>
              <a:buNone/>
            </a:pPr>
            <a:r>
              <a:rPr lang="es-MX" sz="4000" b="1" dirty="0">
                <a:solidFill>
                  <a:schemeClr val="dk1"/>
                </a:solidFill>
                <a:latin typeface="Arial"/>
                <a:ea typeface="Arial"/>
                <a:cs typeface="Arial"/>
                <a:sym typeface="Arial"/>
              </a:rPr>
              <a:t>SEA</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961334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pic>
        <p:nvPicPr>
          <p:cNvPr id="1110" name="Google Shape;1110;p62"/>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111" name="Google Shape;1111;p62"/>
          <p:cNvPicPr preferRelativeResize="0"/>
          <p:nvPr/>
        </p:nvPicPr>
        <p:blipFill>
          <a:blip r:embed="rId4">
            <a:alphaModFix/>
          </a:blip>
          <a:stretch>
            <a:fillRect/>
          </a:stretch>
        </p:blipFill>
        <p:spPr>
          <a:xfrm>
            <a:off x="152400" y="152400"/>
            <a:ext cx="825702" cy="799098"/>
          </a:xfrm>
          <a:prstGeom prst="rect">
            <a:avLst/>
          </a:prstGeom>
          <a:noFill/>
          <a:ln>
            <a:noFill/>
          </a:ln>
        </p:spPr>
      </p:pic>
      <p:sp>
        <p:nvSpPr>
          <p:cNvPr id="1112" name="Google Shape;1112;p62"/>
          <p:cNvSpPr txBox="1"/>
          <p:nvPr/>
        </p:nvSpPr>
        <p:spPr>
          <a:xfrm>
            <a:off x="854525" y="351850"/>
            <a:ext cx="349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a:t>SERVICIO ESTATAL DE AUTONOMÍAS</a:t>
            </a:r>
            <a:endParaRPr/>
          </a:p>
        </p:txBody>
      </p:sp>
      <p:pic>
        <p:nvPicPr>
          <p:cNvPr id="1113" name="Google Shape;1113;p62"/>
          <p:cNvPicPr preferRelativeResize="0"/>
          <p:nvPr/>
        </p:nvPicPr>
        <p:blipFill>
          <a:blip r:embed="rId5">
            <a:alphaModFix/>
          </a:blip>
          <a:stretch>
            <a:fillRect/>
          </a:stretch>
        </p:blipFill>
        <p:spPr>
          <a:xfrm>
            <a:off x="10305525" y="-2"/>
            <a:ext cx="1504950" cy="1552575"/>
          </a:xfrm>
          <a:prstGeom prst="rect">
            <a:avLst/>
          </a:prstGeom>
          <a:noFill/>
          <a:ln>
            <a:noFill/>
          </a:ln>
        </p:spPr>
      </p:pic>
      <p:sp>
        <p:nvSpPr>
          <p:cNvPr id="1114" name="Google Shape;1114;p62"/>
          <p:cNvSpPr txBox="1"/>
          <p:nvPr/>
        </p:nvSpPr>
        <p:spPr>
          <a:xfrm>
            <a:off x="296575" y="1059975"/>
            <a:ext cx="40509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300" b="1">
                <a:solidFill>
                  <a:srgbClr val="990000"/>
                </a:solidFill>
              </a:rPr>
              <a:t>ASISTENCIA TÉCNICA</a:t>
            </a:r>
            <a:endParaRPr sz="2300" b="1">
              <a:solidFill>
                <a:srgbClr val="990000"/>
              </a:solidFill>
            </a:endParaRPr>
          </a:p>
        </p:txBody>
      </p:sp>
      <p:pic>
        <p:nvPicPr>
          <p:cNvPr id="1115" name="Google Shape;1115;p62"/>
          <p:cNvPicPr preferRelativeResize="0"/>
          <p:nvPr/>
        </p:nvPicPr>
        <p:blipFill>
          <a:blip r:embed="rId6">
            <a:alphaModFix/>
          </a:blip>
          <a:stretch>
            <a:fillRect/>
          </a:stretch>
        </p:blipFill>
        <p:spPr>
          <a:xfrm>
            <a:off x="399550" y="1542925"/>
            <a:ext cx="1826674" cy="100350"/>
          </a:xfrm>
          <a:prstGeom prst="rect">
            <a:avLst/>
          </a:prstGeom>
          <a:noFill/>
          <a:ln>
            <a:noFill/>
          </a:ln>
        </p:spPr>
      </p:pic>
      <p:sp>
        <p:nvSpPr>
          <p:cNvPr id="1116" name="Google Shape;1116;p62"/>
          <p:cNvSpPr/>
          <p:nvPr/>
        </p:nvSpPr>
        <p:spPr>
          <a:xfrm>
            <a:off x="401550" y="1823075"/>
            <a:ext cx="11388900" cy="1023000"/>
          </a:xfrm>
          <a:prstGeom prst="rect">
            <a:avLst/>
          </a:prstGeom>
          <a:solidFill>
            <a:schemeClr val="lt1"/>
          </a:solidFill>
          <a:ln w="9525" cap="flat" cmpd="sng">
            <a:solidFill>
              <a:srgbClr val="00FFFF"/>
            </a:solidFill>
            <a:prstDash val="solid"/>
            <a:round/>
            <a:headEnd type="none" w="sm" len="sm"/>
            <a:tailEnd type="none" w="sm" len="sm"/>
          </a:ln>
        </p:spPr>
        <p:txBody>
          <a:bodyPr spcFirstLastPara="1" wrap="square" lIns="91425" tIns="91425" rIns="91425" bIns="91425" anchor="ctr" anchorCtr="0">
            <a:noAutofit/>
          </a:bodyPr>
          <a:lstStyle/>
          <a:p>
            <a:pPr marL="457200" lvl="0" indent="-317500" algn="just" rtl="0">
              <a:spcBef>
                <a:spcPts val="0"/>
              </a:spcBef>
              <a:spcAft>
                <a:spcPts val="0"/>
              </a:spcAft>
              <a:buClr>
                <a:schemeClr val="dk1"/>
              </a:buClr>
              <a:buSzPts val="1400"/>
              <a:buChar char="●"/>
            </a:pPr>
            <a:r>
              <a:rPr lang="es-MX" sz="2200">
                <a:solidFill>
                  <a:schemeClr val="dk1"/>
                </a:solidFill>
                <a:latin typeface="Century Gothic"/>
                <a:ea typeface="Century Gothic"/>
                <a:cs typeface="Century Gothic"/>
                <a:sym typeface="Century Gothic"/>
              </a:rPr>
              <a:t>Brindar asistencia técnica a los Gobiernos Autónomos y al Nivel Central en temas relacionados al ámbito competencial, normativo y económico financiero</a:t>
            </a:r>
            <a:r>
              <a:rPr lang="es-MX" sz="1800">
                <a:solidFill>
                  <a:schemeClr val="dk1"/>
                </a:solidFill>
              </a:rPr>
              <a:t>.</a:t>
            </a:r>
            <a:endParaRPr sz="1800">
              <a:latin typeface="Calibri"/>
              <a:ea typeface="Calibri"/>
              <a:cs typeface="Calibri"/>
              <a:sym typeface="Calibri"/>
            </a:endParaRPr>
          </a:p>
        </p:txBody>
      </p:sp>
      <p:sp>
        <p:nvSpPr>
          <p:cNvPr id="1117" name="Google Shape;1117;p62"/>
          <p:cNvSpPr/>
          <p:nvPr/>
        </p:nvSpPr>
        <p:spPr>
          <a:xfrm>
            <a:off x="401550" y="4457763"/>
            <a:ext cx="11388900" cy="1023000"/>
          </a:xfrm>
          <a:prstGeom prst="rect">
            <a:avLst/>
          </a:prstGeom>
          <a:solidFill>
            <a:schemeClr val="lt1"/>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457200" lvl="0" indent="-330200" algn="just" rtl="0">
              <a:spcBef>
                <a:spcPts val="0"/>
              </a:spcBef>
              <a:spcAft>
                <a:spcPts val="0"/>
              </a:spcAft>
              <a:buClr>
                <a:schemeClr val="dk1"/>
              </a:buClr>
              <a:buSzPts val="1600"/>
              <a:buChar char="●"/>
            </a:pPr>
            <a:r>
              <a:rPr lang="es-MX" sz="2300" dirty="0">
                <a:solidFill>
                  <a:schemeClr val="dk1"/>
                </a:solidFill>
                <a:latin typeface="Century Gothic"/>
                <a:ea typeface="Century Gothic"/>
                <a:cs typeface="Century Gothic"/>
                <a:sym typeface="Century Gothic"/>
              </a:rPr>
              <a:t>Incentivar los esquemas asociativos municipales (territoriales) para la concurrencia de planes, programas y proyectos. </a:t>
            </a:r>
            <a:endParaRPr sz="1900" dirty="0">
              <a:latin typeface="Calibri"/>
              <a:ea typeface="Calibri"/>
              <a:cs typeface="Calibri"/>
              <a:sym typeface="Calibri"/>
            </a:endParaRPr>
          </a:p>
        </p:txBody>
      </p:sp>
      <p:sp>
        <p:nvSpPr>
          <p:cNvPr id="1118" name="Google Shape;1118;p62"/>
          <p:cNvSpPr/>
          <p:nvPr/>
        </p:nvSpPr>
        <p:spPr>
          <a:xfrm>
            <a:off x="401550" y="3140413"/>
            <a:ext cx="11388900" cy="1023000"/>
          </a:xfrm>
          <a:prstGeom prst="rect">
            <a:avLst/>
          </a:prstGeom>
          <a:solidFill>
            <a:schemeClr val="lt1"/>
          </a:solidFill>
          <a:ln w="9525" cap="flat" cmpd="sng">
            <a:solidFill>
              <a:srgbClr val="FFDE59"/>
            </a:solidFill>
            <a:prstDash val="solid"/>
            <a:round/>
            <a:headEnd type="none" w="sm" len="sm"/>
            <a:tailEnd type="none" w="sm" len="sm"/>
          </a:ln>
        </p:spPr>
        <p:txBody>
          <a:bodyPr spcFirstLastPara="1" wrap="square" lIns="91425" tIns="91425" rIns="91425" bIns="91425" anchor="ctr" anchorCtr="0">
            <a:noAutofit/>
          </a:bodyPr>
          <a:lstStyle/>
          <a:p>
            <a:pPr marL="457200" lvl="0" indent="-323850" algn="just" rtl="0">
              <a:spcBef>
                <a:spcPts val="0"/>
              </a:spcBef>
              <a:spcAft>
                <a:spcPts val="0"/>
              </a:spcAft>
              <a:buClr>
                <a:schemeClr val="dk1"/>
              </a:buClr>
              <a:buSzPts val="1500"/>
              <a:buChar char="●"/>
            </a:pPr>
            <a:r>
              <a:rPr lang="es-MX" sz="2200" dirty="0">
                <a:solidFill>
                  <a:schemeClr val="dk1"/>
                </a:solidFill>
                <a:latin typeface="Century Gothic"/>
                <a:ea typeface="Century Gothic"/>
                <a:cs typeface="Century Gothic"/>
                <a:sym typeface="Century Gothic"/>
              </a:rPr>
              <a:t>Elaborar y apoyar propuestas que equilibren responsabilidades y recursos, que contribuyan a un mayor desarrollo local y tomen en cuenta la heterogeneidad de los Gobiernos </a:t>
            </a:r>
            <a:r>
              <a:rPr lang="es-MX" sz="2200" dirty="0" err="1">
                <a:solidFill>
                  <a:schemeClr val="dk1"/>
                </a:solidFill>
                <a:latin typeface="Century Gothic"/>
                <a:ea typeface="Century Gothic"/>
                <a:cs typeface="Century Gothic"/>
                <a:sym typeface="Century Gothic"/>
              </a:rPr>
              <a:t>Subnacionales</a:t>
            </a:r>
            <a:r>
              <a:rPr lang="es-MX" sz="2200" dirty="0">
                <a:solidFill>
                  <a:schemeClr val="dk1"/>
                </a:solidFill>
                <a:latin typeface="Century Gothic"/>
                <a:ea typeface="Century Gothic"/>
                <a:cs typeface="Century Gothic"/>
                <a:sym typeface="Century Gothic"/>
              </a:rPr>
              <a:t>.</a:t>
            </a:r>
            <a:endParaRPr sz="1800" dirty="0">
              <a:latin typeface="Calibri"/>
              <a:ea typeface="Calibri"/>
              <a:cs typeface="Calibri"/>
              <a:sym typeface="Calibri"/>
            </a:endParaRPr>
          </a:p>
        </p:txBody>
      </p:sp>
    </p:spTree>
    <p:extLst>
      <p:ext uri="{BB962C8B-B14F-4D97-AF65-F5344CB8AC3E}">
        <p14:creationId xmlns:p14="http://schemas.microsoft.com/office/powerpoint/2010/main" val="2762896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pic>
        <p:nvPicPr>
          <p:cNvPr id="1123" name="Google Shape;1123;g3ea95d94d69_0_69"/>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124" name="Google Shape;1124;g3ea95d94d69_0_69"/>
          <p:cNvPicPr preferRelativeResize="0"/>
          <p:nvPr/>
        </p:nvPicPr>
        <p:blipFill>
          <a:blip r:embed="rId4">
            <a:alphaModFix/>
          </a:blip>
          <a:stretch>
            <a:fillRect/>
          </a:stretch>
        </p:blipFill>
        <p:spPr>
          <a:xfrm>
            <a:off x="152400" y="152400"/>
            <a:ext cx="825702" cy="799098"/>
          </a:xfrm>
          <a:prstGeom prst="rect">
            <a:avLst/>
          </a:prstGeom>
          <a:noFill/>
          <a:ln>
            <a:noFill/>
          </a:ln>
        </p:spPr>
      </p:pic>
      <p:sp>
        <p:nvSpPr>
          <p:cNvPr id="1125" name="Google Shape;1125;g3ea95d94d69_0_69"/>
          <p:cNvSpPr txBox="1"/>
          <p:nvPr/>
        </p:nvSpPr>
        <p:spPr>
          <a:xfrm>
            <a:off x="854525" y="351850"/>
            <a:ext cx="349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a:t>SERVICIO ESTATAL DE AUTONOMÍAS</a:t>
            </a:r>
            <a:endParaRPr/>
          </a:p>
        </p:txBody>
      </p:sp>
      <p:pic>
        <p:nvPicPr>
          <p:cNvPr id="1126" name="Google Shape;1126;g3ea95d94d69_0_69"/>
          <p:cNvPicPr preferRelativeResize="0"/>
          <p:nvPr/>
        </p:nvPicPr>
        <p:blipFill>
          <a:blip r:embed="rId5">
            <a:alphaModFix/>
          </a:blip>
          <a:stretch>
            <a:fillRect/>
          </a:stretch>
        </p:blipFill>
        <p:spPr>
          <a:xfrm>
            <a:off x="10305525" y="-2"/>
            <a:ext cx="1504950" cy="1552575"/>
          </a:xfrm>
          <a:prstGeom prst="rect">
            <a:avLst/>
          </a:prstGeom>
          <a:noFill/>
          <a:ln>
            <a:noFill/>
          </a:ln>
        </p:spPr>
      </p:pic>
      <p:sp>
        <p:nvSpPr>
          <p:cNvPr id="1127" name="Google Shape;1127;g3ea95d94d69_0_69"/>
          <p:cNvSpPr txBox="1"/>
          <p:nvPr/>
        </p:nvSpPr>
        <p:spPr>
          <a:xfrm>
            <a:off x="296575" y="1059975"/>
            <a:ext cx="45246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300" b="1">
                <a:solidFill>
                  <a:srgbClr val="990000"/>
                </a:solidFill>
              </a:rPr>
              <a:t>GESTIÓN TERRITORIAL</a:t>
            </a:r>
            <a:endParaRPr sz="2300" b="1">
              <a:solidFill>
                <a:srgbClr val="990000"/>
              </a:solidFill>
            </a:endParaRPr>
          </a:p>
        </p:txBody>
      </p:sp>
      <p:pic>
        <p:nvPicPr>
          <p:cNvPr id="1128" name="Google Shape;1128;g3ea95d94d69_0_69"/>
          <p:cNvPicPr preferRelativeResize="0"/>
          <p:nvPr/>
        </p:nvPicPr>
        <p:blipFill>
          <a:blip r:embed="rId6">
            <a:alphaModFix/>
          </a:blip>
          <a:stretch>
            <a:fillRect/>
          </a:stretch>
        </p:blipFill>
        <p:spPr>
          <a:xfrm>
            <a:off x="399550" y="1542925"/>
            <a:ext cx="1826674" cy="100350"/>
          </a:xfrm>
          <a:prstGeom prst="rect">
            <a:avLst/>
          </a:prstGeom>
          <a:noFill/>
          <a:ln>
            <a:noFill/>
          </a:ln>
        </p:spPr>
      </p:pic>
      <p:sp>
        <p:nvSpPr>
          <p:cNvPr id="1129" name="Google Shape;1129;g3ea95d94d69_0_69"/>
          <p:cNvSpPr/>
          <p:nvPr/>
        </p:nvSpPr>
        <p:spPr>
          <a:xfrm>
            <a:off x="401550" y="1842213"/>
            <a:ext cx="11388900" cy="1391700"/>
          </a:xfrm>
          <a:prstGeom prst="rect">
            <a:avLst/>
          </a:prstGeom>
          <a:solidFill>
            <a:schemeClr val="lt1"/>
          </a:solidFill>
          <a:ln w="9525" cap="flat" cmpd="sng">
            <a:solidFill>
              <a:srgbClr val="00FFFF"/>
            </a:solidFill>
            <a:prstDash val="solid"/>
            <a:round/>
            <a:headEnd type="none" w="sm" len="sm"/>
            <a:tailEnd type="none" w="sm" len="sm"/>
          </a:ln>
        </p:spPr>
        <p:txBody>
          <a:bodyPr spcFirstLastPara="1" wrap="square" lIns="91425" tIns="91425" rIns="91425" bIns="91425" anchor="ctr" anchorCtr="0">
            <a:noAutofit/>
          </a:bodyPr>
          <a:lstStyle/>
          <a:p>
            <a:pPr marL="457200" lvl="0" indent="0" algn="just" rtl="0">
              <a:spcBef>
                <a:spcPts val="0"/>
              </a:spcBef>
              <a:spcAft>
                <a:spcPts val="0"/>
              </a:spcAft>
              <a:buNone/>
            </a:pPr>
            <a:endParaRPr sz="2400">
              <a:solidFill>
                <a:schemeClr val="dk1"/>
              </a:solidFill>
              <a:latin typeface="Century Gothic"/>
              <a:ea typeface="Century Gothic"/>
              <a:cs typeface="Century Gothic"/>
              <a:sym typeface="Century Gothic"/>
            </a:endParaRPr>
          </a:p>
          <a:p>
            <a:pPr marL="457200" lvl="0" indent="-381000" algn="just" rtl="0">
              <a:spcBef>
                <a:spcPts val="0"/>
              </a:spcBef>
              <a:spcAft>
                <a:spcPts val="0"/>
              </a:spcAft>
              <a:buClr>
                <a:schemeClr val="dk1"/>
              </a:buClr>
              <a:buSzPts val="2400"/>
              <a:buFont typeface="Century Gothic"/>
              <a:buChar char="●"/>
            </a:pPr>
            <a:r>
              <a:rPr lang="es-MX" sz="2400">
                <a:solidFill>
                  <a:schemeClr val="dk1"/>
                </a:solidFill>
                <a:latin typeface="Century Gothic"/>
                <a:ea typeface="Century Gothic"/>
                <a:cs typeface="Century Gothic"/>
                <a:sym typeface="Century Gothic"/>
              </a:rPr>
              <a:t>Registrar y analizar la normativa subnacional remitida al SEA. </a:t>
            </a:r>
            <a:endParaRPr sz="2400">
              <a:solidFill>
                <a:schemeClr val="dk1"/>
              </a:solidFill>
              <a:latin typeface="Century Gothic"/>
              <a:ea typeface="Century Gothic"/>
              <a:cs typeface="Century Gothic"/>
              <a:sym typeface="Century Gothic"/>
            </a:endParaRPr>
          </a:p>
          <a:p>
            <a:pPr marL="457200" lvl="0" indent="-381000" algn="just" rtl="0">
              <a:spcBef>
                <a:spcPts val="0"/>
              </a:spcBef>
              <a:spcAft>
                <a:spcPts val="0"/>
              </a:spcAft>
              <a:buClr>
                <a:schemeClr val="dk1"/>
              </a:buClr>
              <a:buSzPts val="2400"/>
              <a:buFont typeface="Century Gothic"/>
              <a:buChar char="●"/>
            </a:pPr>
            <a:r>
              <a:rPr lang="es-MX" sz="2400">
                <a:solidFill>
                  <a:schemeClr val="dk1"/>
                </a:solidFill>
                <a:latin typeface="Century Gothic"/>
                <a:ea typeface="Century Gothic"/>
                <a:cs typeface="Century Gothic"/>
                <a:sym typeface="Century Gothic"/>
              </a:rPr>
              <a:t>Poner a disposición de la población información relacionada a los gobiernos subnacionales.</a:t>
            </a:r>
            <a:endParaRPr sz="2400">
              <a:solidFill>
                <a:schemeClr val="dk1"/>
              </a:solidFill>
              <a:latin typeface="Century Gothic"/>
              <a:ea typeface="Century Gothic"/>
              <a:cs typeface="Century Gothic"/>
              <a:sym typeface="Century Gothic"/>
            </a:endParaRPr>
          </a:p>
          <a:p>
            <a:pPr marL="457200" lvl="0" indent="0" algn="just" rtl="0">
              <a:spcBef>
                <a:spcPts val="0"/>
              </a:spcBef>
              <a:spcAft>
                <a:spcPts val="0"/>
              </a:spcAft>
              <a:buNone/>
            </a:pPr>
            <a:endParaRPr sz="2100">
              <a:solidFill>
                <a:schemeClr val="dk1"/>
              </a:solidFill>
              <a:latin typeface="Century Gothic"/>
              <a:ea typeface="Century Gothic"/>
              <a:cs typeface="Century Gothic"/>
              <a:sym typeface="Century Gothic"/>
            </a:endParaRPr>
          </a:p>
        </p:txBody>
      </p:sp>
      <p:sp>
        <p:nvSpPr>
          <p:cNvPr id="1130" name="Google Shape;1130;g3ea95d94d69_0_69"/>
          <p:cNvSpPr/>
          <p:nvPr/>
        </p:nvSpPr>
        <p:spPr>
          <a:xfrm>
            <a:off x="401550" y="4910838"/>
            <a:ext cx="11388900" cy="1023000"/>
          </a:xfrm>
          <a:prstGeom prst="rect">
            <a:avLst/>
          </a:prstGeom>
          <a:solidFill>
            <a:schemeClr val="lt1"/>
          </a:solid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457200" lvl="0" indent="-349250" algn="just" rtl="0">
              <a:spcBef>
                <a:spcPts val="0"/>
              </a:spcBef>
              <a:spcAft>
                <a:spcPts val="0"/>
              </a:spcAft>
              <a:buSzPts val="1900"/>
              <a:buFont typeface="Calibri"/>
              <a:buChar char="●"/>
            </a:pPr>
            <a:r>
              <a:rPr lang="es-MX" sz="2300">
                <a:solidFill>
                  <a:schemeClr val="dk1"/>
                </a:solidFill>
                <a:latin typeface="Century Gothic"/>
                <a:ea typeface="Century Gothic"/>
                <a:cs typeface="Century Gothic"/>
                <a:sym typeface="Century Gothic"/>
              </a:rPr>
              <a:t>Fortalecer la gestión autonómica multinivel y los consejos de coordinación sectorial.</a:t>
            </a:r>
            <a:endParaRPr sz="1900">
              <a:latin typeface="Calibri"/>
              <a:ea typeface="Calibri"/>
              <a:cs typeface="Calibri"/>
              <a:sym typeface="Calibri"/>
            </a:endParaRPr>
          </a:p>
        </p:txBody>
      </p:sp>
      <p:sp>
        <p:nvSpPr>
          <p:cNvPr id="1131" name="Google Shape;1131;g3ea95d94d69_0_69"/>
          <p:cNvSpPr/>
          <p:nvPr/>
        </p:nvSpPr>
        <p:spPr>
          <a:xfrm>
            <a:off x="401550" y="3523538"/>
            <a:ext cx="11388900" cy="1023000"/>
          </a:xfrm>
          <a:prstGeom prst="rect">
            <a:avLst/>
          </a:prstGeom>
          <a:solidFill>
            <a:schemeClr val="lt1"/>
          </a:solidFill>
          <a:ln w="9525" cap="flat" cmpd="sng">
            <a:solidFill>
              <a:srgbClr val="FFDE59"/>
            </a:solidFill>
            <a:prstDash val="solid"/>
            <a:round/>
            <a:headEnd type="none" w="sm" len="sm"/>
            <a:tailEnd type="none" w="sm" len="sm"/>
          </a:ln>
        </p:spPr>
        <p:txBody>
          <a:bodyPr spcFirstLastPara="1" wrap="square" lIns="91425" tIns="91425" rIns="91425" bIns="91425" anchor="ctr" anchorCtr="0">
            <a:noAutofit/>
          </a:bodyPr>
          <a:lstStyle/>
          <a:p>
            <a:pPr marL="457200" lvl="0" indent="-374650" algn="just" rtl="0">
              <a:spcBef>
                <a:spcPts val="0"/>
              </a:spcBef>
              <a:spcAft>
                <a:spcPts val="0"/>
              </a:spcAft>
              <a:buClr>
                <a:schemeClr val="dk1"/>
              </a:buClr>
              <a:buSzPts val="2300"/>
              <a:buFont typeface="Century Gothic"/>
              <a:buChar char="●"/>
            </a:pPr>
            <a:r>
              <a:rPr lang="es-MX" sz="2300">
                <a:solidFill>
                  <a:schemeClr val="dk1"/>
                </a:solidFill>
                <a:latin typeface="Century Gothic"/>
                <a:ea typeface="Century Gothic"/>
                <a:cs typeface="Century Gothic"/>
                <a:sym typeface="Century Gothic"/>
              </a:rPr>
              <a:t>Elaborar documentos que contribuyan a profundizar el ejercicio de competencias autonómicas.</a:t>
            </a:r>
            <a:endParaRPr sz="1900">
              <a:latin typeface="Calibri"/>
              <a:ea typeface="Calibri"/>
              <a:cs typeface="Calibri"/>
              <a:sym typeface="Calibri"/>
            </a:endParaRPr>
          </a:p>
        </p:txBody>
      </p:sp>
    </p:spTree>
    <p:extLst>
      <p:ext uri="{BB962C8B-B14F-4D97-AF65-F5344CB8AC3E}">
        <p14:creationId xmlns:p14="http://schemas.microsoft.com/office/powerpoint/2010/main" val="2914862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981" name="Google Shape;981;p51"/>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982" name="Google Shape;982;p51"/>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983" name="Google Shape;983;p51"/>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984" name="Google Shape;984;p51"/>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985" name="Google Shape;985;p51"/>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UNIDAD DE COMUNICACIÓN ESTRATÉGICA DEL ESTADO PLURINACIONAL DE BOLIVIA</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206108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pic>
        <p:nvPicPr>
          <p:cNvPr id="990" name="Google Shape;990;p52"/>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991" name="Google Shape;991;p52"/>
          <p:cNvSpPr txBox="1"/>
          <p:nvPr/>
        </p:nvSpPr>
        <p:spPr>
          <a:xfrm>
            <a:off x="4064776" y="321908"/>
            <a:ext cx="3781327"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i="0" u="none" strike="noStrike" dirty="0">
                <a:solidFill>
                  <a:srgbClr val="C9A751"/>
                </a:solidFill>
                <a:latin typeface="Arial"/>
                <a:ea typeface="Arial"/>
                <a:cs typeface="Arial"/>
                <a:sym typeface="Arial"/>
              </a:rPr>
              <a:t>OBJETIVOS INSTITUCIONALES</a:t>
            </a:r>
            <a:endParaRPr sz="2400" b="0" i="0" u="none" strike="noStrike" dirty="0">
              <a:solidFill>
                <a:srgbClr val="000000"/>
              </a:solidFill>
              <a:latin typeface="Arial"/>
              <a:ea typeface="Arial"/>
              <a:cs typeface="Arial"/>
              <a:sym typeface="Arial"/>
            </a:endParaRPr>
          </a:p>
        </p:txBody>
      </p:sp>
      <p:graphicFrame>
        <p:nvGraphicFramePr>
          <p:cNvPr id="2" name="Diagrama 1"/>
          <p:cNvGraphicFramePr/>
          <p:nvPr>
            <p:extLst>
              <p:ext uri="{D42A27DB-BD31-4B8C-83A1-F6EECF244321}">
                <p14:modId xmlns:p14="http://schemas.microsoft.com/office/powerpoint/2010/main" val="2193572595"/>
              </p:ext>
            </p:extLst>
          </p:nvPr>
        </p:nvGraphicFramePr>
        <p:xfrm>
          <a:off x="-536801" y="1500992"/>
          <a:ext cx="12984480" cy="45777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864981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pic>
        <p:nvPicPr>
          <p:cNvPr id="1248" name="Google Shape;1248;p69"/>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249" name="Google Shape;1249;p69"/>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1250" name="Google Shape;1250;p69"/>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1251" name="Google Shape;1251;p69"/>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1252" name="Google Shape;1252;p69"/>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EMPRESA ESTATAL - BOLIVIA Tv</a:t>
            </a:r>
            <a:endParaRPr sz="40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346791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pic>
        <p:nvPicPr>
          <p:cNvPr id="1257" name="Google Shape;1257;p70"/>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258" name="Google Shape;1258;p70"/>
          <p:cNvPicPr preferRelativeResize="0"/>
          <p:nvPr/>
        </p:nvPicPr>
        <p:blipFill rotWithShape="1">
          <a:blip r:embed="rId4">
            <a:alphaModFix/>
          </a:blip>
          <a:srcRect/>
          <a:stretch/>
        </p:blipFill>
        <p:spPr>
          <a:xfrm>
            <a:off x="73486" y="68821"/>
            <a:ext cx="1788032" cy="1326227"/>
          </a:xfrm>
          <a:prstGeom prst="rect">
            <a:avLst/>
          </a:prstGeom>
          <a:noFill/>
          <a:ln>
            <a:noFill/>
          </a:ln>
        </p:spPr>
      </p:pic>
      <p:sp>
        <p:nvSpPr>
          <p:cNvPr id="1259" name="Google Shape;1259;p70"/>
          <p:cNvSpPr txBox="1"/>
          <p:nvPr/>
        </p:nvSpPr>
        <p:spPr>
          <a:xfrm>
            <a:off x="3468930" y="465122"/>
            <a:ext cx="4837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3600" b="1" dirty="0">
                <a:solidFill>
                  <a:srgbClr val="FFC000"/>
                </a:solidFill>
              </a:rPr>
              <a:t>PLAN DE NEGOCIOS</a:t>
            </a:r>
            <a:endParaRPr sz="3600" b="1" dirty="0">
              <a:solidFill>
                <a:srgbClr val="FFC000"/>
              </a:solidFill>
            </a:endParaRPr>
          </a:p>
        </p:txBody>
      </p:sp>
      <p:pic>
        <p:nvPicPr>
          <p:cNvPr id="1260" name="Google Shape;1260;p70"/>
          <p:cNvPicPr preferRelativeResize="0"/>
          <p:nvPr/>
        </p:nvPicPr>
        <p:blipFill>
          <a:blip r:embed="rId5">
            <a:alphaModFix/>
          </a:blip>
          <a:stretch>
            <a:fillRect/>
          </a:stretch>
        </p:blipFill>
        <p:spPr>
          <a:xfrm>
            <a:off x="1310615" y="1326227"/>
            <a:ext cx="9319400" cy="5009550"/>
          </a:xfrm>
          <a:prstGeom prst="rect">
            <a:avLst/>
          </a:prstGeom>
          <a:noFill/>
          <a:ln>
            <a:noFill/>
          </a:ln>
        </p:spPr>
      </p:pic>
    </p:spTree>
    <p:extLst>
      <p:ext uri="{BB962C8B-B14F-4D97-AF65-F5344CB8AC3E}">
        <p14:creationId xmlns:p14="http://schemas.microsoft.com/office/powerpoint/2010/main" val="30011089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pic>
        <p:nvPicPr>
          <p:cNvPr id="1265" name="Google Shape;1265;p71"/>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266" name="Google Shape;1266;p71"/>
          <p:cNvPicPr preferRelativeResize="0"/>
          <p:nvPr/>
        </p:nvPicPr>
        <p:blipFill rotWithShape="1">
          <a:blip r:embed="rId4">
            <a:alphaModFix/>
          </a:blip>
          <a:srcRect/>
          <a:stretch/>
        </p:blipFill>
        <p:spPr>
          <a:xfrm>
            <a:off x="0" y="0"/>
            <a:ext cx="2018137" cy="1326227"/>
          </a:xfrm>
          <a:prstGeom prst="rect">
            <a:avLst/>
          </a:prstGeom>
          <a:noFill/>
          <a:ln>
            <a:noFill/>
          </a:ln>
        </p:spPr>
      </p:pic>
      <p:sp>
        <p:nvSpPr>
          <p:cNvPr id="1268" name="Google Shape;1268;p71"/>
          <p:cNvSpPr txBox="1"/>
          <p:nvPr/>
        </p:nvSpPr>
        <p:spPr>
          <a:xfrm>
            <a:off x="2226609" y="809400"/>
            <a:ext cx="7949700" cy="190818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600" b="1" dirty="0"/>
              <a:t>CONSIDERACIONES:</a:t>
            </a:r>
            <a:endParaRPr sz="1600" b="1" dirty="0"/>
          </a:p>
          <a:p>
            <a:pPr marL="457200" lvl="0" indent="-349250" algn="just" rtl="0">
              <a:spcBef>
                <a:spcPts val="0"/>
              </a:spcBef>
              <a:spcAft>
                <a:spcPts val="0"/>
              </a:spcAft>
              <a:buSzPts val="1900"/>
              <a:buChar char="●"/>
            </a:pPr>
            <a:r>
              <a:rPr lang="es-MX" sz="1600" dirty="0"/>
              <a:t>Cambio de la grilla de BTV.</a:t>
            </a:r>
            <a:endParaRPr sz="1600" dirty="0"/>
          </a:p>
          <a:p>
            <a:pPr marL="457200" lvl="0" indent="-349250" algn="just" rtl="0">
              <a:spcBef>
                <a:spcPts val="0"/>
              </a:spcBef>
              <a:spcAft>
                <a:spcPts val="0"/>
              </a:spcAft>
              <a:buSzPts val="1900"/>
              <a:buChar char="●"/>
            </a:pPr>
            <a:r>
              <a:rPr lang="es-MX" sz="1600" dirty="0"/>
              <a:t>Nuevos presentadores. </a:t>
            </a:r>
            <a:endParaRPr sz="1600" dirty="0"/>
          </a:p>
          <a:p>
            <a:pPr marL="457200" lvl="0" indent="-349250" algn="just" rtl="0">
              <a:spcBef>
                <a:spcPts val="0"/>
              </a:spcBef>
              <a:spcAft>
                <a:spcPts val="0"/>
              </a:spcAft>
              <a:buSzPts val="1900"/>
              <a:buChar char="●"/>
            </a:pPr>
            <a:r>
              <a:rPr lang="es-MX" sz="1600" dirty="0"/>
              <a:t>Contenidos nuevos.</a:t>
            </a:r>
            <a:endParaRPr sz="1600" dirty="0"/>
          </a:p>
          <a:p>
            <a:pPr marL="457200" lvl="0" indent="-349250" algn="just" rtl="0">
              <a:spcBef>
                <a:spcPts val="0"/>
              </a:spcBef>
              <a:spcAft>
                <a:spcPts val="0"/>
              </a:spcAft>
              <a:buSzPts val="1900"/>
              <a:buChar char="●"/>
            </a:pPr>
            <a:r>
              <a:rPr lang="es-MX" sz="1600" dirty="0"/>
              <a:t>Contenido plural.</a:t>
            </a:r>
            <a:endParaRPr sz="1600" dirty="0"/>
          </a:p>
          <a:p>
            <a:pPr marL="457200" lvl="0" indent="-349250" algn="just" rtl="0">
              <a:spcBef>
                <a:spcPts val="0"/>
              </a:spcBef>
              <a:spcAft>
                <a:spcPts val="0"/>
              </a:spcAft>
              <a:buSzPts val="1900"/>
              <a:buChar char="●"/>
            </a:pPr>
            <a:r>
              <a:rPr lang="es-MX" sz="1600" dirty="0"/>
              <a:t>Recuperación de la confianza y credibilidad informativa en la población boliviana.</a:t>
            </a:r>
            <a:endParaRPr sz="1600" dirty="0"/>
          </a:p>
          <a:p>
            <a:pPr marL="457200" lvl="0" indent="-349250" algn="just" rtl="0">
              <a:spcBef>
                <a:spcPts val="0"/>
              </a:spcBef>
              <a:spcAft>
                <a:spcPts val="0"/>
              </a:spcAft>
              <a:buSzPts val="1900"/>
              <a:buChar char="●"/>
            </a:pPr>
            <a:r>
              <a:rPr lang="es-MX" sz="1600" dirty="0"/>
              <a:t>Actualmente BTV ofrece producción atractiva para todo público.</a:t>
            </a:r>
            <a:endParaRPr sz="1600" dirty="0"/>
          </a:p>
        </p:txBody>
      </p:sp>
      <p:pic>
        <p:nvPicPr>
          <p:cNvPr id="1269" name="Google Shape;1269;p71"/>
          <p:cNvPicPr preferRelativeResize="0"/>
          <p:nvPr/>
        </p:nvPicPr>
        <p:blipFill>
          <a:blip r:embed="rId5">
            <a:alphaModFix/>
          </a:blip>
          <a:stretch>
            <a:fillRect/>
          </a:stretch>
        </p:blipFill>
        <p:spPr>
          <a:xfrm>
            <a:off x="1243506" y="2913722"/>
            <a:ext cx="9915906" cy="3421764"/>
          </a:xfrm>
          <a:prstGeom prst="rect">
            <a:avLst/>
          </a:prstGeom>
          <a:noFill/>
          <a:ln>
            <a:noFill/>
          </a:ln>
        </p:spPr>
      </p:pic>
    </p:spTree>
    <p:extLst>
      <p:ext uri="{BB962C8B-B14F-4D97-AF65-F5344CB8AC3E}">
        <p14:creationId xmlns:p14="http://schemas.microsoft.com/office/powerpoint/2010/main" val="39563495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pic>
        <p:nvPicPr>
          <p:cNvPr id="646" name="Google Shape;646;p29"/>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647" name="Google Shape;647;p29"/>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648" name="Google Shape;648;p29"/>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649" name="Google Shape;649;p29"/>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650" name="Google Shape;650;p29"/>
          <p:cNvSpPr/>
          <p:nvPr/>
        </p:nvSpPr>
        <p:spPr>
          <a:xfrm>
            <a:off x="1653911" y="4451260"/>
            <a:ext cx="9490842" cy="1450333"/>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GACETA OFICIAL DE BOLIVIA</a:t>
            </a:r>
            <a:endParaRPr sz="4000" b="1" dirty="0">
              <a:solidFill>
                <a:schemeClr val="dk1"/>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30"/>
          <p:cNvSpPr txBox="1"/>
          <p:nvPr/>
        </p:nvSpPr>
        <p:spPr>
          <a:xfrm>
            <a:off x="685788" y="667445"/>
            <a:ext cx="11053929" cy="32111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193"/>
              </a:spcBef>
              <a:spcAft>
                <a:spcPts val="0"/>
              </a:spcAft>
              <a:buNone/>
            </a:pPr>
            <a:r>
              <a:rPr lang="es-MX" sz="2400" b="1">
                <a:solidFill>
                  <a:srgbClr val="C9A751"/>
                </a:solidFill>
                <a:latin typeface="Arial"/>
                <a:ea typeface="Arial"/>
                <a:cs typeface="Arial"/>
                <a:sym typeface="Arial"/>
              </a:rPr>
              <a:t>PRINCIPALES ACCIONES U OBJETIVOS A SER DESARROLLADOS EL 2026</a:t>
            </a:r>
            <a:endParaRPr/>
          </a:p>
        </p:txBody>
      </p:sp>
      <p:sp>
        <p:nvSpPr>
          <p:cNvPr id="656" name="Google Shape;656;p30"/>
          <p:cNvSpPr txBox="1"/>
          <p:nvPr/>
        </p:nvSpPr>
        <p:spPr>
          <a:xfrm>
            <a:off x="3725333" y="4141369"/>
            <a:ext cx="7569200" cy="2041841"/>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2000" b="1">
                <a:solidFill>
                  <a:schemeClr val="dk1"/>
                </a:solidFill>
                <a:latin typeface="Arial Narrow"/>
                <a:ea typeface="Arial Narrow"/>
                <a:cs typeface="Arial Narrow"/>
                <a:sym typeface="Arial Narrow"/>
              </a:rPr>
              <a:t>2.- Publicar periódica, cronológica y oportunamente, normativa gubernamental de acuerdo a  requerimiento.</a:t>
            </a:r>
            <a:endParaRPr/>
          </a:p>
          <a:p>
            <a:pPr marL="0" marR="0" lvl="0" indent="0" algn="just" rtl="0">
              <a:spcBef>
                <a:spcPts val="0"/>
              </a:spcBef>
              <a:spcAft>
                <a:spcPts val="0"/>
              </a:spcAft>
              <a:buNone/>
            </a:pPr>
            <a:r>
              <a:rPr lang="es-MX" sz="1800" b="1">
                <a:solidFill>
                  <a:schemeClr val="dk1"/>
                </a:solidFill>
                <a:latin typeface="Arial Narrow"/>
                <a:ea typeface="Arial Narrow"/>
                <a:cs typeface="Arial Narrow"/>
                <a:sym typeface="Arial Narrow"/>
              </a:rPr>
              <a:t>           </a:t>
            </a:r>
            <a:endParaRPr/>
          </a:p>
          <a:p>
            <a:pPr marL="304815" marR="0" lvl="1" indent="-304815" algn="just" rtl="0">
              <a:spcBef>
                <a:spcPts val="0"/>
              </a:spcBef>
              <a:spcAft>
                <a:spcPts val="0"/>
              </a:spcAft>
              <a:buClr>
                <a:schemeClr val="dk1"/>
              </a:buClr>
              <a:buSzPts val="1867"/>
              <a:buFont typeface="Arial"/>
              <a:buChar char="•"/>
            </a:pPr>
            <a:r>
              <a:rPr lang="es-MX" sz="1867" b="0" i="0" u="none" strike="noStrike" cap="none">
                <a:solidFill>
                  <a:schemeClr val="dk1"/>
                </a:solidFill>
                <a:latin typeface="Arial Narrow"/>
                <a:ea typeface="Arial Narrow"/>
                <a:cs typeface="Arial Narrow"/>
                <a:sym typeface="Arial Narrow"/>
              </a:rPr>
              <a:t>Editar y/o diagramar oportunamente normativa gubernamental según sea derivado y/o remitido a la Gaceta Oficial de Bolivia.</a:t>
            </a:r>
            <a:endParaRPr/>
          </a:p>
          <a:p>
            <a:pPr marL="304815" marR="0" lvl="6" indent="-304815" algn="just" rtl="0">
              <a:spcBef>
                <a:spcPts val="0"/>
              </a:spcBef>
              <a:spcAft>
                <a:spcPts val="0"/>
              </a:spcAft>
              <a:buClr>
                <a:schemeClr val="dk1"/>
              </a:buClr>
              <a:buSzPts val="1867"/>
              <a:buFont typeface="Arial"/>
              <a:buChar char="•"/>
            </a:pPr>
            <a:r>
              <a:rPr lang="es-MX" sz="1867" b="0" i="0" u="none" strike="noStrike" cap="none">
                <a:solidFill>
                  <a:schemeClr val="dk1"/>
                </a:solidFill>
                <a:latin typeface="Arial Narrow"/>
                <a:ea typeface="Arial Narrow"/>
                <a:cs typeface="Arial Narrow"/>
                <a:sym typeface="Arial Narrow"/>
              </a:rPr>
              <a:t>Publicar y socializar oportunamente la normativa gubernamental (Ediciones de Gacetas impresas; Portal Web; Redes Sociales; Ferias y Talleres).</a:t>
            </a:r>
            <a:endParaRPr sz="1867" b="0" i="0" u="none" strike="noStrike" cap="none">
              <a:solidFill>
                <a:schemeClr val="dk1"/>
              </a:solidFill>
              <a:latin typeface="Arial Narrow"/>
              <a:ea typeface="Arial Narrow"/>
              <a:cs typeface="Arial Narrow"/>
              <a:sym typeface="Arial Narrow"/>
            </a:endParaRPr>
          </a:p>
        </p:txBody>
      </p:sp>
      <p:grpSp>
        <p:nvGrpSpPr>
          <p:cNvPr id="657" name="Google Shape;657;p30"/>
          <p:cNvGrpSpPr/>
          <p:nvPr/>
        </p:nvGrpSpPr>
        <p:grpSpPr>
          <a:xfrm>
            <a:off x="0" y="6757405"/>
            <a:ext cx="12192000" cy="100595"/>
            <a:chOff x="0" y="0"/>
            <a:chExt cx="24384000" cy="201190"/>
          </a:xfrm>
        </p:grpSpPr>
        <p:sp>
          <p:nvSpPr>
            <p:cNvPr id="658" name="Google Shape;658;p30"/>
            <p:cNvSpPr/>
            <p:nvPr/>
          </p:nvSpPr>
          <p:spPr>
            <a:xfrm>
              <a:off x="0" y="0"/>
              <a:ext cx="8043333" cy="201190"/>
            </a:xfrm>
            <a:prstGeom prst="rect">
              <a:avLst/>
            </a:prstGeom>
            <a:solidFill>
              <a:srgbClr val="FF3131"/>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59" name="Google Shape;659;p30"/>
            <p:cNvSpPr/>
            <p:nvPr/>
          </p:nvSpPr>
          <p:spPr>
            <a:xfrm>
              <a:off x="8170333" y="0"/>
              <a:ext cx="8043333" cy="201190"/>
            </a:xfrm>
            <a:prstGeom prst="rect">
              <a:avLst/>
            </a:prstGeom>
            <a:solidFill>
              <a:srgbClr val="FFDE59"/>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60" name="Google Shape;660;p30"/>
            <p:cNvSpPr/>
            <p:nvPr/>
          </p:nvSpPr>
          <p:spPr>
            <a:xfrm>
              <a:off x="16340667" y="0"/>
              <a:ext cx="8043333" cy="201190"/>
            </a:xfrm>
            <a:prstGeom prst="rect">
              <a:avLst/>
            </a:prstGeom>
            <a:solidFill>
              <a:srgbClr val="00BF63"/>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sp>
        <p:nvSpPr>
          <p:cNvPr id="661" name="Google Shape;661;p30"/>
          <p:cNvSpPr txBox="1"/>
          <p:nvPr/>
        </p:nvSpPr>
        <p:spPr>
          <a:xfrm>
            <a:off x="522817" y="1297415"/>
            <a:ext cx="7512050" cy="2564977"/>
          </a:xfrm>
          <a:prstGeom prst="rect">
            <a:avLst/>
          </a:prstGeom>
          <a:noFill/>
          <a:ln>
            <a:noFill/>
          </a:ln>
        </p:spPr>
        <p:txBody>
          <a:bodyPr spcFirstLastPara="1" wrap="square" lIns="0" tIns="0" rIns="0" bIns="0" anchor="t" anchorCtr="0">
            <a:noAutofit/>
          </a:bodyPr>
          <a:lstStyle/>
          <a:p>
            <a:pPr marL="0" marR="0" lvl="0" indent="0" algn="just" rtl="0">
              <a:spcBef>
                <a:spcPts val="0"/>
              </a:spcBef>
              <a:spcAft>
                <a:spcPts val="0"/>
              </a:spcAft>
              <a:buNone/>
            </a:pPr>
            <a:r>
              <a:rPr lang="es-MX" sz="2000" b="1" dirty="0">
                <a:solidFill>
                  <a:schemeClr val="dk1"/>
                </a:solidFill>
                <a:latin typeface="Arial Narrow"/>
                <a:ea typeface="Arial Narrow"/>
                <a:cs typeface="Arial Narrow"/>
                <a:sym typeface="Arial Narrow"/>
              </a:rPr>
              <a:t>1.- Administrar los recursos financieros asignados en el marco de la normativa vigente para el cumplimiento de las operaciones establecidas en la Gaceta Oficial de Bolivia.</a:t>
            </a:r>
            <a:r>
              <a:rPr lang="es-MX" sz="1800" b="1" dirty="0">
                <a:solidFill>
                  <a:schemeClr val="dk1"/>
                </a:solidFill>
                <a:latin typeface="Arial Narrow"/>
                <a:ea typeface="Arial Narrow"/>
                <a:cs typeface="Arial Narrow"/>
                <a:sym typeface="Arial Narrow"/>
              </a:rPr>
              <a:t>         </a:t>
            </a:r>
            <a:endParaRPr dirty="0"/>
          </a:p>
          <a:p>
            <a:pPr marL="457200" marR="0" lvl="1" indent="0" algn="just" rtl="0">
              <a:spcBef>
                <a:spcPts val="0"/>
              </a:spcBef>
              <a:spcAft>
                <a:spcPts val="0"/>
              </a:spcAft>
              <a:buNone/>
            </a:pPr>
            <a:endParaRPr sz="1867" b="0" i="0" u="none" strike="noStrike" cap="none" dirty="0">
              <a:solidFill>
                <a:schemeClr val="dk1"/>
              </a:solidFill>
              <a:latin typeface="Arial Narrow"/>
              <a:ea typeface="Arial Narrow"/>
              <a:cs typeface="Arial Narrow"/>
              <a:sym typeface="Arial Narrow"/>
            </a:endParaRPr>
          </a:p>
          <a:p>
            <a:pPr marL="304815" marR="0" lvl="1" indent="-304815" algn="just" rtl="0">
              <a:spcBef>
                <a:spcPts val="0"/>
              </a:spcBef>
              <a:spcAft>
                <a:spcPts val="0"/>
              </a:spcAft>
              <a:buClr>
                <a:schemeClr val="dk1"/>
              </a:buClr>
              <a:buSzPts val="1867"/>
              <a:buFont typeface="Arial"/>
              <a:buChar char="•"/>
            </a:pPr>
            <a:r>
              <a:rPr lang="es-MX" sz="1867" b="0" i="0" u="none" strike="noStrike" cap="none" dirty="0">
                <a:solidFill>
                  <a:schemeClr val="dk1"/>
                </a:solidFill>
                <a:latin typeface="Arial Narrow"/>
                <a:ea typeface="Arial Narrow"/>
                <a:cs typeface="Arial Narrow"/>
                <a:sym typeface="Arial Narrow"/>
              </a:rPr>
              <a:t>Administración eficiente y eficaz de los recursos propios TGN-FUENTE 110, presupuestados para la gestión 2026.</a:t>
            </a:r>
            <a:endParaRPr dirty="0"/>
          </a:p>
          <a:p>
            <a:pPr marL="304815" marR="0" lvl="1" indent="-304815" algn="just" rtl="0">
              <a:spcBef>
                <a:spcPts val="0"/>
              </a:spcBef>
              <a:spcAft>
                <a:spcPts val="0"/>
              </a:spcAft>
              <a:buClr>
                <a:schemeClr val="dk1"/>
              </a:buClr>
              <a:buSzPts val="1867"/>
              <a:buFont typeface="Arial"/>
              <a:buChar char="•"/>
            </a:pPr>
            <a:r>
              <a:rPr lang="es-MX" sz="1867" b="0" i="0" u="none" strike="noStrike" cap="none" dirty="0">
                <a:solidFill>
                  <a:schemeClr val="dk1"/>
                </a:solidFill>
                <a:latin typeface="Arial Narrow"/>
                <a:ea typeface="Arial Narrow"/>
                <a:cs typeface="Arial Narrow"/>
                <a:sym typeface="Arial Narrow"/>
              </a:rPr>
              <a:t>Mantener la sostenibilidad financiera, a través de políticas de comercialización de ediciones y compilados.</a:t>
            </a:r>
            <a:endParaRPr dirty="0"/>
          </a:p>
          <a:p>
            <a:pPr marL="304815" marR="0" lvl="3" indent="-186260" algn="just" rtl="0">
              <a:lnSpc>
                <a:spcPct val="150000"/>
              </a:lnSpc>
              <a:spcBef>
                <a:spcPts val="193"/>
              </a:spcBef>
              <a:spcAft>
                <a:spcPts val="0"/>
              </a:spcAft>
              <a:buClr>
                <a:schemeClr val="dk1"/>
              </a:buClr>
              <a:buSzPts val="1867"/>
              <a:buFont typeface="Noto Sans Symbols"/>
              <a:buNone/>
            </a:pPr>
            <a:endParaRPr sz="1867" b="0" i="0" u="none" strike="noStrike" cap="none" dirty="0">
              <a:solidFill>
                <a:schemeClr val="dk1"/>
              </a:solidFill>
              <a:latin typeface="Arial Narrow"/>
              <a:ea typeface="Arial Narrow"/>
              <a:cs typeface="Arial Narrow"/>
              <a:sym typeface="Arial Narrow"/>
            </a:endParaRPr>
          </a:p>
          <a:p>
            <a:pPr marL="0" marR="0" lvl="0" indent="0" algn="just" rtl="0">
              <a:lnSpc>
                <a:spcPct val="90000"/>
              </a:lnSpc>
              <a:spcBef>
                <a:spcPts val="193"/>
              </a:spcBef>
              <a:spcAft>
                <a:spcPts val="0"/>
              </a:spcAft>
              <a:buNone/>
            </a:pPr>
            <a:endParaRPr sz="1800" dirty="0">
              <a:solidFill>
                <a:schemeClr val="dk1"/>
              </a:solidFill>
              <a:latin typeface="Arial Narrow"/>
              <a:ea typeface="Arial Narrow"/>
              <a:cs typeface="Arial Narrow"/>
              <a:sym typeface="Arial Narrow"/>
            </a:endParaRPr>
          </a:p>
        </p:txBody>
      </p:sp>
      <p:pic>
        <p:nvPicPr>
          <p:cNvPr id="662" name="Google Shape;662;p30"/>
          <p:cNvPicPr preferRelativeResize="0"/>
          <p:nvPr/>
        </p:nvPicPr>
        <p:blipFill rotWithShape="1">
          <a:blip r:embed="rId3">
            <a:alphaModFix/>
          </a:blip>
          <a:srcRect/>
          <a:stretch/>
        </p:blipFill>
        <p:spPr>
          <a:xfrm rot="-959236">
            <a:off x="487045" y="3918949"/>
            <a:ext cx="1691259" cy="2354877"/>
          </a:xfrm>
          <a:prstGeom prst="rect">
            <a:avLst/>
          </a:prstGeom>
          <a:noFill/>
          <a:ln w="9525" cap="flat" cmpd="sng">
            <a:solidFill>
              <a:schemeClr val="dk1"/>
            </a:solidFill>
            <a:prstDash val="solid"/>
            <a:miter lim="8000"/>
            <a:headEnd type="none" w="sm" len="sm"/>
            <a:tailEnd type="none" w="sm" len="sm"/>
          </a:ln>
        </p:spPr>
      </p:pic>
      <p:pic>
        <p:nvPicPr>
          <p:cNvPr id="663" name="Google Shape;663;p30"/>
          <p:cNvPicPr preferRelativeResize="0"/>
          <p:nvPr/>
        </p:nvPicPr>
        <p:blipFill rotWithShape="1">
          <a:blip r:embed="rId3">
            <a:alphaModFix/>
          </a:blip>
          <a:srcRect/>
          <a:stretch/>
        </p:blipFill>
        <p:spPr>
          <a:xfrm rot="1506764">
            <a:off x="1443265" y="3940172"/>
            <a:ext cx="1691259" cy="2354877"/>
          </a:xfrm>
          <a:prstGeom prst="rect">
            <a:avLst/>
          </a:prstGeom>
          <a:noFill/>
          <a:ln w="9525" cap="flat" cmpd="sng">
            <a:solidFill>
              <a:schemeClr val="dk1"/>
            </a:solidFill>
            <a:prstDash val="solid"/>
            <a:miter lim="8000"/>
            <a:headEnd type="none" w="sm" len="sm"/>
            <a:tailEnd type="none" w="sm" len="sm"/>
          </a:ln>
        </p:spPr>
      </p:pic>
      <p:pic>
        <p:nvPicPr>
          <p:cNvPr id="664" name="Google Shape;664;p30"/>
          <p:cNvPicPr preferRelativeResize="0"/>
          <p:nvPr/>
        </p:nvPicPr>
        <p:blipFill rotWithShape="1">
          <a:blip r:embed="rId3">
            <a:alphaModFix/>
          </a:blip>
          <a:srcRect/>
          <a:stretch/>
        </p:blipFill>
        <p:spPr>
          <a:xfrm>
            <a:off x="982854" y="3955882"/>
            <a:ext cx="1691258" cy="2354876"/>
          </a:xfrm>
          <a:prstGeom prst="rect">
            <a:avLst/>
          </a:prstGeom>
          <a:noFill/>
          <a:ln w="9525" cap="flat" cmpd="sng">
            <a:solidFill>
              <a:schemeClr val="dk1"/>
            </a:solidFill>
            <a:prstDash val="solid"/>
            <a:miter lim="8000"/>
            <a:headEnd type="none" w="sm" len="sm"/>
            <a:tailEnd type="none" w="sm" len="sm"/>
          </a:ln>
        </p:spPr>
      </p:pic>
      <p:pic>
        <p:nvPicPr>
          <p:cNvPr id="665" name="Google Shape;665;p30"/>
          <p:cNvPicPr preferRelativeResize="0"/>
          <p:nvPr/>
        </p:nvPicPr>
        <p:blipFill rotWithShape="1">
          <a:blip r:embed="rId4">
            <a:alphaModFix/>
          </a:blip>
          <a:srcRect/>
          <a:stretch/>
        </p:blipFill>
        <p:spPr>
          <a:xfrm>
            <a:off x="8361013" y="1652554"/>
            <a:ext cx="3343307" cy="201564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grpSp>
        <p:nvGrpSpPr>
          <p:cNvPr id="469" name="Google Shape;469;p24"/>
          <p:cNvGrpSpPr/>
          <p:nvPr/>
        </p:nvGrpSpPr>
        <p:grpSpPr>
          <a:xfrm>
            <a:off x="207294" y="164495"/>
            <a:ext cx="6099186" cy="6122005"/>
            <a:chOff x="-3610800" y="-964440"/>
            <a:chExt cx="13070520" cy="12215520"/>
          </a:xfrm>
        </p:grpSpPr>
        <p:sp>
          <p:nvSpPr>
            <p:cNvPr id="470" name="Google Shape;470;p24"/>
            <p:cNvSpPr/>
            <p:nvPr/>
          </p:nvSpPr>
          <p:spPr>
            <a:xfrm>
              <a:off x="-3610800" y="-964440"/>
              <a:ext cx="13070520" cy="12215520"/>
            </a:xfrm>
            <a:custGeom>
              <a:avLst/>
              <a:gdLst/>
              <a:ahLst/>
              <a:cxnLst/>
              <a:rect l="l" t="t" r="r" b="b"/>
              <a:pathLst>
                <a:path w="869666" h="812800" extrusionOk="0">
                  <a:moveTo>
                    <a:pt x="434833" y="0"/>
                  </a:moveTo>
                  <a:cubicBezTo>
                    <a:pt x="194681" y="0"/>
                    <a:pt x="0" y="181951"/>
                    <a:pt x="0" y="406400"/>
                  </a:cubicBezTo>
                  <a:cubicBezTo>
                    <a:pt x="0" y="630849"/>
                    <a:pt x="194681" y="812800"/>
                    <a:pt x="434833" y="812800"/>
                  </a:cubicBezTo>
                  <a:cubicBezTo>
                    <a:pt x="674984" y="812800"/>
                    <a:pt x="869666" y="630849"/>
                    <a:pt x="869666" y="406400"/>
                  </a:cubicBezTo>
                  <a:cubicBezTo>
                    <a:pt x="869666" y="181951"/>
                    <a:pt x="674984" y="0"/>
                    <a:pt x="434833" y="0"/>
                  </a:cubicBezTo>
                  <a:close/>
                </a:path>
              </a:pathLst>
            </a:custGeom>
            <a:noFill/>
            <a:ln w="9525" cap="sq" cmpd="sng">
              <a:solidFill>
                <a:srgbClr val="C9A751"/>
              </a:solidFill>
              <a:prstDash val="solid"/>
              <a:miter lim="8000"/>
              <a:headEnd type="none" w="sm" len="sm"/>
              <a:tailEnd type="none" w="sm" len="sm"/>
            </a:ln>
          </p:spPr>
          <p:txBody>
            <a:bodyPr spcFirstLastPara="1" wrap="square" lIns="91425" tIns="60950" rIns="91425" bIns="60950" anchor="ctr" anchorCtr="0">
              <a:noAutofit/>
            </a:bodyPr>
            <a:lstStyle/>
            <a:p>
              <a:pPr marL="0" marR="0" lvl="0" indent="0" algn="l" rtl="0">
                <a:spcBef>
                  <a:spcPts val="0"/>
                </a:spcBef>
                <a:spcAft>
                  <a:spcPts val="0"/>
                </a:spcAft>
                <a:buNone/>
              </a:pPr>
              <a:endParaRPr sz="933">
                <a:solidFill>
                  <a:srgbClr val="FFFFFF"/>
                </a:solidFill>
                <a:latin typeface="Arial"/>
                <a:ea typeface="Arial"/>
                <a:cs typeface="Arial"/>
                <a:sym typeface="Arial"/>
              </a:endParaRPr>
            </a:p>
          </p:txBody>
        </p:sp>
        <p:sp>
          <p:nvSpPr>
            <p:cNvPr id="471" name="Google Shape;471;p24"/>
            <p:cNvSpPr/>
            <p:nvPr/>
          </p:nvSpPr>
          <p:spPr>
            <a:xfrm>
              <a:off x="-2385360" y="-392040"/>
              <a:ext cx="10618200" cy="10496160"/>
            </a:xfrm>
            <a:prstGeom prst="rect">
              <a:avLst/>
            </a:prstGeom>
            <a:noFill/>
            <a:ln>
              <a:noFill/>
            </a:ln>
          </p:spPr>
          <p:txBody>
            <a:bodyPr spcFirstLastPara="1" wrap="square" lIns="30950" tIns="30950" rIns="30950" bIns="30950" anchor="ctr" anchorCtr="0">
              <a:noAutofit/>
            </a:bodyPr>
            <a:lstStyle/>
            <a:p>
              <a:pPr marL="0" marR="0" lvl="0" indent="0" algn="ctr" rtl="0">
                <a:lnSpc>
                  <a:spcPct val="134000"/>
                </a:lnSpc>
                <a:spcBef>
                  <a:spcPts val="0"/>
                </a:spcBef>
                <a:spcAft>
                  <a:spcPts val="0"/>
                </a:spcAft>
                <a:buNone/>
              </a:pPr>
              <a:endParaRPr sz="933">
                <a:solidFill>
                  <a:srgbClr val="000000"/>
                </a:solidFill>
                <a:latin typeface="Arial"/>
                <a:ea typeface="Arial"/>
                <a:cs typeface="Arial"/>
                <a:sym typeface="Arial"/>
              </a:endParaRPr>
            </a:p>
          </p:txBody>
        </p:sp>
      </p:grpSp>
      <p:grpSp>
        <p:nvGrpSpPr>
          <p:cNvPr id="472" name="Google Shape;472;p24"/>
          <p:cNvGrpSpPr/>
          <p:nvPr/>
        </p:nvGrpSpPr>
        <p:grpSpPr>
          <a:xfrm>
            <a:off x="6062160" y="3200160"/>
            <a:ext cx="488640" cy="245760"/>
            <a:chOff x="9093240" y="4800240"/>
            <a:chExt cx="732960" cy="368640"/>
          </a:xfrm>
        </p:grpSpPr>
        <p:sp>
          <p:nvSpPr>
            <p:cNvPr id="473" name="Google Shape;473;p24"/>
            <p:cNvSpPr/>
            <p:nvPr/>
          </p:nvSpPr>
          <p:spPr>
            <a:xfrm>
              <a:off x="9093240" y="4800240"/>
              <a:ext cx="732960" cy="36864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76200" cap="sq" cmpd="sng">
              <a:solidFill>
                <a:srgbClr val="C9A751"/>
              </a:solidFill>
              <a:prstDash val="solid"/>
              <a:miter lim="8000"/>
              <a:headEnd type="none" w="sm" len="sm"/>
              <a:tailEnd type="none" w="sm" len="sm"/>
            </a:ln>
          </p:spPr>
          <p:txBody>
            <a:bodyPr spcFirstLastPara="1" wrap="square" lIns="91425" tIns="60950" rIns="91425" bIns="60950" anchor="ctr" anchorCtr="0">
              <a:noAutofit/>
            </a:bodyPr>
            <a:lstStyle/>
            <a:p>
              <a:pPr marL="0" marR="0" lvl="0" indent="0" algn="l" rtl="0">
                <a:spcBef>
                  <a:spcPts val="0"/>
                </a:spcBef>
                <a:spcAft>
                  <a:spcPts val="0"/>
                </a:spcAft>
                <a:buNone/>
              </a:pPr>
              <a:endParaRPr sz="933">
                <a:solidFill>
                  <a:srgbClr val="000000"/>
                </a:solidFill>
                <a:latin typeface="Arial"/>
                <a:ea typeface="Arial"/>
                <a:cs typeface="Arial"/>
                <a:sym typeface="Arial"/>
              </a:endParaRPr>
            </a:p>
          </p:txBody>
        </p:sp>
        <p:sp>
          <p:nvSpPr>
            <p:cNvPr id="474" name="Google Shape;474;p24"/>
            <p:cNvSpPr/>
            <p:nvPr/>
          </p:nvSpPr>
          <p:spPr>
            <a:xfrm>
              <a:off x="9162000" y="4817520"/>
              <a:ext cx="595440" cy="316800"/>
            </a:xfrm>
            <a:prstGeom prst="rect">
              <a:avLst/>
            </a:prstGeom>
            <a:noFill/>
            <a:ln>
              <a:noFill/>
            </a:ln>
          </p:spPr>
          <p:txBody>
            <a:bodyPr spcFirstLastPara="1" wrap="square" lIns="30950" tIns="30950" rIns="30950" bIns="30950" anchor="ctr" anchorCtr="0">
              <a:noAutofit/>
            </a:bodyPr>
            <a:lstStyle/>
            <a:p>
              <a:pPr marL="0" marR="0" lvl="0" indent="0" algn="ctr" rtl="0">
                <a:lnSpc>
                  <a:spcPct val="134000"/>
                </a:lnSpc>
                <a:spcBef>
                  <a:spcPts val="0"/>
                </a:spcBef>
                <a:spcAft>
                  <a:spcPts val="0"/>
                </a:spcAft>
                <a:buNone/>
              </a:pPr>
              <a:endParaRPr sz="933">
                <a:solidFill>
                  <a:srgbClr val="000000"/>
                </a:solidFill>
                <a:latin typeface="Arial"/>
                <a:ea typeface="Arial"/>
                <a:cs typeface="Arial"/>
                <a:sym typeface="Arial"/>
              </a:endParaRPr>
            </a:p>
          </p:txBody>
        </p:sp>
      </p:grpSp>
      <p:grpSp>
        <p:nvGrpSpPr>
          <p:cNvPr id="475" name="Google Shape;475;p24"/>
          <p:cNvGrpSpPr/>
          <p:nvPr/>
        </p:nvGrpSpPr>
        <p:grpSpPr>
          <a:xfrm>
            <a:off x="5542745" y="4922400"/>
            <a:ext cx="488640" cy="245760"/>
            <a:chOff x="8374320" y="7502040"/>
            <a:chExt cx="732960" cy="368640"/>
          </a:xfrm>
        </p:grpSpPr>
        <p:sp>
          <p:nvSpPr>
            <p:cNvPr id="476" name="Google Shape;476;p24"/>
            <p:cNvSpPr/>
            <p:nvPr/>
          </p:nvSpPr>
          <p:spPr>
            <a:xfrm>
              <a:off x="8374320" y="7502040"/>
              <a:ext cx="732960" cy="36864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85725" cap="sq" cmpd="sng">
              <a:solidFill>
                <a:srgbClr val="C9A751"/>
              </a:solidFill>
              <a:prstDash val="solid"/>
              <a:miter lim="8000"/>
              <a:headEnd type="none" w="sm" len="sm"/>
              <a:tailEnd type="none" w="sm" len="sm"/>
            </a:ln>
          </p:spPr>
          <p:txBody>
            <a:bodyPr spcFirstLastPara="1" wrap="square" lIns="91425" tIns="60950" rIns="91425" bIns="60950" anchor="ctr" anchorCtr="0">
              <a:noAutofit/>
            </a:bodyPr>
            <a:lstStyle/>
            <a:p>
              <a:pPr marL="0" marR="0" lvl="0" indent="0" algn="l" rtl="0">
                <a:spcBef>
                  <a:spcPts val="0"/>
                </a:spcBef>
                <a:spcAft>
                  <a:spcPts val="0"/>
                </a:spcAft>
                <a:buNone/>
              </a:pPr>
              <a:endParaRPr sz="933">
                <a:solidFill>
                  <a:srgbClr val="000000"/>
                </a:solidFill>
                <a:latin typeface="Arial"/>
                <a:ea typeface="Arial"/>
                <a:cs typeface="Arial"/>
                <a:sym typeface="Arial"/>
              </a:endParaRPr>
            </a:p>
          </p:txBody>
        </p:sp>
        <p:sp>
          <p:nvSpPr>
            <p:cNvPr id="477" name="Google Shape;477;p24"/>
            <p:cNvSpPr/>
            <p:nvPr/>
          </p:nvSpPr>
          <p:spPr>
            <a:xfrm>
              <a:off x="8443080" y="7519320"/>
              <a:ext cx="595440" cy="316800"/>
            </a:xfrm>
            <a:prstGeom prst="rect">
              <a:avLst/>
            </a:prstGeom>
            <a:noFill/>
            <a:ln>
              <a:noFill/>
            </a:ln>
          </p:spPr>
          <p:txBody>
            <a:bodyPr spcFirstLastPara="1" wrap="square" lIns="30950" tIns="30950" rIns="30950" bIns="30950" anchor="ctr" anchorCtr="0">
              <a:noAutofit/>
            </a:bodyPr>
            <a:lstStyle/>
            <a:p>
              <a:pPr marL="0" marR="0" lvl="0" indent="0" algn="ctr" rtl="0">
                <a:lnSpc>
                  <a:spcPct val="134000"/>
                </a:lnSpc>
                <a:spcBef>
                  <a:spcPts val="0"/>
                </a:spcBef>
                <a:spcAft>
                  <a:spcPts val="0"/>
                </a:spcAft>
                <a:buNone/>
              </a:pPr>
              <a:endParaRPr sz="933">
                <a:solidFill>
                  <a:srgbClr val="000000"/>
                </a:solidFill>
                <a:latin typeface="Arial"/>
                <a:ea typeface="Arial"/>
                <a:cs typeface="Arial"/>
                <a:sym typeface="Arial"/>
              </a:endParaRPr>
            </a:p>
          </p:txBody>
        </p:sp>
      </p:grpSp>
      <p:grpSp>
        <p:nvGrpSpPr>
          <p:cNvPr id="478" name="Google Shape;478;p24"/>
          <p:cNvGrpSpPr/>
          <p:nvPr/>
        </p:nvGrpSpPr>
        <p:grpSpPr>
          <a:xfrm>
            <a:off x="5582880" y="1395600"/>
            <a:ext cx="488640" cy="245760"/>
            <a:chOff x="8374320" y="2093400"/>
            <a:chExt cx="732960" cy="368640"/>
          </a:xfrm>
        </p:grpSpPr>
        <p:sp>
          <p:nvSpPr>
            <p:cNvPr id="479" name="Google Shape;479;p24"/>
            <p:cNvSpPr/>
            <p:nvPr/>
          </p:nvSpPr>
          <p:spPr>
            <a:xfrm>
              <a:off x="8374320" y="2093400"/>
              <a:ext cx="732960" cy="368640"/>
            </a:xfrm>
            <a:custGeom>
              <a:avLst/>
              <a:gdLst/>
              <a:ahLst/>
              <a:cxnLst/>
              <a:rect l="l" t="t" r="r" b="b"/>
              <a:pathLst>
                <a:path w="1615013" h="812800" extrusionOk="0">
                  <a:moveTo>
                    <a:pt x="807506" y="0"/>
                  </a:moveTo>
                  <a:cubicBezTo>
                    <a:pt x="361533" y="0"/>
                    <a:pt x="0" y="181951"/>
                    <a:pt x="0" y="406400"/>
                  </a:cubicBezTo>
                  <a:cubicBezTo>
                    <a:pt x="0" y="630849"/>
                    <a:pt x="361533" y="812800"/>
                    <a:pt x="807506" y="812800"/>
                  </a:cubicBezTo>
                  <a:cubicBezTo>
                    <a:pt x="1253480" y="812800"/>
                    <a:pt x="1615013" y="630849"/>
                    <a:pt x="1615013" y="406400"/>
                  </a:cubicBezTo>
                  <a:cubicBezTo>
                    <a:pt x="1615013" y="181951"/>
                    <a:pt x="1253480" y="0"/>
                    <a:pt x="807506" y="0"/>
                  </a:cubicBezTo>
                  <a:close/>
                </a:path>
              </a:pathLst>
            </a:custGeom>
            <a:solidFill>
              <a:srgbClr val="FFFFFF"/>
            </a:solidFill>
            <a:ln w="76200" cap="sq" cmpd="sng">
              <a:solidFill>
                <a:srgbClr val="C9A751"/>
              </a:solidFill>
              <a:prstDash val="solid"/>
              <a:miter lim="8000"/>
              <a:headEnd type="none" w="sm" len="sm"/>
              <a:tailEnd type="none" w="sm" len="sm"/>
            </a:ln>
          </p:spPr>
          <p:txBody>
            <a:bodyPr spcFirstLastPara="1" wrap="square" lIns="91425" tIns="60950" rIns="91425" bIns="60950" anchor="ctr" anchorCtr="0">
              <a:noAutofit/>
            </a:bodyPr>
            <a:lstStyle/>
            <a:p>
              <a:pPr marL="0" marR="0" lvl="0" indent="0" algn="l" rtl="0">
                <a:spcBef>
                  <a:spcPts val="0"/>
                </a:spcBef>
                <a:spcAft>
                  <a:spcPts val="0"/>
                </a:spcAft>
                <a:buNone/>
              </a:pPr>
              <a:endParaRPr sz="933">
                <a:solidFill>
                  <a:srgbClr val="000000"/>
                </a:solidFill>
                <a:latin typeface="Arial"/>
                <a:ea typeface="Arial"/>
                <a:cs typeface="Arial"/>
                <a:sym typeface="Arial"/>
              </a:endParaRPr>
            </a:p>
          </p:txBody>
        </p:sp>
        <p:sp>
          <p:nvSpPr>
            <p:cNvPr id="480" name="Google Shape;480;p24"/>
            <p:cNvSpPr/>
            <p:nvPr/>
          </p:nvSpPr>
          <p:spPr>
            <a:xfrm>
              <a:off x="8443080" y="2110680"/>
              <a:ext cx="595440" cy="316800"/>
            </a:xfrm>
            <a:prstGeom prst="rect">
              <a:avLst/>
            </a:prstGeom>
            <a:noFill/>
            <a:ln>
              <a:noFill/>
            </a:ln>
          </p:spPr>
          <p:txBody>
            <a:bodyPr spcFirstLastPara="1" wrap="square" lIns="30950" tIns="30950" rIns="30950" bIns="30950" anchor="ctr" anchorCtr="0">
              <a:noAutofit/>
            </a:bodyPr>
            <a:lstStyle/>
            <a:p>
              <a:pPr marL="0" marR="0" lvl="0" indent="0" algn="ctr" rtl="0">
                <a:lnSpc>
                  <a:spcPct val="134000"/>
                </a:lnSpc>
                <a:spcBef>
                  <a:spcPts val="0"/>
                </a:spcBef>
                <a:spcAft>
                  <a:spcPts val="0"/>
                </a:spcAft>
                <a:buNone/>
              </a:pPr>
              <a:endParaRPr sz="933">
                <a:solidFill>
                  <a:srgbClr val="000000"/>
                </a:solidFill>
                <a:latin typeface="Arial"/>
                <a:ea typeface="Arial"/>
                <a:cs typeface="Arial"/>
                <a:sym typeface="Arial"/>
              </a:endParaRPr>
            </a:p>
          </p:txBody>
        </p:sp>
      </p:grpSp>
      <p:sp>
        <p:nvSpPr>
          <p:cNvPr id="481" name="Google Shape;481;p24"/>
          <p:cNvSpPr/>
          <p:nvPr/>
        </p:nvSpPr>
        <p:spPr>
          <a:xfrm>
            <a:off x="207294" y="2314747"/>
            <a:ext cx="5625055" cy="1919564"/>
          </a:xfrm>
          <a:prstGeom prst="rect">
            <a:avLst/>
          </a:prstGeom>
          <a:noFill/>
          <a:ln>
            <a:noFill/>
          </a:ln>
        </p:spPr>
        <p:txBody>
          <a:bodyPr spcFirstLastPara="1" wrap="square" lIns="0" tIns="0" rIns="0" bIns="0" anchor="t" anchorCtr="0">
            <a:spAutoFit/>
          </a:bodyPr>
          <a:lstStyle/>
          <a:p>
            <a:pPr marL="0" marR="0" lvl="0" indent="0" algn="ctr" rtl="0">
              <a:lnSpc>
                <a:spcPct val="77000"/>
              </a:lnSpc>
              <a:spcBef>
                <a:spcPts val="0"/>
              </a:spcBef>
              <a:spcAft>
                <a:spcPts val="0"/>
              </a:spcAft>
              <a:buNone/>
            </a:pPr>
            <a:r>
              <a:rPr lang="es-MX" sz="5400" b="1" dirty="0">
                <a:solidFill>
                  <a:srgbClr val="242732"/>
                </a:solidFill>
                <a:latin typeface="Arial"/>
                <a:ea typeface="Arial"/>
                <a:cs typeface="Arial"/>
                <a:sym typeface="Arial"/>
              </a:rPr>
              <a:t>DIRECCIÓN GENERAL DE AUTONOMÍAS</a:t>
            </a:r>
            <a:endParaRPr sz="5400" dirty="0">
              <a:solidFill>
                <a:srgbClr val="000000"/>
              </a:solidFill>
              <a:latin typeface="Arial"/>
              <a:ea typeface="Arial"/>
              <a:cs typeface="Arial"/>
              <a:sym typeface="Arial"/>
            </a:endParaRPr>
          </a:p>
        </p:txBody>
      </p:sp>
      <p:sp>
        <p:nvSpPr>
          <p:cNvPr id="482" name="Google Shape;482;p24"/>
          <p:cNvSpPr/>
          <p:nvPr/>
        </p:nvSpPr>
        <p:spPr>
          <a:xfrm>
            <a:off x="6504960" y="1870912"/>
            <a:ext cx="5388066" cy="1690335"/>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s-MX" sz="1333" dirty="0">
                <a:solidFill>
                  <a:srgbClr val="242732"/>
                </a:solidFill>
                <a:latin typeface="Arial"/>
                <a:ea typeface="Arial"/>
                <a:cs typeface="Arial"/>
                <a:sym typeface="Arial"/>
              </a:rPr>
              <a:t>Promover la coordinación entre el nivel central del Estado y las Entidades Territoriales Autónomas —departamentales, municipales, regionales e indígena originario campesinas— a través de procesos de capacitación, acompañamiento y asistencia técnica, orientados al fortalecimiento de la gestión autonómica y a la consolidación del proceso autonómico.</a:t>
            </a:r>
            <a:endParaRPr sz="1333" dirty="0">
              <a:solidFill>
                <a:srgbClr val="000000"/>
              </a:solidFill>
              <a:latin typeface="Arial"/>
              <a:ea typeface="Arial"/>
              <a:cs typeface="Arial"/>
              <a:sym typeface="Arial"/>
            </a:endParaRPr>
          </a:p>
        </p:txBody>
      </p:sp>
      <p:sp>
        <p:nvSpPr>
          <p:cNvPr id="483" name="Google Shape;483;p24"/>
          <p:cNvSpPr/>
          <p:nvPr/>
        </p:nvSpPr>
        <p:spPr>
          <a:xfrm>
            <a:off x="6786459" y="1074949"/>
            <a:ext cx="4536480" cy="521425"/>
          </a:xfrm>
          <a:prstGeom prst="rect">
            <a:avLst/>
          </a:prstGeom>
          <a:noFill/>
          <a:ln>
            <a:noFill/>
          </a:ln>
        </p:spPr>
        <p:txBody>
          <a:bodyPr spcFirstLastPara="1" wrap="square" lIns="0" tIns="0" rIns="0" bIns="0" anchor="t" anchorCtr="0">
            <a:spAutoFit/>
          </a:bodyPr>
          <a:lstStyle/>
          <a:p>
            <a:pPr marL="0" marR="0" lvl="0" indent="0" algn="ctr" rtl="0">
              <a:lnSpc>
                <a:spcPct val="77000"/>
              </a:lnSpc>
              <a:spcBef>
                <a:spcPts val="0"/>
              </a:spcBef>
              <a:spcAft>
                <a:spcPts val="0"/>
              </a:spcAft>
              <a:buNone/>
            </a:pPr>
            <a:r>
              <a:rPr lang="es-MX" sz="2200" b="1" dirty="0">
                <a:solidFill>
                  <a:srgbClr val="242732"/>
                </a:solidFill>
                <a:latin typeface="Arial"/>
                <a:ea typeface="Arial"/>
                <a:cs typeface="Arial"/>
                <a:sym typeface="Arial"/>
              </a:rPr>
              <a:t>Unidad de Gobernanza y Fortalecimiento Autonómico</a:t>
            </a:r>
            <a:endParaRPr sz="2200" dirty="0">
              <a:solidFill>
                <a:srgbClr val="000000"/>
              </a:solidFill>
              <a:latin typeface="Arial"/>
              <a:ea typeface="Arial"/>
              <a:cs typeface="Arial"/>
              <a:sym typeface="Arial"/>
            </a:endParaRPr>
          </a:p>
        </p:txBody>
      </p:sp>
      <p:sp>
        <p:nvSpPr>
          <p:cNvPr id="484" name="Google Shape;484;p24"/>
          <p:cNvSpPr/>
          <p:nvPr/>
        </p:nvSpPr>
        <p:spPr>
          <a:xfrm>
            <a:off x="7218785" y="3817695"/>
            <a:ext cx="3960415" cy="521425"/>
          </a:xfrm>
          <a:prstGeom prst="rect">
            <a:avLst/>
          </a:prstGeom>
          <a:noFill/>
          <a:ln>
            <a:noFill/>
          </a:ln>
        </p:spPr>
        <p:txBody>
          <a:bodyPr spcFirstLastPara="1" wrap="square" lIns="0" tIns="0" rIns="0" bIns="0" anchor="t" anchorCtr="0">
            <a:spAutoFit/>
          </a:bodyPr>
          <a:lstStyle/>
          <a:p>
            <a:pPr marL="0" marR="0" lvl="0" indent="0" algn="ctr" rtl="0">
              <a:lnSpc>
                <a:spcPct val="77000"/>
              </a:lnSpc>
              <a:spcBef>
                <a:spcPts val="0"/>
              </a:spcBef>
              <a:spcAft>
                <a:spcPts val="0"/>
              </a:spcAft>
              <a:buNone/>
            </a:pPr>
            <a:r>
              <a:rPr lang="es-MX" sz="2200" b="1" dirty="0">
                <a:solidFill>
                  <a:srgbClr val="242732"/>
                </a:solidFill>
                <a:latin typeface="Arial"/>
                <a:ea typeface="Arial"/>
                <a:cs typeface="Arial"/>
                <a:sym typeface="Arial"/>
              </a:rPr>
              <a:t>Unidad de Gestión Autonómica Multisectorial</a:t>
            </a:r>
            <a:endParaRPr sz="2200" dirty="0">
              <a:solidFill>
                <a:srgbClr val="000000"/>
              </a:solidFill>
              <a:latin typeface="Arial"/>
              <a:ea typeface="Arial"/>
              <a:cs typeface="Arial"/>
              <a:sym typeface="Arial"/>
            </a:endParaRPr>
          </a:p>
        </p:txBody>
      </p:sp>
      <p:sp>
        <p:nvSpPr>
          <p:cNvPr id="485" name="Google Shape;485;p24"/>
          <p:cNvSpPr/>
          <p:nvPr/>
        </p:nvSpPr>
        <p:spPr>
          <a:xfrm>
            <a:off x="700080" y="5961404"/>
            <a:ext cx="3258480" cy="177997"/>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endParaRPr sz="933">
              <a:solidFill>
                <a:srgbClr val="000000"/>
              </a:solidFill>
              <a:latin typeface="Arial"/>
              <a:ea typeface="Arial"/>
              <a:cs typeface="Arial"/>
              <a:sym typeface="Arial"/>
            </a:endParaRPr>
          </a:p>
        </p:txBody>
      </p:sp>
      <p:sp>
        <p:nvSpPr>
          <p:cNvPr id="486" name="Google Shape;486;p24"/>
          <p:cNvSpPr/>
          <p:nvPr/>
        </p:nvSpPr>
        <p:spPr>
          <a:xfrm>
            <a:off x="6360666" y="4516422"/>
            <a:ext cx="5388066" cy="1148776"/>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s-MX" sz="1333" dirty="0">
                <a:solidFill>
                  <a:schemeClr val="dk1"/>
                </a:solidFill>
                <a:latin typeface="Arial"/>
                <a:ea typeface="Arial"/>
                <a:cs typeface="Arial"/>
                <a:sym typeface="Arial"/>
              </a:rPr>
              <a:t>Apoyar la </a:t>
            </a:r>
            <a:r>
              <a:rPr lang="es-MX" sz="1333" dirty="0" err="1">
                <a:solidFill>
                  <a:schemeClr val="dk1"/>
                </a:solidFill>
                <a:latin typeface="Arial"/>
                <a:ea typeface="Arial"/>
                <a:cs typeface="Arial"/>
                <a:sym typeface="Arial"/>
              </a:rPr>
              <a:t>co</a:t>
            </a:r>
            <a:r>
              <a:rPr lang="es-MX" sz="1333" dirty="0">
                <a:solidFill>
                  <a:schemeClr val="dk1"/>
                </a:solidFill>
                <a:latin typeface="Arial"/>
                <a:ea typeface="Arial"/>
                <a:cs typeface="Arial"/>
                <a:sym typeface="Arial"/>
              </a:rPr>
              <a:t>-construcción de la</a:t>
            </a:r>
            <a:r>
              <a:rPr lang="es-MX" sz="1333" b="1" dirty="0">
                <a:solidFill>
                  <a:schemeClr val="dk1"/>
                </a:solidFill>
                <a:latin typeface="Arial"/>
                <a:ea typeface="Arial"/>
                <a:cs typeface="Arial"/>
                <a:sym typeface="Arial"/>
              </a:rPr>
              <a:t> “Agenda 50/50” </a:t>
            </a:r>
            <a:r>
              <a:rPr lang="es-MX" sz="1333" dirty="0">
                <a:solidFill>
                  <a:schemeClr val="dk1"/>
                </a:solidFill>
                <a:latin typeface="Arial"/>
                <a:ea typeface="Arial"/>
                <a:cs typeface="Arial"/>
                <a:sym typeface="Arial"/>
              </a:rPr>
              <a:t>entre el nivel central del Estado y las Entidades Territoriales Autónomas, con el objetivo de profundizar la autonomía y considerando las asimetrías existentes en términos poblacionales, territoriales y de recursos económicos.</a:t>
            </a:r>
            <a:endParaRPr sz="1333" dirty="0">
              <a:solidFill>
                <a:srgbClr val="000000"/>
              </a:solidFill>
              <a:latin typeface="Arial"/>
              <a:ea typeface="Arial"/>
              <a:cs typeface="Arial"/>
              <a:sym typeface="Arial"/>
            </a:endParaRPr>
          </a:p>
        </p:txBody>
      </p:sp>
      <p:pic>
        <p:nvPicPr>
          <p:cNvPr id="487" name="Google Shape;487;p24"/>
          <p:cNvPicPr preferRelativeResize="0"/>
          <p:nvPr/>
        </p:nvPicPr>
        <p:blipFill rotWithShape="1">
          <a:blip r:embed="rId3">
            <a:alphaModFix/>
          </a:blip>
          <a:srcRect/>
          <a:stretch/>
        </p:blipFill>
        <p:spPr>
          <a:xfrm>
            <a:off x="0" y="6426837"/>
            <a:ext cx="12192000" cy="100326"/>
          </a:xfrm>
          <a:prstGeom prst="rect">
            <a:avLst/>
          </a:prstGeom>
          <a:noFill/>
          <a:ln>
            <a:noFill/>
          </a:ln>
        </p:spPr>
      </p:pic>
    </p:spTree>
    <p:extLst>
      <p:ext uri="{BB962C8B-B14F-4D97-AF65-F5344CB8AC3E}">
        <p14:creationId xmlns:p14="http://schemas.microsoft.com/office/powerpoint/2010/main" val="1966935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31"/>
          <p:cNvSpPr txBox="1"/>
          <p:nvPr/>
        </p:nvSpPr>
        <p:spPr>
          <a:xfrm>
            <a:off x="793954" y="1423569"/>
            <a:ext cx="9044313" cy="338612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es-MX" sz="2000" b="1" dirty="0">
                <a:solidFill>
                  <a:schemeClr val="dk1"/>
                </a:solidFill>
                <a:latin typeface="Arial Narrow"/>
                <a:ea typeface="Arial Narrow"/>
                <a:cs typeface="Arial Narrow"/>
                <a:sym typeface="Arial Narrow"/>
              </a:rPr>
              <a:t>3.- Realizar la edición de textos ordenados y/o compilados.</a:t>
            </a:r>
            <a:endParaRPr dirty="0"/>
          </a:p>
          <a:p>
            <a:pPr marL="0" marR="0" lvl="0" indent="0" algn="just" rtl="0">
              <a:spcBef>
                <a:spcPts val="0"/>
              </a:spcBef>
              <a:spcAft>
                <a:spcPts val="0"/>
              </a:spcAft>
              <a:buNone/>
            </a:pPr>
            <a:endParaRPr sz="1800" b="1" dirty="0">
              <a:solidFill>
                <a:schemeClr val="dk1"/>
              </a:solidFill>
              <a:latin typeface="Arial Narrow"/>
              <a:ea typeface="Arial Narrow"/>
              <a:cs typeface="Arial Narrow"/>
              <a:sym typeface="Arial Narrow"/>
            </a:endParaRPr>
          </a:p>
          <a:p>
            <a:pPr marL="304815" marR="0" lvl="0" indent="-304815" algn="just" rtl="0">
              <a:spcBef>
                <a:spcPts val="0"/>
              </a:spcBef>
              <a:spcAft>
                <a:spcPts val="0"/>
              </a:spcAft>
              <a:buClr>
                <a:schemeClr val="dk1"/>
              </a:buClr>
              <a:buSzPts val="1867"/>
              <a:buFont typeface="Arial"/>
              <a:buChar char="•"/>
            </a:pPr>
            <a:r>
              <a:rPr lang="es-MX" sz="1867" dirty="0">
                <a:solidFill>
                  <a:schemeClr val="dk1"/>
                </a:solidFill>
                <a:latin typeface="Arial Narrow"/>
                <a:ea typeface="Arial Narrow"/>
                <a:cs typeface="Arial Narrow"/>
                <a:sym typeface="Arial Narrow"/>
              </a:rPr>
              <a:t>Recopilación, revisión de la normativa relacionada a un tema específico y la publicación de la misma.</a:t>
            </a:r>
          </a:p>
          <a:p>
            <a:pPr marR="0" lvl="0" algn="just" rtl="0">
              <a:spcBef>
                <a:spcPts val="0"/>
              </a:spcBef>
              <a:spcAft>
                <a:spcPts val="0"/>
              </a:spcAft>
              <a:buClr>
                <a:schemeClr val="dk1"/>
              </a:buClr>
              <a:buSzPts val="1867"/>
            </a:pPr>
            <a:endParaRPr dirty="0"/>
          </a:p>
          <a:p>
            <a:pPr marL="304815" marR="0" lvl="0" indent="-304815" algn="just" rtl="0">
              <a:spcBef>
                <a:spcPts val="0"/>
              </a:spcBef>
              <a:spcAft>
                <a:spcPts val="0"/>
              </a:spcAft>
              <a:buClr>
                <a:schemeClr val="dk1"/>
              </a:buClr>
              <a:buSzPts val="1867"/>
              <a:buFont typeface="Arial"/>
              <a:buChar char="•"/>
            </a:pPr>
            <a:r>
              <a:rPr lang="es-MX" sz="1867" dirty="0">
                <a:solidFill>
                  <a:schemeClr val="dk1"/>
                </a:solidFill>
                <a:latin typeface="Arial Narrow"/>
                <a:ea typeface="Arial Narrow"/>
                <a:cs typeface="Arial Narrow"/>
                <a:sym typeface="Arial Narrow"/>
              </a:rPr>
              <a:t>Para la presente gestión se tiene programado elaborar los siguientes compendios:</a:t>
            </a:r>
            <a:endParaRPr dirty="0"/>
          </a:p>
          <a:p>
            <a:pPr marL="304815" marR="0" lvl="0" indent="-186260" algn="just" rtl="0">
              <a:spcBef>
                <a:spcPts val="0"/>
              </a:spcBef>
              <a:spcAft>
                <a:spcPts val="0"/>
              </a:spcAft>
              <a:buClr>
                <a:schemeClr val="dk1"/>
              </a:buClr>
              <a:buSzPts val="1867"/>
              <a:buFont typeface="Arial"/>
              <a:buNone/>
            </a:pPr>
            <a:endParaRPr sz="1867" dirty="0">
              <a:solidFill>
                <a:schemeClr val="dk1"/>
              </a:solidFill>
              <a:latin typeface="Arial Narrow"/>
              <a:ea typeface="Arial Narrow"/>
              <a:cs typeface="Arial Narrow"/>
              <a:sym typeface="Arial Narrow"/>
            </a:endParaRPr>
          </a:p>
          <a:p>
            <a:pPr marL="1016051" marR="0" lvl="8" indent="-414887" algn="just" rtl="0">
              <a:spcBef>
                <a:spcPts val="0"/>
              </a:spcBef>
              <a:spcAft>
                <a:spcPts val="0"/>
              </a:spcAft>
              <a:buClr>
                <a:schemeClr val="dk1"/>
              </a:buClr>
              <a:buSzPts val="1867"/>
              <a:buFont typeface="Noto Sans Symbols"/>
              <a:buChar char="✔"/>
            </a:pPr>
            <a:r>
              <a:rPr lang="es-MX" sz="1867" b="0" i="0" u="none" strike="noStrike" cap="none" dirty="0">
                <a:solidFill>
                  <a:schemeClr val="dk1"/>
                </a:solidFill>
                <a:latin typeface="Arial Narrow"/>
                <a:ea typeface="Arial Narrow"/>
                <a:cs typeface="Arial Narrow"/>
                <a:sym typeface="Arial Narrow"/>
              </a:rPr>
              <a:t>Código Procesal Constitucional (Texto Ordenado)</a:t>
            </a:r>
            <a:endParaRPr dirty="0"/>
          </a:p>
          <a:p>
            <a:pPr marL="1016051" marR="0" lvl="4" indent="-414887" algn="just" rtl="0">
              <a:spcBef>
                <a:spcPts val="0"/>
              </a:spcBef>
              <a:spcAft>
                <a:spcPts val="0"/>
              </a:spcAft>
              <a:buClr>
                <a:schemeClr val="dk1"/>
              </a:buClr>
              <a:buSzPts val="1867"/>
              <a:buFont typeface="Noto Sans Symbols"/>
              <a:buChar char="✔"/>
            </a:pPr>
            <a:r>
              <a:rPr lang="es-MX" sz="1867" b="0" i="0" u="none" strike="noStrike" cap="none" dirty="0">
                <a:solidFill>
                  <a:schemeClr val="dk1"/>
                </a:solidFill>
                <a:latin typeface="Arial Narrow"/>
                <a:ea typeface="Arial Narrow"/>
                <a:cs typeface="Arial Narrow"/>
                <a:sym typeface="Arial Narrow"/>
              </a:rPr>
              <a:t>Ley del Ministerio Público (Texto Ordenado)</a:t>
            </a:r>
            <a:endParaRPr dirty="0"/>
          </a:p>
          <a:p>
            <a:pPr marL="1016051" marR="0" lvl="4" indent="-414887" algn="just" rtl="0">
              <a:spcBef>
                <a:spcPts val="0"/>
              </a:spcBef>
              <a:spcAft>
                <a:spcPts val="0"/>
              </a:spcAft>
              <a:buClr>
                <a:schemeClr val="dk1"/>
              </a:buClr>
              <a:buSzPts val="1867"/>
              <a:buFont typeface="Noto Sans Symbols"/>
              <a:buChar char="✔"/>
            </a:pPr>
            <a:r>
              <a:rPr lang="es-MX" sz="1867" b="0" i="0" u="none" strike="noStrike" cap="none" dirty="0">
                <a:solidFill>
                  <a:schemeClr val="dk1"/>
                </a:solidFill>
                <a:latin typeface="Arial Narrow"/>
                <a:ea typeface="Arial Narrow"/>
                <a:cs typeface="Arial Narrow"/>
                <a:sym typeface="Arial Narrow"/>
              </a:rPr>
              <a:t>Ley del Procedimiento Administrativo (Texto Ordenado)</a:t>
            </a:r>
            <a:endParaRPr dirty="0"/>
          </a:p>
          <a:p>
            <a:pPr marL="1016051" marR="0" lvl="4" indent="-414887" algn="just" rtl="0">
              <a:spcBef>
                <a:spcPts val="0"/>
              </a:spcBef>
              <a:spcAft>
                <a:spcPts val="0"/>
              </a:spcAft>
              <a:buClr>
                <a:schemeClr val="dk1"/>
              </a:buClr>
              <a:buSzPts val="1867"/>
              <a:buFont typeface="Noto Sans Symbols"/>
              <a:buChar char="✔"/>
            </a:pPr>
            <a:r>
              <a:rPr lang="es-MX" sz="1867" b="0" i="0" u="none" strike="noStrike" cap="none" dirty="0">
                <a:solidFill>
                  <a:schemeClr val="dk1"/>
                </a:solidFill>
                <a:latin typeface="Arial Narrow"/>
                <a:ea typeface="Arial Narrow"/>
                <a:cs typeface="Arial Narrow"/>
                <a:sym typeface="Arial Narrow"/>
              </a:rPr>
              <a:t>Código Niño, Niña y Adolescente (Texto Ordenado)</a:t>
            </a:r>
            <a:endParaRPr dirty="0"/>
          </a:p>
          <a:p>
            <a:pPr marL="1016051" marR="0" lvl="4" indent="-414887" algn="just" rtl="0">
              <a:spcBef>
                <a:spcPts val="0"/>
              </a:spcBef>
              <a:spcAft>
                <a:spcPts val="0"/>
              </a:spcAft>
              <a:buClr>
                <a:schemeClr val="dk1"/>
              </a:buClr>
              <a:buSzPts val="1867"/>
              <a:buFont typeface="Noto Sans Symbols"/>
              <a:buChar char="✔"/>
            </a:pPr>
            <a:r>
              <a:rPr lang="es-MX" sz="1867" b="0" i="0" u="none" strike="noStrike" cap="none" dirty="0">
                <a:solidFill>
                  <a:schemeClr val="dk1"/>
                </a:solidFill>
                <a:latin typeface="Arial Narrow"/>
                <a:ea typeface="Arial Narrow"/>
                <a:cs typeface="Arial Narrow"/>
                <a:sym typeface="Arial Narrow"/>
              </a:rPr>
              <a:t>Código Penal (Texto Ordenado)</a:t>
            </a:r>
            <a:endParaRPr dirty="0"/>
          </a:p>
          <a:p>
            <a:pPr marL="0" marR="0" lvl="0" indent="0" algn="just" rtl="0">
              <a:spcBef>
                <a:spcPts val="0"/>
              </a:spcBef>
              <a:spcAft>
                <a:spcPts val="0"/>
              </a:spcAft>
              <a:buNone/>
            </a:pPr>
            <a:endParaRPr sz="1867" dirty="0">
              <a:solidFill>
                <a:schemeClr val="dk1"/>
              </a:solidFill>
              <a:latin typeface="Arial"/>
              <a:ea typeface="Arial"/>
              <a:cs typeface="Arial"/>
              <a:sym typeface="Arial"/>
            </a:endParaRPr>
          </a:p>
        </p:txBody>
      </p:sp>
      <p:grpSp>
        <p:nvGrpSpPr>
          <p:cNvPr id="671" name="Google Shape;671;p31"/>
          <p:cNvGrpSpPr/>
          <p:nvPr/>
        </p:nvGrpSpPr>
        <p:grpSpPr>
          <a:xfrm>
            <a:off x="0" y="6757405"/>
            <a:ext cx="12192000" cy="100595"/>
            <a:chOff x="0" y="0"/>
            <a:chExt cx="24384000" cy="201190"/>
          </a:xfrm>
        </p:grpSpPr>
        <p:sp>
          <p:nvSpPr>
            <p:cNvPr id="672" name="Google Shape;672;p31"/>
            <p:cNvSpPr/>
            <p:nvPr/>
          </p:nvSpPr>
          <p:spPr>
            <a:xfrm>
              <a:off x="0" y="0"/>
              <a:ext cx="8043333" cy="201190"/>
            </a:xfrm>
            <a:prstGeom prst="rect">
              <a:avLst/>
            </a:prstGeom>
            <a:solidFill>
              <a:srgbClr val="FF3131"/>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73" name="Google Shape;673;p31"/>
            <p:cNvSpPr/>
            <p:nvPr/>
          </p:nvSpPr>
          <p:spPr>
            <a:xfrm>
              <a:off x="8170333" y="0"/>
              <a:ext cx="8043333" cy="201190"/>
            </a:xfrm>
            <a:prstGeom prst="rect">
              <a:avLst/>
            </a:prstGeom>
            <a:solidFill>
              <a:srgbClr val="FFDE59"/>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74" name="Google Shape;674;p31"/>
            <p:cNvSpPr/>
            <p:nvPr/>
          </p:nvSpPr>
          <p:spPr>
            <a:xfrm>
              <a:off x="16340667" y="0"/>
              <a:ext cx="8043333" cy="201190"/>
            </a:xfrm>
            <a:prstGeom prst="rect">
              <a:avLst/>
            </a:prstGeom>
            <a:solidFill>
              <a:srgbClr val="00BF63"/>
            </a:solidFill>
            <a:ln>
              <a:noFill/>
            </a:ln>
          </p:spPr>
          <p:txBody>
            <a:bodyPr spcFirstLastPara="1" wrap="square" lIns="60950" tIns="60950" rIns="60950" bIns="60950" anchor="ctr"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grpSp>
      <p:sp>
        <p:nvSpPr>
          <p:cNvPr id="675" name="Google Shape;675;p31"/>
          <p:cNvSpPr txBox="1"/>
          <p:nvPr/>
        </p:nvSpPr>
        <p:spPr>
          <a:xfrm>
            <a:off x="685788" y="667445"/>
            <a:ext cx="11053929" cy="321114"/>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193"/>
              </a:spcBef>
              <a:spcAft>
                <a:spcPts val="0"/>
              </a:spcAft>
              <a:buNone/>
            </a:pPr>
            <a:r>
              <a:rPr lang="es-MX" sz="2400" b="1">
                <a:solidFill>
                  <a:srgbClr val="C9A751"/>
                </a:solidFill>
                <a:latin typeface="Arial"/>
                <a:ea typeface="Arial"/>
                <a:cs typeface="Arial"/>
                <a:sym typeface="Arial"/>
              </a:rPr>
              <a:t>PRINCIPALES ACCIONES U OBJETIVOS A SER DESARROLLADOS EL 2026</a:t>
            </a:r>
            <a:endParaRPr/>
          </a:p>
        </p:txBody>
      </p:sp>
      <p:sp>
        <p:nvSpPr>
          <p:cNvPr id="676" name="Google Shape;676;p31"/>
          <p:cNvSpPr/>
          <p:nvPr/>
        </p:nvSpPr>
        <p:spPr>
          <a:xfrm>
            <a:off x="1247086" y="5770958"/>
            <a:ext cx="531985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3200" u="sng" dirty="0">
                <a:solidFill>
                  <a:srgbClr val="D8D8D8"/>
                </a:solidFill>
                <a:latin typeface="Arial Narrow"/>
                <a:ea typeface="Arial Narrow"/>
                <a:cs typeface="Arial Narrow"/>
                <a:sym typeface="Arial Narrow"/>
              </a:rPr>
              <a:t>www.gacetaoficialdebolivia.gob.bo</a:t>
            </a:r>
            <a:endParaRPr sz="2400" u="sng" dirty="0">
              <a:solidFill>
                <a:srgbClr val="D8D8D8"/>
              </a:solidFill>
              <a:latin typeface="Arial"/>
              <a:ea typeface="Arial"/>
              <a:cs typeface="Arial"/>
              <a:sym typeface="Arial"/>
            </a:endParaRPr>
          </a:p>
        </p:txBody>
      </p:sp>
      <p:pic>
        <p:nvPicPr>
          <p:cNvPr id="677" name="Google Shape;677;p31"/>
          <p:cNvPicPr preferRelativeResize="0"/>
          <p:nvPr/>
        </p:nvPicPr>
        <p:blipFill rotWithShape="1">
          <a:blip r:embed="rId3">
            <a:alphaModFix/>
          </a:blip>
          <a:srcRect/>
          <a:stretch/>
        </p:blipFill>
        <p:spPr>
          <a:xfrm>
            <a:off x="10364808" y="2809558"/>
            <a:ext cx="1487653" cy="2117614"/>
          </a:xfrm>
          <a:prstGeom prst="rect">
            <a:avLst/>
          </a:prstGeom>
          <a:noFill/>
          <a:ln w="9525" cap="flat" cmpd="sng">
            <a:solidFill>
              <a:schemeClr val="dk1"/>
            </a:solidFill>
            <a:prstDash val="solid"/>
            <a:miter lim="8000"/>
            <a:headEnd type="none" w="sm" len="sm"/>
            <a:tailEnd type="none" w="sm" len="sm"/>
          </a:ln>
        </p:spPr>
      </p:pic>
      <p:pic>
        <p:nvPicPr>
          <p:cNvPr id="678" name="Google Shape;678;p31"/>
          <p:cNvPicPr preferRelativeResize="0"/>
          <p:nvPr/>
        </p:nvPicPr>
        <p:blipFill rotWithShape="1">
          <a:blip r:embed="rId4">
            <a:alphaModFix/>
          </a:blip>
          <a:srcRect/>
          <a:stretch/>
        </p:blipFill>
        <p:spPr>
          <a:xfrm>
            <a:off x="8609160" y="2809558"/>
            <a:ext cx="1487653" cy="2113412"/>
          </a:xfrm>
          <a:prstGeom prst="rect">
            <a:avLst/>
          </a:prstGeom>
          <a:noFill/>
          <a:ln w="9525" cap="flat" cmpd="sng">
            <a:solidFill>
              <a:schemeClr val="dk1"/>
            </a:solidFill>
            <a:prstDash val="solid"/>
            <a:miter lim="8000"/>
            <a:headEnd type="none" w="sm" len="sm"/>
            <a:tailEnd type="none" w="sm" len="sm"/>
          </a:ln>
        </p:spPr>
      </p:pic>
      <p:pic>
        <p:nvPicPr>
          <p:cNvPr id="679" name="Google Shape;679;p31"/>
          <p:cNvPicPr preferRelativeResize="0"/>
          <p:nvPr/>
        </p:nvPicPr>
        <p:blipFill rotWithShape="1">
          <a:blip r:embed="rId5">
            <a:alphaModFix/>
          </a:blip>
          <a:srcRect/>
          <a:stretch/>
        </p:blipFill>
        <p:spPr>
          <a:xfrm>
            <a:off x="9641416" y="4293323"/>
            <a:ext cx="1487653" cy="2064377"/>
          </a:xfrm>
          <a:prstGeom prst="rect">
            <a:avLst/>
          </a:prstGeom>
          <a:noFill/>
          <a:ln w="9525" cap="flat" cmpd="sng">
            <a:solidFill>
              <a:schemeClr val="dk1"/>
            </a:solidFill>
            <a:prstDash val="solid"/>
            <a:miter lim="8000"/>
            <a:headEnd type="none" w="sm" len="sm"/>
            <a:tailEnd type="none" w="sm" len="sm"/>
          </a:ln>
        </p:spPr>
      </p:pic>
      <p:pic>
        <p:nvPicPr>
          <p:cNvPr id="680" name="Google Shape;680;p31"/>
          <p:cNvPicPr preferRelativeResize="0"/>
          <p:nvPr/>
        </p:nvPicPr>
        <p:blipFill rotWithShape="1">
          <a:blip r:embed="rId6">
            <a:alphaModFix/>
          </a:blip>
          <a:srcRect/>
          <a:stretch/>
        </p:blipFill>
        <p:spPr>
          <a:xfrm>
            <a:off x="6825035" y="2809558"/>
            <a:ext cx="1487653" cy="2099700"/>
          </a:xfrm>
          <a:prstGeom prst="rect">
            <a:avLst/>
          </a:prstGeom>
          <a:noFill/>
          <a:ln w="9525" cap="flat" cmpd="sng">
            <a:solidFill>
              <a:schemeClr val="dk1"/>
            </a:solidFill>
            <a:prstDash val="solid"/>
            <a:miter lim="8000"/>
            <a:headEnd type="none" w="sm" len="sm"/>
            <a:tailEnd type="none" w="sm" len="sm"/>
          </a:ln>
        </p:spPr>
      </p:pic>
      <p:pic>
        <p:nvPicPr>
          <p:cNvPr id="681" name="Google Shape;681;p31"/>
          <p:cNvPicPr preferRelativeResize="0"/>
          <p:nvPr/>
        </p:nvPicPr>
        <p:blipFill rotWithShape="1">
          <a:blip r:embed="rId7">
            <a:alphaModFix/>
          </a:blip>
          <a:srcRect/>
          <a:stretch/>
        </p:blipFill>
        <p:spPr>
          <a:xfrm>
            <a:off x="7589067" y="4263202"/>
            <a:ext cx="1487653" cy="2094498"/>
          </a:xfrm>
          <a:prstGeom prst="rect">
            <a:avLst/>
          </a:prstGeom>
          <a:noFill/>
          <a:ln w="9525" cap="flat" cmpd="sng">
            <a:solidFill>
              <a:schemeClr val="dk1"/>
            </a:solidFill>
            <a:prstDash val="solid"/>
            <a:miter lim="8000"/>
            <a:headEnd type="none" w="sm" len="sm"/>
            <a:tailEnd type="none" w="sm" len="sm"/>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pic>
        <p:nvPicPr>
          <p:cNvPr id="1274" name="Google Shape;1274;p72"/>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275" name="Google Shape;1275;p72"/>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1276" name="Google Shape;1276;p72"/>
          <p:cNvPicPr preferRelativeResize="0"/>
          <p:nvPr/>
        </p:nvPicPr>
        <p:blipFill rotWithShape="1">
          <a:blip r:embed="rId5">
            <a:alphaModFix/>
          </a:blip>
          <a:srcRect/>
          <a:stretch/>
        </p:blipFill>
        <p:spPr>
          <a:xfrm>
            <a:off x="1277007" y="662552"/>
            <a:ext cx="5517931" cy="3401442"/>
          </a:xfrm>
          <a:prstGeom prst="rect">
            <a:avLst/>
          </a:prstGeom>
          <a:noFill/>
          <a:ln>
            <a:noFill/>
          </a:ln>
        </p:spPr>
      </p:pic>
      <p:pic>
        <p:nvPicPr>
          <p:cNvPr id="1277" name="Google Shape;1277;p72"/>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1278" name="Google Shape;1278;p72"/>
          <p:cNvSpPr/>
          <p:nvPr/>
        </p:nvSpPr>
        <p:spPr>
          <a:xfrm>
            <a:off x="1023089" y="4184094"/>
            <a:ext cx="10276848" cy="1779059"/>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000" b="1" dirty="0">
                <a:solidFill>
                  <a:schemeClr val="dk1"/>
                </a:solidFill>
                <a:latin typeface="Arial"/>
                <a:ea typeface="Arial"/>
                <a:cs typeface="Arial"/>
                <a:sym typeface="Arial"/>
              </a:rPr>
              <a:t>EMPRESA ESTATAL – EDITORIAL DEL ESTADO PLURINACIONAL DE BOLIVIA</a:t>
            </a:r>
            <a:endParaRPr sz="4000" b="1" dirty="0">
              <a:solidFill>
                <a:schemeClr val="dk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pic>
        <p:nvPicPr>
          <p:cNvPr id="1283" name="Google Shape;1283;p73"/>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284" name="Google Shape;1284;p73"/>
          <p:cNvPicPr preferRelativeResize="0"/>
          <p:nvPr/>
        </p:nvPicPr>
        <p:blipFill>
          <a:blip r:embed="rId4">
            <a:alphaModFix/>
          </a:blip>
          <a:stretch>
            <a:fillRect/>
          </a:stretch>
        </p:blipFill>
        <p:spPr>
          <a:xfrm>
            <a:off x="321672" y="179075"/>
            <a:ext cx="1060150" cy="609650"/>
          </a:xfrm>
          <a:prstGeom prst="rect">
            <a:avLst/>
          </a:prstGeom>
          <a:noFill/>
          <a:ln>
            <a:noFill/>
          </a:ln>
        </p:spPr>
      </p:pic>
      <p:sp>
        <p:nvSpPr>
          <p:cNvPr id="1285" name="Google Shape;1285;p73"/>
          <p:cNvSpPr txBox="1"/>
          <p:nvPr/>
        </p:nvSpPr>
        <p:spPr>
          <a:xfrm>
            <a:off x="1895500" y="638225"/>
            <a:ext cx="43185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2300" b="1"/>
              <a:t>LA EDITORIAL DEL ESTADO</a:t>
            </a:r>
            <a:r>
              <a:rPr lang="es-MX"/>
              <a:t> </a:t>
            </a:r>
            <a:endParaRPr/>
          </a:p>
        </p:txBody>
      </p:sp>
      <p:sp>
        <p:nvSpPr>
          <p:cNvPr id="1286" name="Google Shape;1286;p73"/>
          <p:cNvSpPr txBox="1"/>
          <p:nvPr/>
        </p:nvSpPr>
        <p:spPr>
          <a:xfrm>
            <a:off x="114625" y="1177025"/>
            <a:ext cx="7528200" cy="263915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450" dirty="0"/>
              <a:t>La Editorial del Estado Plurinacional de Bolivia es una empresa estatal creada el 27 de septiembre de 2017, siendo su giro principal, la impresión, diseño, edición y comercialización de libros, folletos, revistas, publicaciones y cualquier otra actividad relacionada con la industria gráfica. </a:t>
            </a:r>
            <a:endParaRPr sz="1450" dirty="0"/>
          </a:p>
          <a:p>
            <a:pPr marL="0" lvl="0" indent="0" algn="just" rtl="0">
              <a:spcBef>
                <a:spcPts val="0"/>
              </a:spcBef>
              <a:spcAft>
                <a:spcPts val="0"/>
              </a:spcAft>
              <a:buNone/>
            </a:pPr>
            <a:r>
              <a:rPr lang="es-MX" sz="1450" dirty="0"/>
              <a:t>La presente gestión se aplicará una Política de Gestión por Resultados, lo que permitirá contar con mayor liquidez para ejercicio de sus funciones y el aporte a programas sociales. </a:t>
            </a:r>
            <a:endParaRPr sz="1450" dirty="0"/>
          </a:p>
          <a:p>
            <a:pPr marL="0" lvl="0" indent="0" algn="just" rtl="0">
              <a:spcBef>
                <a:spcPts val="0"/>
              </a:spcBef>
              <a:spcAft>
                <a:spcPts val="0"/>
              </a:spcAft>
              <a:buNone/>
            </a:pPr>
            <a:r>
              <a:rPr lang="es-MX" sz="1450" dirty="0"/>
              <a:t>Se busca fortalecer y expandir la línea de negocio de productos de seguridad, mediante el aprovechamiento estratégico de la experiencia acumulada, la infraestructura especializada, la capacidad tecnológica y los procesos productivos certificados bajo la Norma ISO 9001, con el propósito de incrementar la competitividad de la empresa.</a:t>
            </a:r>
            <a:endParaRPr sz="1450" dirty="0"/>
          </a:p>
        </p:txBody>
      </p:sp>
      <p:pic>
        <p:nvPicPr>
          <p:cNvPr id="1287" name="Google Shape;1287;p73"/>
          <p:cNvPicPr preferRelativeResize="0"/>
          <p:nvPr/>
        </p:nvPicPr>
        <p:blipFill>
          <a:blip r:embed="rId5">
            <a:alphaModFix/>
          </a:blip>
          <a:stretch>
            <a:fillRect/>
          </a:stretch>
        </p:blipFill>
        <p:spPr>
          <a:xfrm>
            <a:off x="229875" y="3951225"/>
            <a:ext cx="7367050" cy="419700"/>
          </a:xfrm>
          <a:prstGeom prst="rect">
            <a:avLst/>
          </a:prstGeom>
          <a:noFill/>
          <a:ln>
            <a:noFill/>
          </a:ln>
        </p:spPr>
      </p:pic>
      <p:pic>
        <p:nvPicPr>
          <p:cNvPr id="1288" name="Google Shape;1288;p73"/>
          <p:cNvPicPr preferRelativeResize="0"/>
          <p:nvPr/>
        </p:nvPicPr>
        <p:blipFill>
          <a:blip r:embed="rId6">
            <a:alphaModFix/>
          </a:blip>
          <a:stretch>
            <a:fillRect/>
          </a:stretch>
        </p:blipFill>
        <p:spPr>
          <a:xfrm>
            <a:off x="275775" y="4426175"/>
            <a:ext cx="7367049" cy="1916250"/>
          </a:xfrm>
          <a:prstGeom prst="rect">
            <a:avLst/>
          </a:prstGeom>
          <a:noFill/>
          <a:ln>
            <a:noFill/>
          </a:ln>
        </p:spPr>
      </p:pic>
      <p:pic>
        <p:nvPicPr>
          <p:cNvPr id="1289" name="Google Shape;1289;p73"/>
          <p:cNvPicPr preferRelativeResize="0"/>
          <p:nvPr/>
        </p:nvPicPr>
        <p:blipFill>
          <a:blip r:embed="rId7">
            <a:alphaModFix/>
          </a:blip>
          <a:stretch>
            <a:fillRect/>
          </a:stretch>
        </p:blipFill>
        <p:spPr>
          <a:xfrm>
            <a:off x="8243325" y="179075"/>
            <a:ext cx="3594700" cy="6122026"/>
          </a:xfrm>
          <a:prstGeom prst="rect">
            <a:avLst/>
          </a:prstGeom>
          <a:noFill/>
          <a:ln>
            <a:noFill/>
          </a:ln>
        </p:spPr>
      </p:pic>
      <p:pic>
        <p:nvPicPr>
          <p:cNvPr id="1290" name="Google Shape;1290;p73"/>
          <p:cNvPicPr preferRelativeResize="0"/>
          <p:nvPr/>
        </p:nvPicPr>
        <p:blipFill>
          <a:blip r:embed="rId8">
            <a:alphaModFix/>
          </a:blip>
          <a:stretch>
            <a:fillRect/>
          </a:stretch>
        </p:blipFill>
        <p:spPr>
          <a:xfrm>
            <a:off x="8281475" y="542550"/>
            <a:ext cx="3518400" cy="538800"/>
          </a:xfrm>
          <a:prstGeom prst="rect">
            <a:avLst/>
          </a:prstGeom>
          <a:noFill/>
          <a:ln>
            <a:noFill/>
          </a:ln>
        </p:spPr>
      </p:pic>
      <p:pic>
        <p:nvPicPr>
          <p:cNvPr id="1291" name="Google Shape;1291;p73"/>
          <p:cNvPicPr preferRelativeResize="0"/>
          <p:nvPr/>
        </p:nvPicPr>
        <p:blipFill>
          <a:blip r:embed="rId9">
            <a:alphaModFix/>
          </a:blip>
          <a:stretch>
            <a:fillRect/>
          </a:stretch>
        </p:blipFill>
        <p:spPr>
          <a:xfrm>
            <a:off x="11179397" y="179075"/>
            <a:ext cx="620479" cy="638801"/>
          </a:xfrm>
          <a:prstGeom prst="rect">
            <a:avLst/>
          </a:prstGeom>
          <a:noFill/>
          <a:ln>
            <a:noFill/>
          </a:ln>
        </p:spPr>
      </p:pic>
      <p:sp>
        <p:nvSpPr>
          <p:cNvPr id="1292" name="Google Shape;1292;p73"/>
          <p:cNvSpPr txBox="1"/>
          <p:nvPr/>
        </p:nvSpPr>
        <p:spPr>
          <a:xfrm>
            <a:off x="8281475" y="1239875"/>
            <a:ext cx="3518400" cy="318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300" dirty="0"/>
              <a:t>Producimos materiales gráficos de seguridad con características físicas y químicas específicas para evitar  falsificaciones y manipulaciones ilícitas en productos como ser:</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s-MX" sz="1300" dirty="0"/>
              <a:t>Certificados de Nacimiento y otros, </a:t>
            </a:r>
            <a:endParaRPr sz="1300" dirty="0"/>
          </a:p>
          <a:p>
            <a:pPr marL="0" lvl="0" indent="0" algn="l" rtl="0">
              <a:spcBef>
                <a:spcPts val="0"/>
              </a:spcBef>
              <a:spcAft>
                <a:spcPts val="0"/>
              </a:spcAft>
              <a:buNone/>
            </a:pPr>
            <a:r>
              <a:rPr lang="es-MX" sz="1300" dirty="0"/>
              <a:t>Títulos Académicos,</a:t>
            </a:r>
            <a:endParaRPr sz="1300" dirty="0"/>
          </a:p>
          <a:p>
            <a:pPr marL="0" lvl="0" indent="0" algn="l" rtl="0">
              <a:spcBef>
                <a:spcPts val="0"/>
              </a:spcBef>
              <a:spcAft>
                <a:spcPts val="0"/>
              </a:spcAft>
              <a:buNone/>
            </a:pPr>
            <a:r>
              <a:rPr lang="es-MX" sz="1300" dirty="0"/>
              <a:t>Carnet de Identidad, Libretas de Servicio Militar, Licencia de Conducir,</a:t>
            </a:r>
            <a:endParaRPr sz="1300" dirty="0"/>
          </a:p>
          <a:p>
            <a:pPr marL="0" lvl="0" indent="0" algn="l" rtl="0">
              <a:spcBef>
                <a:spcPts val="0"/>
              </a:spcBef>
              <a:spcAft>
                <a:spcPts val="0"/>
              </a:spcAft>
              <a:buNone/>
            </a:pPr>
            <a:r>
              <a:rPr lang="es-MX" sz="1300" dirty="0"/>
              <a:t>Valorados, Cheques, Boletas de pago,</a:t>
            </a:r>
            <a:endParaRPr sz="1300" dirty="0"/>
          </a:p>
          <a:p>
            <a:pPr marL="0" lvl="0" indent="0" algn="l" rtl="0">
              <a:spcBef>
                <a:spcPts val="0"/>
              </a:spcBef>
              <a:spcAft>
                <a:spcPts val="0"/>
              </a:spcAft>
              <a:buNone/>
            </a:pPr>
            <a:r>
              <a:rPr lang="es-MX" sz="1300" dirty="0"/>
              <a:t>Caratulas Notariales.</a:t>
            </a:r>
            <a:endParaRPr sz="1300" dirty="0"/>
          </a:p>
          <a:p>
            <a:pPr marL="0" lvl="0" indent="0" algn="l" rtl="0">
              <a:spcBef>
                <a:spcPts val="0"/>
              </a:spcBef>
              <a:spcAft>
                <a:spcPts val="0"/>
              </a:spcAft>
              <a:buNone/>
            </a:pPr>
            <a:r>
              <a:rPr lang="es-MX" sz="1300" dirty="0"/>
              <a:t>Timbres de seguridad.</a:t>
            </a:r>
            <a:endParaRPr sz="1300" dirty="0"/>
          </a:p>
          <a:p>
            <a:pPr marL="0" lvl="0" indent="0" algn="l" rtl="0">
              <a:spcBef>
                <a:spcPts val="0"/>
              </a:spcBef>
              <a:spcAft>
                <a:spcPts val="0"/>
              </a:spcAft>
              <a:buNone/>
            </a:pPr>
            <a:r>
              <a:rPr lang="es-MX" sz="1300" dirty="0"/>
              <a:t>Facturas, </a:t>
            </a:r>
            <a:endParaRPr sz="1300" dirty="0"/>
          </a:p>
          <a:p>
            <a:pPr marL="0" lvl="0" indent="0" algn="l" rtl="0">
              <a:spcBef>
                <a:spcPts val="0"/>
              </a:spcBef>
              <a:spcAft>
                <a:spcPts val="0"/>
              </a:spcAft>
              <a:buNone/>
            </a:pPr>
            <a:r>
              <a:rPr lang="es-MX" sz="1300" dirty="0"/>
              <a:t>Entre otros.</a:t>
            </a:r>
            <a:endParaRPr sz="1300" dirty="0"/>
          </a:p>
        </p:txBody>
      </p:sp>
      <p:pic>
        <p:nvPicPr>
          <p:cNvPr id="1293" name="Google Shape;1293;p73"/>
          <p:cNvPicPr preferRelativeResize="0"/>
          <p:nvPr/>
        </p:nvPicPr>
        <p:blipFill>
          <a:blip r:embed="rId10">
            <a:alphaModFix/>
          </a:blip>
          <a:stretch>
            <a:fillRect/>
          </a:stretch>
        </p:blipFill>
        <p:spPr>
          <a:xfrm>
            <a:off x="9400969" y="4239025"/>
            <a:ext cx="2098985" cy="19162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pic>
        <p:nvPicPr>
          <p:cNvPr id="1298" name="Google Shape;1298;p74"/>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299" name="Google Shape;1299;p74"/>
          <p:cNvPicPr preferRelativeResize="0"/>
          <p:nvPr/>
        </p:nvPicPr>
        <p:blipFill>
          <a:blip r:embed="rId4">
            <a:alphaModFix/>
          </a:blip>
          <a:stretch>
            <a:fillRect/>
          </a:stretch>
        </p:blipFill>
        <p:spPr>
          <a:xfrm>
            <a:off x="152400" y="152400"/>
            <a:ext cx="1444125" cy="830425"/>
          </a:xfrm>
          <a:prstGeom prst="rect">
            <a:avLst/>
          </a:prstGeom>
          <a:noFill/>
          <a:ln>
            <a:noFill/>
          </a:ln>
        </p:spPr>
      </p:pic>
      <p:sp>
        <p:nvSpPr>
          <p:cNvPr id="1300" name="Google Shape;1300;p74"/>
          <p:cNvSpPr txBox="1"/>
          <p:nvPr/>
        </p:nvSpPr>
        <p:spPr>
          <a:xfrm>
            <a:off x="152400" y="1166336"/>
            <a:ext cx="35637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900" b="1" dirty="0"/>
              <a:t>LA NUEVA </a:t>
            </a:r>
            <a:endParaRPr sz="1900" b="1" dirty="0"/>
          </a:p>
          <a:p>
            <a:pPr marL="0" lvl="0" indent="0" algn="l" rtl="0">
              <a:spcBef>
                <a:spcPts val="0"/>
              </a:spcBef>
              <a:spcAft>
                <a:spcPts val="0"/>
              </a:spcAft>
              <a:buNone/>
            </a:pPr>
            <a:r>
              <a:rPr lang="es-MX" sz="1900" b="1" dirty="0"/>
              <a:t>EDITORIAL DEL ESTADO</a:t>
            </a:r>
            <a:r>
              <a:rPr lang="es-MX" dirty="0"/>
              <a:t> </a:t>
            </a:r>
            <a:endParaRPr dirty="0"/>
          </a:p>
        </p:txBody>
      </p:sp>
      <p:sp>
        <p:nvSpPr>
          <p:cNvPr id="1302" name="Google Shape;1302;p74"/>
          <p:cNvSpPr txBox="1"/>
          <p:nvPr/>
        </p:nvSpPr>
        <p:spPr>
          <a:xfrm>
            <a:off x="434850" y="1908338"/>
            <a:ext cx="2490600" cy="406262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sz="1200" dirty="0"/>
              <a:t>La Editorial del Estado en la última gestión ingreso en una etapa de pasividad, conformismo, dejando de lado el desarrollo de propuestas hacia nuevos nichos de mercado que le habrían permitido diversificar su oferta de servicios y productos.</a:t>
            </a:r>
            <a:endParaRPr sz="1200" dirty="0"/>
          </a:p>
          <a:p>
            <a:pPr marL="0" lvl="0" indent="0" algn="just" rtl="0">
              <a:spcBef>
                <a:spcPts val="0"/>
              </a:spcBef>
              <a:spcAft>
                <a:spcPts val="0"/>
              </a:spcAft>
              <a:buNone/>
            </a:pPr>
            <a:endParaRPr sz="1200" dirty="0"/>
          </a:p>
          <a:p>
            <a:pPr marL="0" lvl="0" indent="0" algn="just" rtl="0">
              <a:spcBef>
                <a:spcPts val="0"/>
              </a:spcBef>
              <a:spcAft>
                <a:spcPts val="0"/>
              </a:spcAft>
              <a:buNone/>
            </a:pPr>
            <a:r>
              <a:rPr lang="es-MX" sz="1200" dirty="0"/>
              <a:t>A partir de esta gestión, con la nueva administración, se pretende dinamizar el trabajo editorial con una gestión empresarial moderna por resultados, ampliando la oferta al sector público, privado, gobiernos </a:t>
            </a:r>
            <a:r>
              <a:rPr lang="es-MX" sz="1200" dirty="0" err="1"/>
              <a:t>subnacionales</a:t>
            </a:r>
            <a:r>
              <a:rPr lang="es-MX" sz="1200" dirty="0"/>
              <a:t> y organismos internacionales, mediante servicios y productos acordes a los retos actuales de la industria gráfica.</a:t>
            </a:r>
            <a:endParaRPr sz="1200" dirty="0"/>
          </a:p>
        </p:txBody>
      </p:sp>
      <p:pic>
        <p:nvPicPr>
          <p:cNvPr id="1303" name="Google Shape;1303;p74"/>
          <p:cNvPicPr preferRelativeResize="0"/>
          <p:nvPr/>
        </p:nvPicPr>
        <p:blipFill>
          <a:blip r:embed="rId5">
            <a:alphaModFix/>
          </a:blip>
          <a:stretch>
            <a:fillRect/>
          </a:stretch>
        </p:blipFill>
        <p:spPr>
          <a:xfrm>
            <a:off x="3547545" y="443930"/>
            <a:ext cx="578875" cy="302300"/>
          </a:xfrm>
          <a:prstGeom prst="rect">
            <a:avLst/>
          </a:prstGeom>
          <a:noFill/>
          <a:ln>
            <a:noFill/>
          </a:ln>
        </p:spPr>
      </p:pic>
      <p:sp>
        <p:nvSpPr>
          <p:cNvPr id="1304" name="Google Shape;1304;p74"/>
          <p:cNvSpPr txBox="1"/>
          <p:nvPr/>
        </p:nvSpPr>
        <p:spPr>
          <a:xfrm>
            <a:off x="4212109" y="367512"/>
            <a:ext cx="549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t>1. CONTRIBUIR A: BOLIVIA, ECONOMÍA PARA LA GENTE</a:t>
            </a:r>
            <a:endParaRPr b="1"/>
          </a:p>
        </p:txBody>
      </p:sp>
      <p:sp>
        <p:nvSpPr>
          <p:cNvPr id="1305" name="Google Shape;1305;p74"/>
          <p:cNvSpPr txBox="1"/>
          <p:nvPr/>
        </p:nvSpPr>
        <p:spPr>
          <a:xfrm>
            <a:off x="4227682" y="721243"/>
            <a:ext cx="7560000" cy="6155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Generar nuevas ofertas y ampliar el nicho de mercado, brindando productos y servicios innovadores para el  sector público y privado.</a:t>
            </a:r>
            <a:endParaRPr dirty="0"/>
          </a:p>
        </p:txBody>
      </p:sp>
      <p:pic>
        <p:nvPicPr>
          <p:cNvPr id="1306" name="Google Shape;1306;p74"/>
          <p:cNvPicPr preferRelativeResize="0"/>
          <p:nvPr/>
        </p:nvPicPr>
        <p:blipFill>
          <a:blip r:embed="rId5">
            <a:alphaModFix/>
          </a:blip>
          <a:stretch>
            <a:fillRect/>
          </a:stretch>
        </p:blipFill>
        <p:spPr>
          <a:xfrm>
            <a:off x="3539274" y="1341715"/>
            <a:ext cx="578875" cy="302300"/>
          </a:xfrm>
          <a:prstGeom prst="rect">
            <a:avLst/>
          </a:prstGeom>
          <a:noFill/>
          <a:ln>
            <a:noFill/>
          </a:ln>
        </p:spPr>
      </p:pic>
      <p:pic>
        <p:nvPicPr>
          <p:cNvPr id="1307" name="Google Shape;1307;p74"/>
          <p:cNvPicPr preferRelativeResize="0"/>
          <p:nvPr/>
        </p:nvPicPr>
        <p:blipFill>
          <a:blip r:embed="rId5">
            <a:alphaModFix/>
          </a:blip>
          <a:stretch>
            <a:fillRect/>
          </a:stretch>
        </p:blipFill>
        <p:spPr>
          <a:xfrm>
            <a:off x="3539273" y="2267907"/>
            <a:ext cx="578875" cy="302300"/>
          </a:xfrm>
          <a:prstGeom prst="rect">
            <a:avLst/>
          </a:prstGeom>
          <a:noFill/>
          <a:ln>
            <a:noFill/>
          </a:ln>
        </p:spPr>
      </p:pic>
      <p:pic>
        <p:nvPicPr>
          <p:cNvPr id="1308" name="Google Shape;1308;p74"/>
          <p:cNvPicPr preferRelativeResize="0"/>
          <p:nvPr/>
        </p:nvPicPr>
        <p:blipFill>
          <a:blip r:embed="rId5">
            <a:alphaModFix/>
          </a:blip>
          <a:stretch>
            <a:fillRect/>
          </a:stretch>
        </p:blipFill>
        <p:spPr>
          <a:xfrm>
            <a:off x="3471030" y="3302706"/>
            <a:ext cx="614230" cy="302300"/>
          </a:xfrm>
          <a:prstGeom prst="rect">
            <a:avLst/>
          </a:prstGeom>
          <a:noFill/>
          <a:ln>
            <a:noFill/>
          </a:ln>
        </p:spPr>
      </p:pic>
      <p:pic>
        <p:nvPicPr>
          <p:cNvPr id="1309" name="Google Shape;1309;p74"/>
          <p:cNvPicPr preferRelativeResize="0"/>
          <p:nvPr/>
        </p:nvPicPr>
        <p:blipFill>
          <a:blip r:embed="rId5">
            <a:alphaModFix/>
          </a:blip>
          <a:stretch>
            <a:fillRect/>
          </a:stretch>
        </p:blipFill>
        <p:spPr>
          <a:xfrm>
            <a:off x="3511206" y="4265213"/>
            <a:ext cx="578875" cy="302300"/>
          </a:xfrm>
          <a:prstGeom prst="rect">
            <a:avLst/>
          </a:prstGeom>
          <a:noFill/>
          <a:ln>
            <a:noFill/>
          </a:ln>
        </p:spPr>
      </p:pic>
      <p:pic>
        <p:nvPicPr>
          <p:cNvPr id="1310" name="Google Shape;1310;p74"/>
          <p:cNvPicPr preferRelativeResize="0"/>
          <p:nvPr/>
        </p:nvPicPr>
        <p:blipFill>
          <a:blip r:embed="rId5">
            <a:alphaModFix/>
          </a:blip>
          <a:stretch>
            <a:fillRect/>
          </a:stretch>
        </p:blipFill>
        <p:spPr>
          <a:xfrm>
            <a:off x="3501510" y="5347908"/>
            <a:ext cx="578875" cy="302300"/>
          </a:xfrm>
          <a:prstGeom prst="rect">
            <a:avLst/>
          </a:prstGeom>
          <a:noFill/>
          <a:ln>
            <a:noFill/>
          </a:ln>
        </p:spPr>
      </p:pic>
      <p:sp>
        <p:nvSpPr>
          <p:cNvPr id="1311" name="Google Shape;1311;p74"/>
          <p:cNvSpPr txBox="1"/>
          <p:nvPr/>
        </p:nvSpPr>
        <p:spPr>
          <a:xfrm>
            <a:off x="4227682" y="1280586"/>
            <a:ext cx="56871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sz="1500" b="1"/>
              <a:t>2. “EL ALTO EN BOLIVIA Y BOLIVIA EN  EL ALTO”</a:t>
            </a:r>
            <a:r>
              <a:rPr lang="es-MX" sz="1500"/>
              <a:t> </a:t>
            </a:r>
            <a:endParaRPr sz="1500"/>
          </a:p>
        </p:txBody>
      </p:sp>
      <p:sp>
        <p:nvSpPr>
          <p:cNvPr id="1312" name="Google Shape;1312;p74"/>
          <p:cNvSpPr txBox="1"/>
          <p:nvPr/>
        </p:nvSpPr>
        <p:spPr>
          <a:xfrm>
            <a:off x="4154806" y="1565286"/>
            <a:ext cx="7560000" cy="6155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Aportar al crecimiento del sector empresarial para el desarrollo de la Industria Gráfica desde la ciudad de El Alto para los 9 departamentos del país.</a:t>
            </a:r>
            <a:endParaRPr dirty="0"/>
          </a:p>
        </p:txBody>
      </p:sp>
      <p:sp>
        <p:nvSpPr>
          <p:cNvPr id="1313" name="Google Shape;1313;p74"/>
          <p:cNvSpPr txBox="1"/>
          <p:nvPr/>
        </p:nvSpPr>
        <p:spPr>
          <a:xfrm>
            <a:off x="4221657" y="2193415"/>
            <a:ext cx="549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a:t>3. PROGRAMA DE COOPERACIÓN INTERINSTITUCIONAL</a:t>
            </a:r>
            <a:endParaRPr b="1"/>
          </a:p>
        </p:txBody>
      </p:sp>
      <p:sp>
        <p:nvSpPr>
          <p:cNvPr id="1314" name="Google Shape;1314;p74"/>
          <p:cNvSpPr txBox="1"/>
          <p:nvPr/>
        </p:nvSpPr>
        <p:spPr>
          <a:xfrm>
            <a:off x="4247380" y="2502927"/>
            <a:ext cx="7560000" cy="83096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Consolidar alianzas estratégicas con el sector público, privado, con la Cooperación Internacional, Gobiernos </a:t>
            </a:r>
            <a:r>
              <a:rPr lang="es-MX" dirty="0" err="1"/>
              <a:t>Subnacionales</a:t>
            </a:r>
            <a:r>
              <a:rPr lang="es-MX" dirty="0"/>
              <a:t>, institutos superiores, universidades y unidades educativas.</a:t>
            </a:r>
            <a:endParaRPr dirty="0"/>
          </a:p>
        </p:txBody>
      </p:sp>
      <p:sp>
        <p:nvSpPr>
          <p:cNvPr id="1315" name="Google Shape;1315;p74"/>
          <p:cNvSpPr txBox="1"/>
          <p:nvPr/>
        </p:nvSpPr>
        <p:spPr>
          <a:xfrm>
            <a:off x="4224163" y="3195386"/>
            <a:ext cx="5271421"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dirty="0"/>
              <a:t>4. LIBRERÍA DIGITAL DE LA EDITORIAL</a:t>
            </a:r>
            <a:endParaRPr b="1" dirty="0"/>
          </a:p>
        </p:txBody>
      </p:sp>
      <p:sp>
        <p:nvSpPr>
          <p:cNvPr id="1316" name="Google Shape;1316;p74"/>
          <p:cNvSpPr txBox="1"/>
          <p:nvPr/>
        </p:nvSpPr>
        <p:spPr>
          <a:xfrm>
            <a:off x="4203838" y="3442773"/>
            <a:ext cx="7560000" cy="83096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Desarrollar una aplicación para el acceso a e-</a:t>
            </a:r>
            <a:r>
              <a:rPr lang="es-MX" dirty="0" err="1"/>
              <a:t>books</a:t>
            </a:r>
            <a:r>
              <a:rPr lang="es-MX" dirty="0"/>
              <a:t>, audiolibros y otros, en un amplio repositorio digital que fortalezca la inclusión, incentive la lectura, amplíe el acceso al conocimiento y contribuya a la modernización de la educación</a:t>
            </a:r>
            <a:endParaRPr dirty="0"/>
          </a:p>
        </p:txBody>
      </p:sp>
      <p:sp>
        <p:nvSpPr>
          <p:cNvPr id="1317" name="Google Shape;1317;p74"/>
          <p:cNvSpPr txBox="1"/>
          <p:nvPr/>
        </p:nvSpPr>
        <p:spPr>
          <a:xfrm>
            <a:off x="4182657" y="4157970"/>
            <a:ext cx="644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dirty="0"/>
              <a:t>5. COMPROMISO CON DESARROLLO SOSTENIBLE</a:t>
            </a:r>
            <a:endParaRPr b="1" dirty="0"/>
          </a:p>
        </p:txBody>
      </p:sp>
      <p:sp>
        <p:nvSpPr>
          <p:cNvPr id="1318" name="Google Shape;1318;p74"/>
          <p:cNvSpPr txBox="1"/>
          <p:nvPr/>
        </p:nvSpPr>
        <p:spPr>
          <a:xfrm>
            <a:off x="4227682" y="4449719"/>
            <a:ext cx="7560000" cy="83096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Desarrollar una línea editorial social y de transformación, orientada a prevenir la violencia, fomentar la igualdad e inclusión, fortalecer la cultura de paz mediante contenidos accesibles para toda la población boliviana.</a:t>
            </a:r>
            <a:endParaRPr dirty="0"/>
          </a:p>
        </p:txBody>
      </p:sp>
      <p:sp>
        <p:nvSpPr>
          <p:cNvPr id="1319" name="Google Shape;1319;p74"/>
          <p:cNvSpPr txBox="1"/>
          <p:nvPr/>
        </p:nvSpPr>
        <p:spPr>
          <a:xfrm>
            <a:off x="4144991" y="5215946"/>
            <a:ext cx="3966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MX" b="1" dirty="0"/>
              <a:t>6. PRODUCTOS DE SEGURIDAD</a:t>
            </a:r>
            <a:endParaRPr b="1" dirty="0"/>
          </a:p>
        </p:txBody>
      </p:sp>
      <p:sp>
        <p:nvSpPr>
          <p:cNvPr id="1320" name="Google Shape;1320;p74"/>
          <p:cNvSpPr txBox="1"/>
          <p:nvPr/>
        </p:nvSpPr>
        <p:spPr>
          <a:xfrm>
            <a:off x="4247381" y="5601434"/>
            <a:ext cx="7560000" cy="83096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s-MX" dirty="0"/>
              <a:t>Generar nuevas oportunidades de negocio y consolidar el posicionamiento de la empresa como referente nacional en la producción de soluciones de seguridad documental trazables y productos gráficos de alta seguridad.</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pic>
        <p:nvPicPr>
          <p:cNvPr id="1325" name="Google Shape;1325;p75"/>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1326" name="Google Shape;1326;p75"/>
          <p:cNvPicPr preferRelativeResize="0"/>
          <p:nvPr/>
        </p:nvPicPr>
        <p:blipFill rotWithShape="1">
          <a:blip r:embed="rId4">
            <a:alphaModFix/>
          </a:blip>
          <a:srcRect/>
          <a:stretch/>
        </p:blipFill>
        <p:spPr>
          <a:xfrm>
            <a:off x="6043448" y="1822713"/>
            <a:ext cx="4614042" cy="1168053"/>
          </a:xfrm>
          <a:prstGeom prst="rect">
            <a:avLst/>
          </a:prstGeom>
          <a:noFill/>
          <a:ln>
            <a:noFill/>
          </a:ln>
        </p:spPr>
      </p:pic>
      <p:pic>
        <p:nvPicPr>
          <p:cNvPr id="1327" name="Google Shape;1327;p75"/>
          <p:cNvPicPr preferRelativeResize="0"/>
          <p:nvPr/>
        </p:nvPicPr>
        <p:blipFill rotWithShape="1">
          <a:blip r:embed="rId5">
            <a:alphaModFix/>
          </a:blip>
          <a:srcRect/>
          <a:stretch/>
        </p:blipFill>
        <p:spPr>
          <a:xfrm>
            <a:off x="1277007" y="662552"/>
            <a:ext cx="5517929" cy="3550128"/>
          </a:xfrm>
          <a:prstGeom prst="rect">
            <a:avLst/>
          </a:prstGeom>
          <a:noFill/>
          <a:ln>
            <a:noFill/>
          </a:ln>
        </p:spPr>
      </p:pic>
      <p:pic>
        <p:nvPicPr>
          <p:cNvPr id="1328" name="Google Shape;1328;p75"/>
          <p:cNvPicPr preferRelativeResize="0"/>
          <p:nvPr/>
        </p:nvPicPr>
        <p:blipFill rotWithShape="1">
          <a:blip r:embed="rId6">
            <a:alphaModFix/>
          </a:blip>
          <a:srcRect/>
          <a:stretch/>
        </p:blipFill>
        <p:spPr>
          <a:xfrm>
            <a:off x="6043448" y="483106"/>
            <a:ext cx="118065" cy="3685714"/>
          </a:xfrm>
          <a:prstGeom prst="rect">
            <a:avLst/>
          </a:prstGeom>
          <a:noFill/>
          <a:ln>
            <a:noFill/>
          </a:ln>
        </p:spPr>
      </p:pic>
      <p:sp>
        <p:nvSpPr>
          <p:cNvPr id="1329" name="Google Shape;1329;p75"/>
          <p:cNvSpPr/>
          <p:nvPr/>
        </p:nvSpPr>
        <p:spPr>
          <a:xfrm>
            <a:off x="1341628" y="4408325"/>
            <a:ext cx="9521700" cy="17790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4400" b="1">
                <a:solidFill>
                  <a:schemeClr val="dk1"/>
                </a:solidFill>
              </a:rPr>
              <a:t>¡</a:t>
            </a:r>
            <a:r>
              <a:rPr lang="es-MX" sz="4400" b="1">
                <a:solidFill>
                  <a:schemeClr val="dk1"/>
                </a:solidFill>
                <a:latin typeface="Arial"/>
                <a:ea typeface="Arial"/>
                <a:cs typeface="Arial"/>
                <a:sym typeface="Arial"/>
              </a:rPr>
              <a:t>GRACIAS POR SU ATENCIÓN!</a:t>
            </a:r>
            <a:endParaRPr sz="44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25"/>
          <p:cNvSpPr/>
          <p:nvPr/>
        </p:nvSpPr>
        <p:spPr>
          <a:xfrm>
            <a:off x="3091174" y="624550"/>
            <a:ext cx="8415000" cy="410700"/>
          </a:xfrm>
          <a:prstGeom prst="rect">
            <a:avLst/>
          </a:prstGeom>
          <a:noFill/>
          <a:ln>
            <a:noFill/>
          </a:ln>
        </p:spPr>
        <p:txBody>
          <a:bodyPr spcFirstLastPara="1" wrap="square" lIns="0" tIns="0" rIns="0" bIns="0" anchor="t" anchorCtr="0">
            <a:spAutoFit/>
          </a:bodyPr>
          <a:lstStyle/>
          <a:p>
            <a:pPr marL="0" marR="0" lvl="0" indent="0" algn="l" rtl="0">
              <a:lnSpc>
                <a:spcPct val="91000"/>
              </a:lnSpc>
              <a:spcBef>
                <a:spcPts val="0"/>
              </a:spcBef>
              <a:spcAft>
                <a:spcPts val="0"/>
              </a:spcAft>
              <a:buNone/>
            </a:pPr>
            <a:r>
              <a:rPr lang="es-MX" sz="2933" b="1">
                <a:solidFill>
                  <a:schemeClr val="dk1"/>
                </a:solidFill>
                <a:latin typeface="Akt"/>
                <a:ea typeface="Akt"/>
                <a:cs typeface="Akt"/>
                <a:sym typeface="Akt"/>
              </a:rPr>
              <a:t>Dirección General de Organización Territorial</a:t>
            </a:r>
            <a:endParaRPr sz="2933">
              <a:solidFill>
                <a:srgbClr val="000000"/>
              </a:solidFill>
              <a:latin typeface="Akt"/>
              <a:ea typeface="Akt"/>
              <a:cs typeface="Akt"/>
              <a:sym typeface="Akt"/>
            </a:endParaRPr>
          </a:p>
        </p:txBody>
      </p:sp>
      <p:sp>
        <p:nvSpPr>
          <p:cNvPr id="493" name="Google Shape;493;p25"/>
          <p:cNvSpPr/>
          <p:nvPr/>
        </p:nvSpPr>
        <p:spPr>
          <a:xfrm>
            <a:off x="8247360" y="438480"/>
            <a:ext cx="3258720" cy="177997"/>
          </a:xfrm>
          <a:prstGeom prst="rect">
            <a:avLst/>
          </a:prstGeom>
          <a:noFill/>
          <a:ln>
            <a:noFill/>
          </a:ln>
        </p:spPr>
        <p:txBody>
          <a:bodyPr spcFirstLastPara="1" wrap="square" lIns="0" tIns="0" rIns="0" bIns="0" anchor="t" anchorCtr="0">
            <a:spAutoFit/>
          </a:bodyPr>
          <a:lstStyle/>
          <a:p>
            <a:pPr marL="0" marR="0" lvl="0" indent="0" algn="r" rtl="0">
              <a:lnSpc>
                <a:spcPct val="140000"/>
              </a:lnSpc>
              <a:spcBef>
                <a:spcPts val="0"/>
              </a:spcBef>
              <a:spcAft>
                <a:spcPts val="0"/>
              </a:spcAft>
              <a:buNone/>
            </a:pPr>
            <a:endParaRPr sz="933">
              <a:solidFill>
                <a:srgbClr val="000000"/>
              </a:solidFill>
              <a:latin typeface="Arial"/>
              <a:ea typeface="Arial"/>
              <a:cs typeface="Arial"/>
              <a:sym typeface="Arial"/>
            </a:endParaRPr>
          </a:p>
        </p:txBody>
      </p:sp>
      <p:pic>
        <p:nvPicPr>
          <p:cNvPr id="494" name="Google Shape;494;p25"/>
          <p:cNvPicPr preferRelativeResize="0"/>
          <p:nvPr/>
        </p:nvPicPr>
        <p:blipFill rotWithShape="1">
          <a:blip r:embed="rId3">
            <a:alphaModFix/>
          </a:blip>
          <a:srcRect/>
          <a:stretch/>
        </p:blipFill>
        <p:spPr>
          <a:xfrm>
            <a:off x="237334" y="133735"/>
            <a:ext cx="1149010" cy="1149010"/>
          </a:xfrm>
          <a:prstGeom prst="rect">
            <a:avLst/>
          </a:prstGeom>
          <a:noFill/>
          <a:ln>
            <a:noFill/>
          </a:ln>
        </p:spPr>
      </p:pic>
      <p:sp>
        <p:nvSpPr>
          <p:cNvPr id="495" name="Google Shape;495;p25"/>
          <p:cNvSpPr txBox="1"/>
          <p:nvPr/>
        </p:nvSpPr>
        <p:spPr>
          <a:xfrm>
            <a:off x="4403223" y="1541771"/>
            <a:ext cx="7155000" cy="1092566"/>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MX" sz="1300" b="1" dirty="0">
                <a:solidFill>
                  <a:schemeClr val="dk1"/>
                </a:solidFill>
                <a:latin typeface="+mj-lt"/>
                <a:sym typeface="Arial"/>
              </a:rPr>
              <a:t>Unidad de Áreas Urbanas y </a:t>
            </a:r>
            <a:r>
              <a:rPr lang="es-MX" sz="1300" b="1" dirty="0" err="1">
                <a:solidFill>
                  <a:schemeClr val="dk1"/>
                </a:solidFill>
                <a:latin typeface="+mj-lt"/>
                <a:sym typeface="Arial"/>
              </a:rPr>
              <a:t>Metropolización</a:t>
            </a:r>
            <a:endParaRPr dirty="0">
              <a:latin typeface="+mj-lt"/>
            </a:endParaRPr>
          </a:p>
          <a:p>
            <a:pPr marL="0" marR="0" lvl="0" indent="0" algn="just" rtl="0">
              <a:spcBef>
                <a:spcPts val="0"/>
              </a:spcBef>
              <a:spcAft>
                <a:spcPts val="0"/>
              </a:spcAft>
              <a:buNone/>
            </a:pPr>
            <a:endParaRPr sz="1300" b="1" dirty="0">
              <a:solidFill>
                <a:schemeClr val="dk1"/>
              </a:solidFill>
              <a:latin typeface="+mj-lt"/>
              <a:ea typeface="Akt"/>
              <a:cs typeface="Akt"/>
              <a:sym typeface="Akt"/>
            </a:endParaRPr>
          </a:p>
          <a:p>
            <a:pPr marL="0" marR="0" lvl="0" indent="0" algn="just" rtl="0">
              <a:spcBef>
                <a:spcPts val="0"/>
              </a:spcBef>
              <a:spcAft>
                <a:spcPts val="0"/>
              </a:spcAft>
              <a:buNone/>
            </a:pPr>
            <a:r>
              <a:rPr lang="es-MX" sz="1300" dirty="0">
                <a:solidFill>
                  <a:schemeClr val="dk1"/>
                </a:solidFill>
                <a:latin typeface="+mj-lt"/>
                <a:sym typeface="Arial"/>
              </a:rPr>
              <a:t>Actualizar la normativa vigente para generar una línea base en el fortalecimiento de la institucionalidad metropolitana y desarrollar e implementar la plataforma tecnológica del Sistema de Registro Plurinacional de Áreas Urbanas (SRPAU).</a:t>
            </a:r>
            <a:endParaRPr sz="1200" dirty="0">
              <a:solidFill>
                <a:schemeClr val="dk1"/>
              </a:solidFill>
              <a:latin typeface="+mj-lt"/>
              <a:ea typeface="Akt"/>
              <a:cs typeface="Akt"/>
              <a:sym typeface="Akt"/>
            </a:endParaRPr>
          </a:p>
        </p:txBody>
      </p:sp>
      <p:sp>
        <p:nvSpPr>
          <p:cNvPr id="496" name="Google Shape;496;p25"/>
          <p:cNvSpPr txBox="1"/>
          <p:nvPr/>
        </p:nvSpPr>
        <p:spPr>
          <a:xfrm>
            <a:off x="4345173" y="2956346"/>
            <a:ext cx="7271100" cy="1600398"/>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MX" b="1" dirty="0">
                <a:solidFill>
                  <a:schemeClr val="dk1"/>
                </a:solidFill>
                <a:sym typeface="Arial"/>
              </a:rPr>
              <a:t>Unidad de Límites y Organización Territorial</a:t>
            </a:r>
            <a:endParaRPr dirty="0"/>
          </a:p>
          <a:p>
            <a:pPr marL="0" marR="0" lvl="0" indent="0" algn="l" rtl="0">
              <a:spcBef>
                <a:spcPts val="0"/>
              </a:spcBef>
              <a:spcAft>
                <a:spcPts val="0"/>
              </a:spcAft>
              <a:buNone/>
            </a:pPr>
            <a:endParaRPr b="1" dirty="0">
              <a:solidFill>
                <a:schemeClr val="dk1"/>
              </a:solidFill>
              <a:sym typeface="Arial"/>
            </a:endParaRPr>
          </a:p>
          <a:p>
            <a:pPr lvl="0" algn="just"/>
            <a:r>
              <a:rPr lang="es-ES" dirty="0"/>
              <a:t>Gestionar de manera integral los procesos de delimitación territorial interdepartamental e </a:t>
            </a:r>
            <a:r>
              <a:rPr lang="es-ES" dirty="0" err="1"/>
              <a:t>intradepartamental</a:t>
            </a:r>
            <a:r>
              <a:rPr lang="es-ES" dirty="0"/>
              <a:t>, mediante la atención de solicitudes, coordinación técnica con los </a:t>
            </a:r>
            <a:r>
              <a:rPr lang="es-ES" dirty="0" err="1"/>
              <a:t>GADs</a:t>
            </a:r>
            <a:r>
              <a:rPr lang="es-ES" dirty="0"/>
              <a:t>, ejecución de trabajos de delimitación y densificación, elaboración y revisión de expedientes y anteproyectos de ley con Actas con fuerza de Ley, para su posterior tratamiento ante la Asamblea Legislativa Plurinacional (ALP).</a:t>
            </a:r>
          </a:p>
        </p:txBody>
      </p:sp>
      <p:pic>
        <p:nvPicPr>
          <p:cNvPr id="497" name="Google Shape;497;p25"/>
          <p:cNvPicPr preferRelativeResize="0"/>
          <p:nvPr/>
        </p:nvPicPr>
        <p:blipFill rotWithShape="1">
          <a:blip r:embed="rId4">
            <a:alphaModFix/>
          </a:blip>
          <a:srcRect/>
          <a:stretch/>
        </p:blipFill>
        <p:spPr>
          <a:xfrm>
            <a:off x="994458" y="1438662"/>
            <a:ext cx="2724497" cy="2897525"/>
          </a:xfrm>
          <a:prstGeom prst="rect">
            <a:avLst/>
          </a:prstGeom>
          <a:noFill/>
          <a:ln>
            <a:noFill/>
          </a:ln>
        </p:spPr>
      </p:pic>
      <p:sp>
        <p:nvSpPr>
          <p:cNvPr id="498" name="Google Shape;498;p25"/>
          <p:cNvSpPr txBox="1"/>
          <p:nvPr/>
        </p:nvSpPr>
        <p:spPr>
          <a:xfrm>
            <a:off x="449884" y="4842356"/>
            <a:ext cx="8919900"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1400" b="1" dirty="0">
                <a:solidFill>
                  <a:schemeClr val="dk1"/>
                </a:solidFill>
                <a:latin typeface="Arial"/>
                <a:ea typeface="Arial"/>
                <a:cs typeface="Arial"/>
                <a:sym typeface="Arial"/>
              </a:rPr>
              <a:t>Unidad de Personalidades Jurídicas</a:t>
            </a:r>
            <a:endParaRPr dirty="0"/>
          </a:p>
          <a:p>
            <a:pPr marL="0" marR="0" lvl="0" indent="0" algn="l" rtl="0">
              <a:spcBef>
                <a:spcPts val="0"/>
              </a:spcBef>
              <a:spcAft>
                <a:spcPts val="0"/>
              </a:spcAft>
              <a:buNone/>
            </a:pPr>
            <a:endParaRPr sz="1400" b="1" dirty="0">
              <a:solidFill>
                <a:schemeClr val="dk1"/>
              </a:solidFill>
              <a:latin typeface="Arial"/>
              <a:ea typeface="Arial"/>
              <a:cs typeface="Arial"/>
              <a:sym typeface="Arial"/>
            </a:endParaRPr>
          </a:p>
          <a:p>
            <a:pPr marL="0" marR="0" lvl="0" indent="0" algn="just" rtl="0">
              <a:spcBef>
                <a:spcPts val="0"/>
              </a:spcBef>
              <a:spcAft>
                <a:spcPts val="0"/>
              </a:spcAft>
              <a:buNone/>
            </a:pPr>
            <a:r>
              <a:rPr lang="es-MX" sz="1400" dirty="0">
                <a:solidFill>
                  <a:schemeClr val="dk1"/>
                </a:solidFill>
                <a:latin typeface="Arial"/>
                <a:ea typeface="Arial"/>
                <a:cs typeface="Arial"/>
                <a:sym typeface="Arial"/>
              </a:rPr>
              <a:t>Agilizar y fortalecer la atención de los trámites de otorgación, adecuación y modificación de Estatutos Orgánicos y Reglamentos Internos de personalidades jurídicas, mediante la revisión de trámites y la orientación permanente a las organizaciones solicitantes y contribuir al adecuado funcionamiento de las organizaciones sin fines de lucro.</a:t>
            </a:r>
            <a:endParaRPr sz="1400" b="1" dirty="0">
              <a:solidFill>
                <a:schemeClr val="dk1"/>
              </a:solidFill>
              <a:latin typeface="Arial"/>
              <a:ea typeface="Arial"/>
              <a:cs typeface="Arial"/>
              <a:sym typeface="Arial"/>
            </a:endParaRPr>
          </a:p>
        </p:txBody>
      </p:sp>
      <p:pic>
        <p:nvPicPr>
          <p:cNvPr id="499" name="Google Shape;499;p25"/>
          <p:cNvPicPr preferRelativeResize="0"/>
          <p:nvPr/>
        </p:nvPicPr>
        <p:blipFill rotWithShape="1">
          <a:blip r:embed="rId5">
            <a:alphaModFix/>
          </a:blip>
          <a:srcRect/>
          <a:stretch/>
        </p:blipFill>
        <p:spPr>
          <a:xfrm>
            <a:off x="0" y="6426837"/>
            <a:ext cx="12192000" cy="100326"/>
          </a:xfrm>
          <a:prstGeom prst="rect">
            <a:avLst/>
          </a:prstGeom>
          <a:noFill/>
          <a:ln>
            <a:noFill/>
          </a:ln>
        </p:spPr>
      </p:pic>
    </p:spTree>
    <p:extLst>
      <p:ext uri="{BB962C8B-B14F-4D97-AF65-F5344CB8AC3E}">
        <p14:creationId xmlns:p14="http://schemas.microsoft.com/office/powerpoint/2010/main" val="34735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17"/>
          <p:cNvPicPr preferRelativeResize="0"/>
          <p:nvPr/>
        </p:nvPicPr>
        <p:blipFill rotWithShape="1">
          <a:blip r:embed="rId3">
            <a:alphaModFix/>
          </a:blip>
          <a:srcRect/>
          <a:stretch/>
        </p:blipFill>
        <p:spPr>
          <a:xfrm>
            <a:off x="0" y="6426837"/>
            <a:ext cx="12192000" cy="100326"/>
          </a:xfrm>
          <a:prstGeom prst="rect">
            <a:avLst/>
          </a:prstGeom>
          <a:noFill/>
          <a:ln>
            <a:noFill/>
          </a:ln>
        </p:spPr>
      </p:pic>
      <p:pic>
        <p:nvPicPr>
          <p:cNvPr id="362" name="Google Shape;362;p17"/>
          <p:cNvPicPr preferRelativeResize="0"/>
          <p:nvPr/>
        </p:nvPicPr>
        <p:blipFill rotWithShape="1">
          <a:blip r:embed="rId4">
            <a:alphaModFix/>
          </a:blip>
          <a:srcRect/>
          <a:stretch/>
        </p:blipFill>
        <p:spPr>
          <a:xfrm>
            <a:off x="6043448" y="2325963"/>
            <a:ext cx="4614042" cy="1168053"/>
          </a:xfrm>
          <a:prstGeom prst="rect">
            <a:avLst/>
          </a:prstGeom>
          <a:noFill/>
          <a:ln>
            <a:noFill/>
          </a:ln>
        </p:spPr>
      </p:pic>
      <p:pic>
        <p:nvPicPr>
          <p:cNvPr id="363" name="Google Shape;363;p17"/>
          <p:cNvPicPr preferRelativeResize="0"/>
          <p:nvPr/>
        </p:nvPicPr>
        <p:blipFill rotWithShape="1">
          <a:blip r:embed="rId5">
            <a:alphaModFix/>
          </a:blip>
          <a:srcRect/>
          <a:stretch/>
        </p:blipFill>
        <p:spPr>
          <a:xfrm>
            <a:off x="1277007" y="998852"/>
            <a:ext cx="5517931" cy="3401442"/>
          </a:xfrm>
          <a:prstGeom prst="rect">
            <a:avLst/>
          </a:prstGeom>
          <a:noFill/>
          <a:ln>
            <a:noFill/>
          </a:ln>
        </p:spPr>
      </p:pic>
      <p:pic>
        <p:nvPicPr>
          <p:cNvPr id="364" name="Google Shape;364;p17"/>
          <p:cNvPicPr preferRelativeResize="0"/>
          <p:nvPr/>
        </p:nvPicPr>
        <p:blipFill rotWithShape="1">
          <a:blip r:embed="rId6">
            <a:alphaModFix/>
          </a:blip>
          <a:srcRect/>
          <a:stretch/>
        </p:blipFill>
        <p:spPr>
          <a:xfrm>
            <a:off x="6043448" y="765546"/>
            <a:ext cx="118065" cy="3685714"/>
          </a:xfrm>
          <a:prstGeom prst="rect">
            <a:avLst/>
          </a:prstGeom>
          <a:noFill/>
          <a:ln>
            <a:noFill/>
          </a:ln>
        </p:spPr>
      </p:pic>
      <p:sp>
        <p:nvSpPr>
          <p:cNvPr id="365" name="Google Shape;365;p17"/>
          <p:cNvSpPr/>
          <p:nvPr/>
        </p:nvSpPr>
        <p:spPr>
          <a:xfrm>
            <a:off x="1357059" y="4513308"/>
            <a:ext cx="9490842" cy="1762236"/>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MX" sz="3200" b="1" dirty="0">
                <a:solidFill>
                  <a:schemeClr val="dk1"/>
                </a:solidFill>
                <a:latin typeface="Arial"/>
                <a:ea typeface="Arial"/>
                <a:cs typeface="Arial"/>
                <a:sym typeface="Arial"/>
              </a:rPr>
              <a:t>VICEMINISTERIO DE IGUALDAD DE OPORTUNIDADES, DESCOLONIZACIÓN Y DESPATRIARCALIZACIÓN</a:t>
            </a:r>
            <a:endParaRPr sz="3200" b="1"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98590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18"/>
          <p:cNvPicPr preferRelativeResize="0"/>
          <p:nvPr/>
        </p:nvPicPr>
        <p:blipFill rotWithShape="1">
          <a:blip r:embed="rId3">
            <a:alphaModFix/>
          </a:blip>
          <a:srcRect/>
          <a:stretch/>
        </p:blipFill>
        <p:spPr>
          <a:xfrm>
            <a:off x="0" y="6426837"/>
            <a:ext cx="12192000" cy="100326"/>
          </a:xfrm>
          <a:prstGeom prst="rect">
            <a:avLst/>
          </a:prstGeom>
          <a:noFill/>
          <a:ln>
            <a:noFill/>
          </a:ln>
        </p:spPr>
      </p:pic>
      <p:sp>
        <p:nvSpPr>
          <p:cNvPr id="371" name="Google Shape;371;p18"/>
          <p:cNvSpPr txBox="1"/>
          <p:nvPr/>
        </p:nvSpPr>
        <p:spPr>
          <a:xfrm>
            <a:off x="2244670" y="330837"/>
            <a:ext cx="770265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800" b="1" i="0" u="none" strike="noStrike" dirty="0">
                <a:solidFill>
                  <a:srgbClr val="C9A751"/>
                </a:solidFill>
                <a:latin typeface="+mj-lt"/>
                <a:ea typeface="Montserrat"/>
                <a:cs typeface="Montserrat"/>
                <a:sym typeface="Montserrat"/>
              </a:rPr>
              <a:t>DIRECCIÓN GENERAL DE IGUALDAD DE OPORTUNIDADES</a:t>
            </a:r>
            <a:endParaRPr sz="1000" b="0" i="0" u="none" strike="noStrike" dirty="0">
              <a:solidFill>
                <a:srgbClr val="000000"/>
              </a:solidFill>
              <a:latin typeface="+mj-lt"/>
              <a:sym typeface="Arial"/>
            </a:endParaRPr>
          </a:p>
        </p:txBody>
      </p:sp>
      <p:sp>
        <p:nvSpPr>
          <p:cNvPr id="372" name="Google Shape;372;p18"/>
          <p:cNvSpPr txBox="1"/>
          <p:nvPr/>
        </p:nvSpPr>
        <p:spPr>
          <a:xfrm>
            <a:off x="-295565" y="1088833"/>
            <a:ext cx="704010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400" b="1" i="0" u="sng" strike="noStrike" dirty="0">
                <a:solidFill>
                  <a:srgbClr val="242732"/>
                </a:solidFill>
                <a:latin typeface="Arial"/>
                <a:ea typeface="Arial"/>
                <a:cs typeface="Arial"/>
                <a:sym typeface="Arial"/>
              </a:rPr>
              <a:t>UNIDAD DE LA NIÑEZ Y PERSONAS ADULTAS MAYORES</a:t>
            </a:r>
            <a:endParaRPr sz="1100" b="0" i="0" u="none" strike="noStrike" dirty="0">
              <a:solidFill>
                <a:srgbClr val="000000"/>
              </a:solidFill>
              <a:latin typeface="Arial"/>
              <a:ea typeface="Arial"/>
              <a:cs typeface="Arial"/>
              <a:sym typeface="Arial"/>
            </a:endParaRPr>
          </a:p>
        </p:txBody>
      </p:sp>
      <p:sp>
        <p:nvSpPr>
          <p:cNvPr id="373" name="Google Shape;373;p18"/>
          <p:cNvSpPr txBox="1"/>
          <p:nvPr/>
        </p:nvSpPr>
        <p:spPr>
          <a:xfrm>
            <a:off x="513094" y="1647334"/>
            <a:ext cx="5422789" cy="483205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dirty="0">
                <a:solidFill>
                  <a:srgbClr val="000000"/>
                </a:solidFill>
                <a:sym typeface="Arial"/>
              </a:rPr>
              <a:t>I</a:t>
            </a:r>
            <a:r>
              <a:rPr lang="es-MX" b="0" i="0" u="none" strike="noStrike" dirty="0">
                <a:solidFill>
                  <a:srgbClr val="000000"/>
                </a:solidFill>
                <a:sym typeface="Arial"/>
              </a:rPr>
              <a:t>mplementar el </a:t>
            </a:r>
            <a:r>
              <a:rPr lang="es-MX" b="1" i="0" u="none" strike="noStrike" dirty="0">
                <a:solidFill>
                  <a:srgbClr val="000000"/>
                </a:solidFill>
                <a:sym typeface="Arial"/>
              </a:rPr>
              <a:t>Registro Único de Abogadas y Abogados para la Defensa Técnica, Gratuita y Especializada de Niñas, Niños y Adolescentes Víctimas de Delitos de Violencia (RUANNA).</a:t>
            </a:r>
          </a:p>
          <a:p>
            <a:pPr marL="0" marR="0" lvl="0" indent="0" algn="just" rtl="0">
              <a:spcBef>
                <a:spcPts val="0"/>
              </a:spcBef>
              <a:spcAft>
                <a:spcPts val="0"/>
              </a:spcAft>
              <a:buNone/>
            </a:pPr>
            <a:endParaRPr b="0" i="0" u="none" strike="noStrike" dirty="0">
              <a:solidFill>
                <a:srgbClr val="000000"/>
              </a:solidFill>
              <a:sym typeface="Arial"/>
            </a:endParaRPr>
          </a:p>
          <a:p>
            <a:pPr marL="0" marR="0" lvl="0" indent="0" algn="just" rtl="0">
              <a:spcBef>
                <a:spcPts val="0"/>
              </a:spcBef>
              <a:spcAft>
                <a:spcPts val="0"/>
              </a:spcAft>
              <a:buNone/>
            </a:pPr>
            <a:r>
              <a:rPr lang="es-MX" b="0" i="0" u="none" strike="noStrike" dirty="0">
                <a:solidFill>
                  <a:srgbClr val="000000"/>
                </a:solidFill>
                <a:sym typeface="Arial"/>
              </a:rPr>
              <a:t>Implementar y socializar el </a:t>
            </a:r>
            <a:r>
              <a:rPr lang="es-MX" b="1" i="0" u="none" strike="noStrike" dirty="0">
                <a:solidFill>
                  <a:srgbClr val="000000"/>
                </a:solidFill>
                <a:sym typeface="Arial"/>
              </a:rPr>
              <a:t>Sistema de Información de Niñas, Niños y Adolescentes (SINNA).</a:t>
            </a:r>
            <a:endParaRPr b="0" i="0" u="none" strike="noStrike" dirty="0">
              <a:solidFill>
                <a:srgbClr val="000000"/>
              </a:solidFill>
              <a:sym typeface="Arial"/>
            </a:endParaRPr>
          </a:p>
          <a:p>
            <a:pPr marL="0" marR="0" lvl="0" indent="0" algn="just" rtl="0">
              <a:spcBef>
                <a:spcPts val="0"/>
              </a:spcBef>
              <a:spcAft>
                <a:spcPts val="0"/>
              </a:spcAft>
              <a:buNone/>
            </a:pPr>
            <a:endParaRPr b="0" i="0" u="none" strike="noStrike" dirty="0">
              <a:solidFill>
                <a:srgbClr val="000000"/>
              </a:solidFill>
              <a:sym typeface="Arial"/>
            </a:endParaRPr>
          </a:p>
          <a:p>
            <a:pPr marL="0" marR="0" lvl="0" indent="0" algn="just" rtl="0">
              <a:spcBef>
                <a:spcPts val="0"/>
              </a:spcBef>
              <a:spcAft>
                <a:spcPts val="0"/>
              </a:spcAft>
              <a:buNone/>
            </a:pPr>
            <a:r>
              <a:rPr lang="es-MX" b="0" i="0" u="none" strike="noStrike" dirty="0">
                <a:solidFill>
                  <a:srgbClr val="000000"/>
                </a:solidFill>
                <a:sym typeface="Arial"/>
              </a:rPr>
              <a:t>Gestionar con entidades del </a:t>
            </a:r>
            <a:r>
              <a:rPr lang="es-MX" b="1" i="0" u="none" strike="noStrike" dirty="0">
                <a:solidFill>
                  <a:srgbClr val="000000"/>
                </a:solidFill>
                <a:sym typeface="Arial"/>
              </a:rPr>
              <a:t>Sistema de Protección de la Niña, Niño y Adolescente (SIPPROINA) </a:t>
            </a:r>
            <a:r>
              <a:rPr lang="es-MX" b="0" i="0" u="none" strike="noStrike" dirty="0">
                <a:solidFill>
                  <a:srgbClr val="000000"/>
                </a:solidFill>
                <a:sym typeface="Arial"/>
              </a:rPr>
              <a:t>y </a:t>
            </a:r>
            <a:r>
              <a:rPr lang="es-MX" b="1" i="0" u="none" strike="noStrike" dirty="0">
                <a:solidFill>
                  <a:srgbClr val="000000"/>
                </a:solidFill>
                <a:sym typeface="Arial"/>
              </a:rPr>
              <a:t>Sistema Penal para Adolescentes (SPA)</a:t>
            </a:r>
            <a:r>
              <a:rPr lang="es-MX" b="0" i="0" u="none" strike="noStrike" dirty="0">
                <a:solidFill>
                  <a:srgbClr val="000000"/>
                </a:solidFill>
                <a:sym typeface="Arial"/>
              </a:rPr>
              <a:t>, los procesos de supervisión y control a nivel nacional.</a:t>
            </a:r>
          </a:p>
          <a:p>
            <a:pPr marL="0" marR="0" lvl="0" indent="0" algn="just" rtl="0">
              <a:spcBef>
                <a:spcPts val="0"/>
              </a:spcBef>
              <a:spcAft>
                <a:spcPts val="0"/>
              </a:spcAft>
              <a:buNone/>
            </a:pPr>
            <a:endParaRPr lang="es-MX" dirty="0"/>
          </a:p>
          <a:p>
            <a:pPr algn="just"/>
            <a:r>
              <a:rPr lang="es-ES" dirty="0">
                <a:solidFill>
                  <a:srgbClr val="242732"/>
                </a:solidFill>
              </a:rPr>
              <a:t>Promover</a:t>
            </a:r>
            <a:r>
              <a:rPr lang="es-ES" b="1" dirty="0">
                <a:solidFill>
                  <a:srgbClr val="242732"/>
                </a:solidFill>
              </a:rPr>
              <a:t> Olimpiadas Departamentales Físico Cognitiva de las Personas Adultas Mayores, como parte del </a:t>
            </a:r>
            <a:r>
              <a:rPr lang="es-ES" dirty="0">
                <a:solidFill>
                  <a:srgbClr val="242732"/>
                </a:solidFill>
              </a:rPr>
              <a:t>envejecimiento activo y saludable en Bolivia.</a:t>
            </a:r>
            <a:endParaRPr lang="es-ES" dirty="0"/>
          </a:p>
          <a:p>
            <a:pPr marL="0" marR="0" lvl="0" indent="0" algn="just" rtl="0">
              <a:spcBef>
                <a:spcPts val="0"/>
              </a:spcBef>
              <a:spcAft>
                <a:spcPts val="0"/>
              </a:spcAft>
              <a:buNone/>
            </a:pPr>
            <a:endParaRPr b="0" i="0" u="none" strike="noStrike" dirty="0">
              <a:solidFill>
                <a:srgbClr val="000000"/>
              </a:solidFill>
              <a:sym typeface="Arial"/>
            </a:endParaRPr>
          </a:p>
          <a:p>
            <a:pPr marL="0" marR="0" lvl="0" indent="0" algn="just" rtl="0">
              <a:spcBef>
                <a:spcPts val="0"/>
              </a:spcBef>
              <a:spcAft>
                <a:spcPts val="0"/>
              </a:spcAft>
              <a:buNone/>
            </a:pPr>
            <a:r>
              <a:rPr lang="es-MX" b="0" i="0" u="none" strike="noStrike" dirty="0">
                <a:solidFill>
                  <a:srgbClr val="000000"/>
                </a:solidFill>
                <a:sym typeface="Arial"/>
              </a:rPr>
              <a:t>Contar con:</a:t>
            </a:r>
          </a:p>
          <a:p>
            <a:pPr marL="171450" marR="0" lvl="0" indent="-171450" algn="just" rtl="0">
              <a:spcBef>
                <a:spcPts val="0"/>
              </a:spcBef>
              <a:spcAft>
                <a:spcPts val="0"/>
              </a:spcAft>
              <a:buFont typeface="Arial" panose="020B0604020202020204" pitchFamily="34" charset="0"/>
              <a:buChar char="•"/>
            </a:pPr>
            <a:endParaRPr lang="es-MX" b="1" i="0" u="none" strike="noStrike" dirty="0">
              <a:solidFill>
                <a:srgbClr val="000000"/>
              </a:solidFill>
              <a:sym typeface="Arial"/>
            </a:endParaRPr>
          </a:p>
          <a:p>
            <a:pPr marL="171450" indent="-171450" algn="just">
              <a:buFont typeface="Arial" panose="020B0604020202020204" pitchFamily="34" charset="0"/>
              <a:buChar char="•"/>
            </a:pPr>
            <a:r>
              <a:rPr lang="es-MX" b="1" i="0" u="none" strike="noStrike" dirty="0">
                <a:solidFill>
                  <a:srgbClr val="000000"/>
                </a:solidFill>
                <a:sym typeface="Arial"/>
              </a:rPr>
              <a:t>Política Pública de Prevención de Delitos en Adolescentes</a:t>
            </a:r>
          </a:p>
          <a:p>
            <a:pPr marL="171450" indent="-171450" algn="just">
              <a:buFont typeface="Arial" panose="020B0604020202020204" pitchFamily="34" charset="0"/>
              <a:buChar char="•"/>
            </a:pPr>
            <a:endParaRPr lang="es-ES" b="1" dirty="0">
              <a:solidFill>
                <a:srgbClr val="242732"/>
              </a:solidFill>
            </a:endParaRPr>
          </a:p>
          <a:p>
            <a:pPr marL="171450" indent="-171450" algn="just">
              <a:buFont typeface="Arial" panose="020B0604020202020204" pitchFamily="34" charset="0"/>
              <a:buChar char="•"/>
            </a:pPr>
            <a:r>
              <a:rPr lang="es-ES" b="1" dirty="0">
                <a:solidFill>
                  <a:srgbClr val="242732"/>
                </a:solidFill>
              </a:rPr>
              <a:t>Política Pública de Envejecimiento y Vejez</a:t>
            </a:r>
            <a:endParaRPr lang="es-MX" b="0" i="0" u="none" strike="noStrike" dirty="0">
              <a:solidFill>
                <a:srgbClr val="000000"/>
              </a:solidFill>
              <a:sym typeface="Arial"/>
            </a:endParaRPr>
          </a:p>
          <a:p>
            <a:pPr marL="0" marR="0" lvl="0" indent="0" algn="just" rtl="0">
              <a:spcBef>
                <a:spcPts val="0"/>
              </a:spcBef>
              <a:spcAft>
                <a:spcPts val="0"/>
              </a:spcAft>
              <a:buNone/>
            </a:pPr>
            <a:endParaRPr b="0" i="0" u="none" strike="noStrike" dirty="0">
              <a:solidFill>
                <a:srgbClr val="000000"/>
              </a:solidFill>
              <a:sym typeface="Arial"/>
            </a:endParaRPr>
          </a:p>
        </p:txBody>
      </p:sp>
      <p:sp>
        <p:nvSpPr>
          <p:cNvPr id="375" name="Google Shape;375;p18"/>
          <p:cNvSpPr txBox="1"/>
          <p:nvPr/>
        </p:nvSpPr>
        <p:spPr>
          <a:xfrm>
            <a:off x="6640054" y="1069035"/>
            <a:ext cx="464988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1400" b="1" i="0" u="sng" strike="noStrike">
                <a:solidFill>
                  <a:srgbClr val="242732"/>
                </a:solidFill>
                <a:latin typeface="Arial"/>
                <a:ea typeface="Arial"/>
                <a:cs typeface="Arial"/>
                <a:sym typeface="Arial"/>
              </a:rPr>
              <a:t>UNIDAD DE PREVENCIÓN Y ELIMINACIÓN DE TODA FORMA DE VIOLENCIA </a:t>
            </a:r>
            <a:endParaRPr sz="1400" b="0" i="0" u="none" strike="noStrike">
              <a:solidFill>
                <a:srgbClr val="000000"/>
              </a:solidFill>
              <a:latin typeface="Arial"/>
              <a:ea typeface="Arial"/>
              <a:cs typeface="Arial"/>
              <a:sym typeface="Arial"/>
            </a:endParaRPr>
          </a:p>
          <a:p>
            <a:pPr marL="0" marR="0" lvl="0" indent="0" algn="ctr" rtl="0">
              <a:spcBef>
                <a:spcPts val="0"/>
              </a:spcBef>
              <a:spcAft>
                <a:spcPts val="0"/>
              </a:spcAft>
              <a:buNone/>
            </a:pPr>
            <a:r>
              <a:rPr lang="es-MX" sz="1400" b="1" i="0" u="sng" strike="noStrike">
                <a:solidFill>
                  <a:srgbClr val="242732"/>
                </a:solidFill>
                <a:latin typeface="Arial"/>
                <a:ea typeface="Arial"/>
                <a:cs typeface="Arial"/>
                <a:sym typeface="Arial"/>
              </a:rPr>
              <a:t>EN RAZÓN DE GÉNERO Y GENERACIONAL</a:t>
            </a:r>
            <a:endParaRPr sz="1400" b="0" i="0" u="none" strike="noStrike">
              <a:solidFill>
                <a:srgbClr val="000000"/>
              </a:solidFill>
              <a:latin typeface="Arial"/>
              <a:ea typeface="Arial"/>
              <a:cs typeface="Arial"/>
              <a:sym typeface="Arial"/>
            </a:endParaRPr>
          </a:p>
        </p:txBody>
      </p:sp>
      <p:sp>
        <p:nvSpPr>
          <p:cNvPr id="376" name="Google Shape;376;p18"/>
          <p:cNvSpPr txBox="1"/>
          <p:nvPr/>
        </p:nvSpPr>
        <p:spPr>
          <a:xfrm>
            <a:off x="6459202" y="2382225"/>
            <a:ext cx="4906635" cy="246217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MX" i="0" u="none" strike="noStrike" dirty="0">
                <a:solidFill>
                  <a:srgbClr val="000000"/>
                </a:solidFill>
                <a:latin typeface="Arial"/>
                <a:ea typeface="Arial"/>
                <a:cs typeface="Arial"/>
                <a:sym typeface="Arial"/>
              </a:rPr>
              <a:t>Conformar </a:t>
            </a:r>
            <a:r>
              <a:rPr lang="es-MX" b="1" i="0" u="none" strike="noStrike" dirty="0">
                <a:solidFill>
                  <a:srgbClr val="000000"/>
                </a:solidFill>
                <a:latin typeface="Arial"/>
                <a:ea typeface="Arial"/>
                <a:cs typeface="Arial"/>
                <a:sym typeface="Arial"/>
              </a:rPr>
              <a:t>Redes Locales Para la Prevención y Erradicación de la Violencia de Género y </a:t>
            </a:r>
            <a:r>
              <a:rPr lang="es-MX" b="1" i="0" u="none" strike="noStrike" dirty="0">
                <a:solidFill>
                  <a:schemeClr val="tx1"/>
                </a:solidFill>
                <a:latin typeface="Arial"/>
                <a:ea typeface="Arial"/>
                <a:cs typeface="Arial"/>
                <a:sym typeface="Arial"/>
              </a:rPr>
              <a:t>Generacional.</a:t>
            </a:r>
          </a:p>
          <a:p>
            <a:pPr marL="0" marR="0" lvl="0" indent="0" algn="just" rtl="0">
              <a:spcBef>
                <a:spcPts val="0"/>
              </a:spcBef>
              <a:spcAft>
                <a:spcPts val="0"/>
              </a:spcAft>
              <a:buNone/>
            </a:pPr>
            <a:endParaRPr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b="0" i="0" u="none" strike="noStrike" dirty="0">
                <a:solidFill>
                  <a:srgbClr val="000000"/>
                </a:solidFill>
                <a:latin typeface="Arial"/>
                <a:ea typeface="Arial"/>
                <a:cs typeface="Arial"/>
                <a:sym typeface="Arial"/>
              </a:rPr>
              <a:t>Coordinar interinstitucionalmente para el </a:t>
            </a:r>
            <a:r>
              <a:rPr lang="es-MX" b="1" i="0" u="none" strike="noStrike" dirty="0">
                <a:solidFill>
                  <a:srgbClr val="000000"/>
                </a:solidFill>
                <a:latin typeface="Arial"/>
                <a:ea typeface="Arial"/>
                <a:cs typeface="Arial"/>
                <a:sym typeface="Arial"/>
              </a:rPr>
              <a:t>fortalecimiento del SIPPASE </a:t>
            </a:r>
            <a:r>
              <a:rPr lang="es-MX" b="0" i="0" u="none" strike="noStrike" dirty="0">
                <a:solidFill>
                  <a:srgbClr val="000000"/>
                </a:solidFill>
                <a:latin typeface="Arial"/>
                <a:ea typeface="Arial"/>
                <a:cs typeface="Arial"/>
                <a:sym typeface="Arial"/>
              </a:rPr>
              <a:t>en el marco de la Ley </a:t>
            </a:r>
            <a:r>
              <a:rPr lang="es-MX" b="0" i="0" u="none" strike="noStrike" dirty="0" err="1">
                <a:solidFill>
                  <a:srgbClr val="000000"/>
                </a:solidFill>
                <a:latin typeface="Arial"/>
                <a:ea typeface="Arial"/>
                <a:cs typeface="Arial"/>
                <a:sym typeface="Arial"/>
              </a:rPr>
              <a:t>Nº</a:t>
            </a:r>
            <a:r>
              <a:rPr lang="es-MX" b="0" i="0" u="none" strike="noStrike" dirty="0">
                <a:solidFill>
                  <a:srgbClr val="000000"/>
                </a:solidFill>
                <a:latin typeface="Arial"/>
                <a:ea typeface="Arial"/>
                <a:cs typeface="Arial"/>
                <a:sym typeface="Arial"/>
              </a:rPr>
              <a:t> 348. </a:t>
            </a:r>
            <a:endParaRPr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endParaRPr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b="1" i="0" u="none" strike="noStrike" dirty="0">
                <a:solidFill>
                  <a:srgbClr val="000000"/>
                </a:solidFill>
                <a:latin typeface="Arial"/>
                <a:ea typeface="Arial"/>
                <a:cs typeface="Arial"/>
                <a:sym typeface="Arial"/>
              </a:rPr>
              <a:t>Implementar el Sello “Empresa Comprometida con una Vida Libre de Violencia</a:t>
            </a:r>
            <a:r>
              <a:rPr lang="es-MX" b="0" i="0" u="none" strike="noStrike" dirty="0">
                <a:solidFill>
                  <a:srgbClr val="000000"/>
                </a:solidFill>
                <a:latin typeface="Arial"/>
                <a:ea typeface="Arial"/>
                <a:cs typeface="Arial"/>
                <a:sym typeface="Arial"/>
              </a:rPr>
              <a:t>” (D.S. 4779). </a:t>
            </a:r>
            <a:endParaRPr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endParaRPr b="0" i="0" u="none" strike="noStrike" dirty="0">
              <a:solidFill>
                <a:srgbClr val="000000"/>
              </a:solidFill>
              <a:latin typeface="Arial"/>
              <a:ea typeface="Arial"/>
              <a:cs typeface="Arial"/>
              <a:sym typeface="Arial"/>
            </a:endParaRPr>
          </a:p>
          <a:p>
            <a:pPr marL="0" marR="0" lvl="0" indent="0" algn="just" rtl="0">
              <a:spcBef>
                <a:spcPts val="0"/>
              </a:spcBef>
              <a:spcAft>
                <a:spcPts val="0"/>
              </a:spcAft>
              <a:buNone/>
            </a:pPr>
            <a:r>
              <a:rPr lang="es-MX" b="1" i="0" u="none" strike="noStrike" dirty="0">
                <a:solidFill>
                  <a:srgbClr val="000000"/>
                </a:solidFill>
                <a:latin typeface="Arial"/>
                <a:ea typeface="Arial"/>
                <a:cs typeface="Arial"/>
                <a:sym typeface="Arial"/>
              </a:rPr>
              <a:t>Socializar e Implementar </a:t>
            </a:r>
            <a:r>
              <a:rPr lang="es-MX" b="0" i="0" u="none" strike="noStrike" dirty="0">
                <a:solidFill>
                  <a:srgbClr val="000000"/>
                </a:solidFill>
                <a:latin typeface="Arial"/>
                <a:ea typeface="Arial"/>
                <a:cs typeface="Arial"/>
                <a:sym typeface="Arial"/>
              </a:rPr>
              <a:t>el Protocolo de Atención de Casos de Acoso y/o Violencia Política hacia las Mujeres. </a:t>
            </a:r>
            <a:endParaRPr b="0" i="0" u="none" strike="noStrike" dirty="0">
              <a:solidFill>
                <a:srgbClr val="000000"/>
              </a:solidFill>
              <a:latin typeface="Arial"/>
              <a:ea typeface="Arial"/>
              <a:cs typeface="Arial"/>
              <a:sym typeface="Arial"/>
            </a:endParaRPr>
          </a:p>
        </p:txBody>
      </p:sp>
      <p:cxnSp>
        <p:nvCxnSpPr>
          <p:cNvPr id="377" name="Google Shape;377;p18"/>
          <p:cNvCxnSpPr/>
          <p:nvPr/>
        </p:nvCxnSpPr>
        <p:spPr>
          <a:xfrm>
            <a:off x="6096000" y="1458410"/>
            <a:ext cx="0" cy="3495555"/>
          </a:xfrm>
          <a:prstGeom prst="straightConnector1">
            <a:avLst/>
          </a:prstGeom>
          <a:noFill/>
          <a:ln w="9525" cap="flat" cmpd="sng">
            <a:solidFill>
              <a:srgbClr val="4A7DBA"/>
            </a:solidFill>
            <a:prstDash val="solid"/>
            <a:round/>
            <a:headEnd type="none" w="sm" len="sm"/>
            <a:tailEnd type="none" w="sm" len="sm"/>
          </a:ln>
        </p:spPr>
      </p:cxnSp>
    </p:spTree>
    <p:extLst>
      <p:ext uri="{BB962C8B-B14F-4D97-AF65-F5344CB8AC3E}">
        <p14:creationId xmlns:p14="http://schemas.microsoft.com/office/powerpoint/2010/main" val="144822055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TotalTime>
  <Words>5994</Words>
  <Application>Microsoft Office PowerPoint</Application>
  <PresentationFormat>Panorámica</PresentationFormat>
  <Paragraphs>481</Paragraphs>
  <Slides>64</Slides>
  <Notes>63</Notes>
  <HiddenSlides>0</HiddenSlides>
  <MMClips>0</MMClips>
  <ScaleCrop>false</ScaleCrop>
  <HeadingPairs>
    <vt:vector size="6" baseType="variant">
      <vt:variant>
        <vt:lpstr>Fuentes usadas</vt:lpstr>
      </vt:variant>
      <vt:variant>
        <vt:i4>13</vt:i4>
      </vt:variant>
      <vt:variant>
        <vt:lpstr>Tema</vt:lpstr>
      </vt:variant>
      <vt:variant>
        <vt:i4>2</vt:i4>
      </vt:variant>
      <vt:variant>
        <vt:lpstr>Títulos de diapositiva</vt:lpstr>
      </vt:variant>
      <vt:variant>
        <vt:i4>64</vt:i4>
      </vt:variant>
    </vt:vector>
  </HeadingPairs>
  <TitlesOfParts>
    <vt:vector size="79" baseType="lpstr">
      <vt:lpstr>Akt</vt:lpstr>
      <vt:lpstr>Montserrat</vt:lpstr>
      <vt:lpstr>Arial Rounded</vt:lpstr>
      <vt:lpstr>Cambria</vt:lpstr>
      <vt:lpstr>Wingdings</vt:lpstr>
      <vt:lpstr>Century Gothic</vt:lpstr>
      <vt:lpstr>Arial</vt:lpstr>
      <vt:lpstr>Trebuchet MS</vt:lpstr>
      <vt:lpstr>Nobile</vt:lpstr>
      <vt:lpstr>Fraunces ExtraBold</vt:lpstr>
      <vt:lpstr>Arial Narrow</vt:lpstr>
      <vt:lpstr>Noto Sans Symbols</vt:lpstr>
      <vt:lpstr>Calibri</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UNIDAD DE GESTIÓN Y RELACIONAMIENTO LEGISLATIVO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ericka sonco</dc:creator>
  <cp:lastModifiedBy>Dafne Alison Mendoza Rodriguez</cp:lastModifiedBy>
  <cp:revision>45</cp:revision>
  <dcterms:created xsi:type="dcterms:W3CDTF">2026-05-12T17:29:27Z</dcterms:created>
  <dcterms:modified xsi:type="dcterms:W3CDTF">2026-06-30T17:45:13Z</dcterms:modified>
</cp:coreProperties>
</file>