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12.xml.rels" ContentType="application/vnd.openxmlformats-package.relationships+xml"/>
  <Override PartName="/ppt/slideMasters/_rels/slideMaster13.xml.rels" ContentType="application/vnd.openxmlformats-package.relationships+xml"/>
  <Override PartName="/ppt/slideMasters/_rels/slideMaster14.xml.rels" ContentType="application/vnd.openxmlformats-package.relationships+xml"/>
  <Override PartName="/ppt/slideMasters/_rels/slideMaster15.xml.rels" ContentType="application/vnd.openxmlformats-package.relationships+xml"/>
  <Override PartName="/ppt/slideMasters/_rels/slideMaster16.xml.rels" ContentType="application/vnd.openxmlformats-package.relationships+xml"/>
  <Override PartName="/ppt/slideMasters/_rels/slideMaster17.xml.rels" ContentType="application/vnd.openxmlformats-package.relationships+xml"/>
  <Override PartName="/ppt/slideMasters/_rels/slideMaster18.xml.rels" ContentType="application/vnd.openxmlformats-package.relationships+xml"/>
  <Override PartName="/ppt/slideMasters/_rels/slideMaster19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theme/theme17.xml" ContentType="application/vnd.openxmlformats-officedocument.theme+xml"/>
  <Override PartName="/ppt/theme/theme18.xml" ContentType="application/vnd.openxmlformats-officedocument.theme+xml"/>
  <Override PartName="/ppt/theme/theme19.xml" ContentType="application/vnd.openxmlformats-officedocument.theme+xml"/>
  <Override PartName="/ppt/theme/theme20.xml" ContentType="application/vnd.openxmlformats-officedocument.theme+xml"/>
  <Override PartName="/ppt/diagrams/quickStyle3.xml" ContentType="application/vnd.openxmlformats-officedocument.drawingml.diagram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drawing2.xml" ContentType="application/vnd.ms-office.drawingml.diagramDrawing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quickStyle4.xml" ContentType="application/vnd.openxmlformats-officedocument.drawingml.diagramStyle+xml"/>
  <Override PartName="/ppt/diagrams/quickStyle2.xml" ContentType="application/vnd.openxmlformats-officedocument.drawingml.diagramStyle+xml"/>
  <Override PartName="/ppt/diagrams/layout2.xml" ContentType="application/vnd.openxmlformats-officedocument.drawingml.diagram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data3.xml" ContentType="application/vnd.openxmlformats-officedocument.drawingml.diagramData+xml"/>
  <Override PartName="/ppt/diagrams/quickStyle5.xml" ContentType="application/vnd.openxmlformats-officedocument.drawingml.diagramStyle+xml"/>
  <Override PartName="/ppt/diagrams/layout3.xml" ContentType="application/vnd.openxmlformats-officedocument.drawingml.diagramLayout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colors5.xml" ContentType="application/vnd.openxmlformats-officedocument.drawingml.diagramColors+xml"/>
  <Override PartName="/ppt/diagrams/_rels/drawing3.xml.rels" ContentType="application/vnd.openxmlformats-package.relationships+xml"/>
  <Override PartName="/ppt/diagrams/_rels/data3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media/image1.png" ContentType="image/png"/>
  <Override PartName="/ppt/media/image2.jpeg" ContentType="image/jpeg"/>
  <Override PartName="/ppt/media/image54.jpeg" ContentType="image/jpeg"/>
  <Override PartName="/ppt/media/image23.jpeg" ContentType="image/jpeg"/>
  <Override PartName="/ppt/media/image8.png" ContentType="image/png"/>
  <Override PartName="/ppt/media/image74.png" ContentType="image/png"/>
  <Override PartName="/ppt/media/image128.svg" ContentType="image/svg"/>
  <Override PartName="/ppt/media/image3.png" ContentType="image/png"/>
  <Override PartName="/ppt/media/image17.jpeg" ContentType="image/jpeg"/>
  <Override PartName="/ppt/media/image56.jpeg" ContentType="image/jpeg"/>
  <Override PartName="/ppt/media/image4.jpeg" ContentType="image/jpeg"/>
  <Override PartName="/ppt/media/image71.png" ContentType="image/png"/>
  <Override PartName="/ppt/media/image5.png" ContentType="image/png"/>
  <Override PartName="/ppt/media/image72.png" ContentType="image/png"/>
  <Override PartName="/ppt/media/image6.png" ContentType="image/png"/>
  <Override PartName="/ppt/media/image73.png" ContentType="image/png"/>
  <Override PartName="/ppt/media/image7.png" ContentType="image/png"/>
  <Override PartName="/ppt/media/image75.png" ContentType="image/png"/>
  <Override PartName="/ppt/media/image9.png" ContentType="image/png"/>
  <Override PartName="/ppt/media/OOXDiagramDataRels3_0.png" ContentType="image/png"/>
  <Override PartName="/ppt/media/image10.jpeg" ContentType="image/jpeg"/>
  <Override PartName="/ppt/media/image66.png" ContentType="image/png"/>
  <Override PartName="/ppt/media/image11.jpeg" ContentType="image/jpeg"/>
  <Override PartName="/ppt/media/image76.png" ContentType="image/png"/>
  <Override PartName="/ppt/media/image12.jpeg" ContentType="image/jpeg"/>
  <Override PartName="/ppt/media/image86.png" ContentType="image/png"/>
  <Override PartName="/ppt/media/image13.jpeg" ContentType="image/jpeg"/>
  <Override PartName="/ppt/media/OOXDiagramDrawingRels3_5.png" ContentType="image/png"/>
  <Override PartName="/ppt/media/image96.png" ContentType="image/png"/>
  <Override PartName="/ppt/media/image14.jpeg" ContentType="image/jpeg"/>
  <Override PartName="/ppt/media/image113.wmf" ContentType="image/x-wmf"/>
  <Override PartName="/ppt/media/image101.png" ContentType="image/png"/>
  <Override PartName="/ppt/media/image29.png" ContentType="image/png"/>
  <Override PartName="/ppt/media/image15.jpeg" ContentType="image/jpeg"/>
  <Override PartName="/ppt/media/image16.png" ContentType="image/png"/>
  <Override PartName="/ppt/media/image18.png" ContentType="image/png"/>
  <Override PartName="/ppt/media/OOXDiagramDataRels3_2.svg" ContentType="image/svg"/>
  <Override PartName="/ppt/media/image19.jpeg" ContentType="image/jpeg"/>
  <Override PartName="/ppt/media/image22.png" ContentType="image/png"/>
  <Override PartName="/ppt/media/image20.jpeg" ContentType="image/jpeg"/>
  <Override PartName="/ppt/media/image44.png" ContentType="image/png"/>
  <Override PartName="/ppt/media/image21.png" ContentType="image/png"/>
  <Override PartName="/ppt/media/OOXDiagramDataRels3_3.png" ContentType="image/png"/>
  <Override PartName="/ppt/media/OOXDiagramDataRels3_1.svg" ContentType="image/svg"/>
  <Override PartName="/ppt/media/image24.jpeg" ContentType="image/jpeg"/>
  <Override PartName="/ppt/media/OOXDiagramDrawingRels3_3.png" ContentType="image/png"/>
  <Override PartName="/ppt/media/image25.jpeg" ContentType="image/jpeg"/>
  <Override PartName="/ppt/media/OOXDiagramDataRels3_9.png" ContentType="image/png"/>
  <Override PartName="/ppt/media/image26.jpeg" ContentType="image/jpeg"/>
  <Override PartName="/ppt/media/image116.jpeg" ContentType="image/jpeg"/>
  <Override PartName="/ppt/media/image27.jpeg" ContentType="image/jpeg"/>
  <Override PartName="/ppt/media/image100.png" ContentType="image/png"/>
  <Override PartName="/ppt/media/image28.png" ContentType="image/png"/>
  <Override PartName="/ppt/media/OOXDiagramDrawingRels3_6.svg" ContentType="image/svg"/>
  <Override PartName="/ppt/media/image30.png" ContentType="image/png"/>
  <Override PartName="/ppt/media/OOXDiagramDataRels3_4.svg" ContentType="image/svg"/>
  <Override PartName="/ppt/media/image31.png" ContentType="image/png"/>
  <Override PartName="/ppt/media/OOXDiagramDrawingRels3_7.png" ContentType="image/png"/>
  <Override PartName="/ppt/media/image121.jpeg" ContentType="image/jpeg"/>
  <Override PartName="/ppt/media/image32.jpeg" ContentType="image/jpeg"/>
  <Override PartName="/ppt/media/image33.png" ContentType="image/png"/>
  <Override PartName="/ppt/media/OOXDiagramDrawingRels3_9.png" ContentType="image/png"/>
  <Override PartName="/ppt/media/image34.png" ContentType="image/png"/>
  <Override PartName="/ppt/media/OOXDiagramDataRels3_8.svg" ContentType="image/svg"/>
  <Override PartName="/ppt/media/image37.jpeg" ContentType="image/jpeg"/>
  <Override PartName="/ppt/media/image35.png" ContentType="image/png"/>
  <Override PartName="/ppt/media/OOXDiagramDataRels3_7.png" ContentType="image/png"/>
  <Override PartName="/ppt/media/image36.jpeg" ContentType="image/jpeg"/>
  <Override PartName="/ppt/media/OOXDiagramDrawingRels3_1.svg" ContentType="image/svg"/>
  <Override PartName="/ppt/media/image152.png" ContentType="image/png"/>
  <Override PartName="/ppt/media/OOXDiagramDataRels3_5.png" ContentType="image/png"/>
  <Override PartName="/ppt/media/OOXDiagramDataRels3_6.svg" ContentType="image/svg"/>
  <Override PartName="/ppt/media/OOXDiagramDrawingRels3_0.png" ContentType="image/png"/>
  <Override PartName="/ppt/media/OOXDiagramDrawingRels3_2.svg" ContentType="image/svg"/>
  <Override PartName="/ppt/media/image153.png" ContentType="image/png"/>
  <Override PartName="/ppt/media/OOXDiagramDrawingRels3_4.svg" ContentType="image/svg"/>
  <Override PartName="/ppt/media/OOXDiagramDrawingRels3_8.svg" ContentType="image/svg"/>
  <Override PartName="/ppt/media/image38.jpeg" ContentType="image/jpeg"/>
  <Override PartName="/ppt/media/image45.png" ContentType="image/png"/>
  <Override PartName="/ppt/media/image39.jpeg" ContentType="image/jpeg"/>
  <Override PartName="/ppt/media/image40.jpeg" ContentType="image/jpeg"/>
  <Override PartName="/ppt/media/image139.png" ContentType="image/png"/>
  <Override PartName="/ppt/media/image41.png" ContentType="image/png"/>
  <Override PartName="/ppt/media/image42.png" ContentType="image/png"/>
  <Override PartName="/ppt/media/image43.png" ContentType="image/png"/>
  <Override PartName="/ppt/media/image46.png" ContentType="image/png"/>
  <Override PartName="/ppt/media/image47.png" ContentType="image/png"/>
  <Override PartName="/ppt/media/image48.png" ContentType="image/png"/>
  <Override PartName="/ppt/media/image120.png" ContentType="image/png"/>
  <Override PartName="/ppt/media/image49.jpeg" ContentType="image/jpeg"/>
  <Override PartName="/ppt/media/image50.png" ContentType="image/png"/>
  <Override PartName="/ppt/media/image51.jpeg" ContentType="image/jpeg"/>
  <Override PartName="/ppt/media/image52.jpeg" ContentType="image/jpeg"/>
  <Override PartName="/ppt/media/image53.png" ContentType="image/png"/>
  <Override PartName="/ppt/media/image55.jpeg" ContentType="image/jpeg"/>
  <Override PartName="/ppt/media/image144.jpeg" ContentType="image/jpeg"/>
  <Override PartName="/ppt/media/image57.png" ContentType="image/png"/>
  <Override PartName="/ppt/media/image58.png" ContentType="image/png"/>
  <Override PartName="/ppt/media/image130.png" ContentType="image/png"/>
  <Override PartName="/ppt/media/image59.png" ContentType="image/png"/>
  <Override PartName="/ppt/media/image60.jpeg" ContentType="image/jpeg"/>
  <Override PartName="/ppt/media/image61.jpeg" ContentType="image/jpeg"/>
  <Override PartName="/ppt/media/image62.jpeg" ContentType="image/jpeg"/>
  <Override PartName="/ppt/media/image63.png" ContentType="image/png"/>
  <Override PartName="/ppt/media/image64.png" ContentType="image/png"/>
  <Override PartName="/ppt/media/image65.png" ContentType="image/png"/>
  <Override PartName="/ppt/media/image67.png" ContentType="image/png"/>
  <Override PartName="/ppt/media/image68.png" ContentType="image/png"/>
  <Override PartName="/ppt/media/image140.png" ContentType="image/png"/>
  <Override PartName="/ppt/media/image69.png" ContentType="image/png"/>
  <Override PartName="/ppt/media/image141.png" ContentType="image/png"/>
  <Override PartName="/ppt/media/image70.png" ContentType="image/png"/>
  <Override PartName="/ppt/media/image77.png" ContentType="image/png"/>
  <Override PartName="/ppt/media/image78.png" ContentType="image/png"/>
  <Override PartName="/ppt/media/image150.png" ContentType="image/png"/>
  <Override PartName="/ppt/media/image79.png" ContentType="image/png"/>
  <Override PartName="/ppt/media/image151.png" ContentType="image/png"/>
  <Override PartName="/ppt/media/image80.png" ContentType="image/png"/>
  <Override PartName="/ppt/media/image81.png" ContentType="image/png"/>
  <Override PartName="/ppt/media/image82.png" ContentType="image/png"/>
  <Override PartName="/ppt/media/image83.png" ContentType="image/png"/>
  <Override PartName="/ppt/media/image84.png" ContentType="image/png"/>
  <Override PartName="/ppt/media/image85.png" ContentType="image/png"/>
  <Override PartName="/ppt/media/image87.png" ContentType="image/png"/>
  <Override PartName="/ppt/media/image88.png" ContentType="image/png"/>
  <Override PartName="/ppt/media/image89.png" ContentType="image/png"/>
  <Override PartName="/ppt/media/image90.png" ContentType="image/png"/>
  <Override PartName="/ppt/media/image91.png" ContentType="image/png"/>
  <Override PartName="/ppt/media/image92.png" ContentType="image/png"/>
  <Override PartName="/ppt/media/image93.png" ContentType="image/png"/>
  <Override PartName="/ppt/media/image94.png" ContentType="image/png"/>
  <Override PartName="/ppt/media/image95.png" ContentType="image/png"/>
  <Override PartName="/ppt/media/image97.png" ContentType="image/png"/>
  <Override PartName="/ppt/media/image98.png" ContentType="image/png"/>
  <Override PartName="/ppt/media/image99.png" ContentType="image/png"/>
  <Override PartName="/ppt/media/image102.png" ContentType="image/png"/>
  <Override PartName="/ppt/media/image103.png" ContentType="image/png"/>
  <Override PartName="/ppt/media/image115.wmf" ContentType="image/x-wmf"/>
  <Override PartName="/ppt/media/image104.png" ContentType="image/png"/>
  <Override PartName="/ppt/media/image105.png" ContentType="image/png"/>
  <Override PartName="/ppt/media/image117.wmf" ContentType="image/x-wmf"/>
  <Override PartName="/ppt/media/image106.png" ContentType="image/png"/>
  <Override PartName="/ppt/media/image118.wmf" ContentType="image/x-wmf"/>
  <Override PartName="/ppt/media/image107.jpeg" ContentType="image/jpeg"/>
  <Override PartName="/ppt/media/image108.png" ContentType="image/png"/>
  <Override PartName="/ppt/media/image109.png" ContentType="image/png"/>
  <Override PartName="/ppt/media/image110.png" ContentType="image/png"/>
  <Override PartName="/ppt/media/image111.png" ContentType="image/png"/>
  <Override PartName="/ppt/media/image112.png" ContentType="image/png"/>
  <Override PartName="/ppt/media/image114.png" ContentType="image/png"/>
  <Override PartName="/ppt/media/image119.png" ContentType="image/png"/>
  <Override PartName="/ppt/media/image122.png" ContentType="image/png"/>
  <Override PartName="/ppt/media/image123.png" ContentType="image/png"/>
  <Override PartName="/ppt/media/image124.png" ContentType="image/png"/>
  <Override PartName="/ppt/media/image125.png" ContentType="image/png"/>
  <Override PartName="/ppt/media/image126.png" ContentType="image/png"/>
  <Override PartName="/ppt/media/image127.png" ContentType="image/png"/>
  <Override PartName="/ppt/media/image129.png" ContentType="image/png"/>
  <Override PartName="/ppt/media/image131.svg" ContentType="image/svg"/>
  <Override PartName="/ppt/media/image132.png" ContentType="image/png"/>
  <Override PartName="/ppt/media/image133.svg" ContentType="image/svg"/>
  <Override PartName="/ppt/media/image134.png" ContentType="image/png"/>
  <Override PartName="/ppt/media/image135.jpeg" ContentType="image/jpeg"/>
  <Override PartName="/ppt/media/image136.png" ContentType="image/png"/>
  <Override PartName="/ppt/media/image137.png" ContentType="image/png"/>
  <Override PartName="/ppt/media/image138.png" ContentType="image/png"/>
  <Override PartName="/ppt/media/image142.png" ContentType="image/png"/>
  <Override PartName="/ppt/media/image143.png" ContentType="image/png"/>
  <Override PartName="/ppt/media/image145.png" ContentType="image/png"/>
  <Override PartName="/ppt/media/image146.png" ContentType="image/png"/>
  <Override PartName="/ppt/media/image147.png" ContentType="image/png"/>
  <Override PartName="/ppt/media/image148.png" ContentType="image/png"/>
  <Override PartName="/ppt/media/image149.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slides/slide24.xml" ContentType="application/vnd.openxmlformats-officedocument.presentationml.slide+xml"/>
  <Override PartName="/ppt/slides/slide8.xml" ContentType="application/vnd.openxmlformats-officedocument.presentationml.slide+xml"/>
  <Override PartName="/ppt/slides/slide25.xml" ContentType="application/vnd.openxmlformats-officedocument.presentationml.slide+xml"/>
  <Override PartName="/ppt/slides/slide9.xml" ContentType="application/vnd.openxmlformats-officedocument.presentationml.slide+xml"/>
  <Override PartName="/ppt/slides/slide26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_rels/slide35.xml.rels" ContentType="application/vnd.openxmlformats-package.relationships+xml"/>
  <Override PartName="/ppt/slides/_rels/slide1.xml.rels" ContentType="application/vnd.openxmlformats-package.relationships+xml"/>
  <Override PartName="/ppt/slides/_rels/slide22.xml.rels" ContentType="application/vnd.openxmlformats-package.relationships+xml"/>
  <Override PartName="/ppt/slides/_rels/slide36.xml.rels" ContentType="application/vnd.openxmlformats-package.relationships+xml"/>
  <Override PartName="/ppt/slides/_rels/slide2.xml.rels" ContentType="application/vnd.openxmlformats-package.relationships+xml"/>
  <Override PartName="/ppt/slides/_rels/slide37.xml.rels" ContentType="application/vnd.openxmlformats-package.relationships+xml"/>
  <Override PartName="/ppt/slides/_rels/slide3.xml.rels" ContentType="application/vnd.openxmlformats-package.relationships+xml"/>
  <Override PartName="/ppt/slides/_rels/slide20.xml.rels" ContentType="application/vnd.openxmlformats-package.relationships+xml"/>
  <Override PartName="/ppt/slides/_rels/slide4.xml.rels" ContentType="application/vnd.openxmlformats-package.relationships+xml"/>
  <Override PartName="/ppt/slides/_rels/slide38.xml.rels" ContentType="application/vnd.openxmlformats-package.relationships+xml"/>
  <Override PartName="/ppt/slides/_rels/slide21.xml.rels" ContentType="application/vnd.openxmlformats-package.relationships+xml"/>
  <Override PartName="/ppt/slides/_rels/slide5.xml.rels" ContentType="application/vnd.openxmlformats-package.relationships+xml"/>
  <Override PartName="/ppt/slides/_rels/slide39.xml.rels" ContentType="application/vnd.openxmlformats-package.relationships+xml"/>
  <Override PartName="/ppt/slides/_rels/slide6.xml.rels" ContentType="application/vnd.openxmlformats-package.relationships+xml"/>
  <Override PartName="/ppt/slides/_rels/slide50.xml.rels" ContentType="application/vnd.openxmlformats-package.relationships+xml"/>
  <Override PartName="/ppt/slides/_rels/slide23.xml.rels" ContentType="application/vnd.openxmlformats-package.relationships+xml"/>
  <Override PartName="/ppt/slides/_rels/slide7.xml.rels" ContentType="application/vnd.openxmlformats-package.relationships+xml"/>
  <Override PartName="/ppt/slides/_rels/slide51.xml.rels" ContentType="application/vnd.openxmlformats-package.relationships+xml"/>
  <Override PartName="/ppt/slides/_rels/slide24.xml.rels" ContentType="application/vnd.openxmlformats-package.relationships+xml"/>
  <Override PartName="/ppt/slides/_rels/slide8.xml.rels" ContentType="application/vnd.openxmlformats-package.relationships+xml"/>
  <Override PartName="/ppt/slides/_rels/slide52.xml.rels" ContentType="application/vnd.openxmlformats-package.relationships+xml"/>
  <Override PartName="/ppt/slides/_rels/slide25.xml.rels" ContentType="application/vnd.openxmlformats-package.relationships+xml"/>
  <Override PartName="/ppt/slides/_rels/slide9.xml.rels" ContentType="application/vnd.openxmlformats-package.relationships+xml"/>
  <Override PartName="/ppt/slides/_rels/slide53.xml.rels" ContentType="application/vnd.openxmlformats-package.relationships+xml"/>
  <Override PartName="/ppt/slides/_rels/slide26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slides/_rels/slide27.xml.rels" ContentType="application/vnd.openxmlformats-package.relationships+xml"/>
  <Override PartName="/ppt/slides/_rels/slide28.xml.rels" ContentType="application/vnd.openxmlformats-package.relationships+xml"/>
  <Override PartName="/ppt/slides/_rels/slide29.xml.rels" ContentType="application/vnd.openxmlformats-package.relationships+xml"/>
  <Override PartName="/ppt/slides/_rels/slide30.xml.rels" ContentType="application/vnd.openxmlformats-package.relationships+xml"/>
  <Override PartName="/ppt/slides/_rels/slide31.xml.rels" ContentType="application/vnd.openxmlformats-package.relationships+xml"/>
  <Override PartName="/ppt/slides/_rels/slide32.xml.rels" ContentType="application/vnd.openxmlformats-package.relationships+xml"/>
  <Override PartName="/ppt/slides/_rels/slide33.xml.rels" ContentType="application/vnd.openxmlformats-package.relationships+xml"/>
  <Override PartName="/ppt/slides/_rels/slide34.xml.rels" ContentType="application/vnd.openxmlformats-package.relationships+xml"/>
  <Override PartName="/ppt/slides/_rels/slide40.xml.rels" ContentType="application/vnd.openxmlformats-package.relationships+xml"/>
  <Override PartName="/ppt/slides/_rels/slide41.xml.rels" ContentType="application/vnd.openxmlformats-package.relationships+xml"/>
  <Override PartName="/ppt/slides/_rels/slide42.xml.rels" ContentType="application/vnd.openxmlformats-package.relationships+xml"/>
  <Override PartName="/ppt/slides/_rels/slide43.xml.rels" ContentType="application/vnd.openxmlformats-package.relationships+xml"/>
  <Override PartName="/ppt/slides/_rels/slide44.xml.rels" ContentType="application/vnd.openxmlformats-package.relationships+xml"/>
  <Override PartName="/ppt/slides/_rels/slide45.xml.rels" ContentType="application/vnd.openxmlformats-package.relationships+xml"/>
  <Override PartName="/ppt/slides/_rels/slide46.xml.rels" ContentType="application/vnd.openxmlformats-package.relationships+xml"/>
  <Override PartName="/ppt/slides/_rels/slide47.xml.rels" ContentType="application/vnd.openxmlformats-package.relationships+xml"/>
  <Override PartName="/ppt/slides/_rels/slide48.xml.rels" ContentType="application/vnd.openxmlformats-package.relationships+xml"/>
  <Override PartName="/ppt/slides/_rels/slide49.xml.rels" ContentType="application/vnd.openxmlformats-package.relationships+xml"/>
  <Override PartName="/ppt/slides/_rels/slide54.xml.rels" ContentType="application/vnd.openxmlformats-package.relationships+xml"/>
  <Override PartName="/ppt/slides/_rels/slide55.xml.rels" ContentType="application/vnd.openxmlformats-package.relationships+xml"/>
  <Override PartName="/ppt/slides/_rels/slide56.xml.rels" ContentType="application/vnd.openxmlformats-package.relationships+xml"/>
  <Override PartName="/ppt/slides/_rels/slide57.xml.rels" ContentType="application/vnd.openxmlformats-package.relationships+xml"/>
  <Override PartName="/ppt/slides/_rels/slide58.xml.rels" ContentType="application/vnd.openxmlformats-package.relationships+xml"/>
  <Override PartName="/ppt/slides/_rels/slide59.xml.rels" ContentType="application/vnd.openxmlformats-package.relationships+xml"/>
  <Override PartName="/ppt/slides/_rels/slide60.xml.rels" ContentType="application/vnd.openxmlformats-package.relationships+xml"/>
  <Override PartName="/ppt/slides/_rels/slide61.xml.rels" ContentType="application/vnd.openxmlformats-package.relationships+xml"/>
  <Override PartName="/ppt/slides/_rels/slide62.xml.rels" ContentType="application/vnd.openxmlformats-package.relationships+xml"/>
  <Override PartName="/ppt/slides/_rels/slide63.xml.rels" ContentType="application/vnd.openxmlformats-package.relationships+xml"/>
  <Override PartName="/ppt/slides/_rels/slide64.xml.rels" ContentType="application/vnd.openxmlformats-package.relationships+xml"/>
  <Override PartName="/ppt/slides/_rels/slide65.xml.rels" ContentType="application/vnd.openxmlformats-package.relationships+xml"/>
  <Override PartName="/ppt/slides/_rels/slide66.xml.rels" ContentType="application/vnd.openxmlformats-package.relationships+xml"/>
  <Override PartName="/ppt/slides/_rels/slide67.xml.rels" ContentType="application/vnd.openxmlformats-package.relationships+xml"/>
  <Override PartName="/ppt/slides/_rels/slide68.xml.rels" ContentType="application/vnd.openxmlformats-package.relationships+xml"/>
  <Override PartName="/ppt/slides/_rels/slide69.xml.rels" ContentType="application/vnd.openxmlformats-package.relationships+xml"/>
  <Override PartName="/ppt/slides/_rels/slide70.xml.rels" ContentType="application/vnd.openxmlformats-package.relationships+xml"/>
  <Override PartName="/ppt/slides/_rels/slide71.xml.rels" ContentType="application/vnd.openxmlformats-package.relationships+xml"/>
  <Override PartName="/ppt/slides/_rels/slide72.xml.rels" ContentType="application/vnd.openxmlformats-package.relationships+xml"/>
  <Override PartName="/ppt/slides/_rels/slide73.xml.rels" ContentType="application/vnd.openxmlformats-package.relationships+xml"/>
  <Override PartName="/ppt/slides/_rels/slide74.xml.rels" ContentType="application/vnd.openxmlformats-package.relationships+xml"/>
  <Override PartName="/ppt/slides/_rels/slide75.xml.rels" ContentType="application/vnd.openxmlformats-package.relationships+xml"/>
  <Override PartName="/ppt/slides/_rels/slide76.xml.rels" ContentType="application/vnd.openxmlformats-package.relationships+xml"/>
  <Override PartName="/ppt/slides/_rels/slide77.xml.rels" ContentType="application/vnd.openxmlformats-package.relationships+xml"/>
  <Override PartName="/ppt/slides/_rels/slide78.xml.rels" ContentType="application/vnd.openxmlformats-package.relationships+xml"/>
  <Override PartName="/ppt/slides/_rels/slide79.xml.rels" ContentType="application/vnd.openxmlformats-package.relationships+xml"/>
  <Override PartName="/ppt/slides/_rels/slide80.xml.rels" ContentType="application/vnd.openxmlformats-package.relationships+xml"/>
  <Override PartName="/ppt/slides/_rels/slide81.xml.rels" ContentType="application/vnd.openxmlformats-package.relationships+xml"/>
  <Override PartName="/ppt/slides/_rels/slide82.xml.rels" ContentType="application/vnd.openxmlformats-package.relationships+xml"/>
  <Override PartName="/ppt/slides/_rels/slide83.xml.rels" ContentType="application/vnd.openxmlformats-package.relationships+xml"/>
  <Override PartName="/ppt/slides/_rels/slide84.xml.rels" ContentType="application/vnd.openxmlformats-package.relationships+xml"/>
  <Override PartName="/ppt/slides/_rels/slide85.xml.rels" ContentType="application/vnd.openxmlformats-package.relationships+xml"/>
  <Override PartName="/ppt/slides/_rels/slide86.xml.rels" ContentType="application/vnd.openxmlformats-package.relationships+xml"/>
  <Override PartName="/ppt/slides/_rels/slide87.xml.rels" ContentType="application/vnd.openxmlformats-package.relationships+xml"/>
  <Override PartName="/ppt/slides/_rels/slide88.xml.rels" ContentType="application/vnd.openxmlformats-package.relationships+xml"/>
  <Override PartName="/ppt/slides/_rels/slide89.xml.rels" ContentType="application/vnd.openxmlformats-package.relationships+xml"/>
  <Override PartName="/ppt/slides/_rels/slide90.xml.rels" ContentType="application/vnd.openxmlformats-package.relationships+xml"/>
  <Override PartName="/ppt/slides/_rels/slide91.xml.rels" ContentType="application/vnd.openxmlformats-package.relationships+xml"/>
  <Override PartName="/ppt/slides/_rels/slide92.xml.rels" ContentType="application/vnd.openxmlformats-package.relationships+xml"/>
  <Override PartName="/ppt/slides/_rels/slide93.xml.rels" ContentType="application/vnd.openxmlformats-package.relationships+xml"/>
  <Override PartName="/ppt/slides/_rels/slide94.xml.rels" ContentType="application/vnd.openxmlformats-package.relationships+xml"/>
  <Override PartName="/ppt/slides/_rels/slide95.xml.rels" ContentType="application/vnd.openxmlformats-package.relationships+xml"/>
  <Override PartName="/ppt/slides/_rels/slide96.xml.rels" ContentType="application/vnd.openxmlformats-package.relationships+xml"/>
  <Override PartName="/ppt/slides/_rels/slide97.xml.rels" ContentType="application/vnd.openxmlformats-package.relationships+xml"/>
  <Override PartName="/ppt/slides/_rels/slide98.xml.rels" ContentType="application/vnd.openxmlformats-package.relationships+xml"/>
  <Override PartName="/ppt/slides/_rels/slide99.xml.rels" ContentType="application/vnd.openxmlformats-package.relationships+xml"/>
  <Override PartName="/ppt/slides/_rels/slide100.xml.rels" ContentType="application/vnd.openxmlformats-package.relationships+xml"/>
  <Override PartName="/ppt/slides/_rels/slide101.xml.rels" ContentType="application/vnd.openxmlformats-package.relationships+xml"/>
  <Override PartName="/ppt/slides/_rels/slide102.xml.rels" ContentType="application/vnd.openxmlformats-package.relationships+xml"/>
  <Override PartName="/ppt/slides/_rels/slide103.xml.rels" ContentType="application/vnd.openxmlformats-package.relationship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_rels/chart1.xml.rels" ContentType="application/vnd.openxmlformats-package.relationships+xml"/>
  <Override PartName="/ppt/charts/_rels/chart2.xml.rels" ContentType="application/vnd.openxmlformats-package.relationships+xml"/>
  <Override PartName="/ppt/charts/_rels/chart8.xml.rels" ContentType="application/vnd.openxmlformats-package.relationships+xml"/>
  <Override PartName="/ppt/drawings/drawing1.xml" ContentType="application/vnd.openxmlformats-officedocument.drawingml.chartshapes+xml"/>
  <Override PartName="/ppt/drawings/drawing2.xml" ContentType="application/vnd.openxmlformats-officedocument.drawingml.chartshapes+xml"/>
  <Override PartName="/ppt/drawings/drawing3.xml" ContentType="application/vnd.openxmlformats-officedocument.drawingml.chartshape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_rels/notesSlide14.xml.rels" ContentType="application/vnd.openxmlformats-package.relationships+xml"/>
  <Override PartName="/ppt/notesSlides/_rels/notesSlide15.xml.rels" ContentType="application/vnd.openxmlformats-package.relationships+xml"/>
  <Override PartName="/ppt/notesSlides/_rels/notesSlide16.xml.rels" ContentType="application/vnd.openxmlformats-package.relationships+xml"/>
  <Override PartName="/ppt/notesSlides/_rels/notesSlide83.xml.rels" ContentType="application/vnd.openxmlformats-package.relationships+xml"/>
  <Override PartName="/ppt/notesSlides/_rels/notesSlide17.xml.rels" ContentType="application/vnd.openxmlformats-package.relationships+xml"/>
  <Override PartName="/ppt/notesSlides/_rels/notesSlide84.xml.rels" ContentType="application/vnd.openxmlformats-package.relationships+xml"/>
  <Override PartName="/ppt/notesSlides/_rels/notesSlide87.xml.rels" ContentType="application/vnd.openxmlformats-package.relationships+xml"/>
  <Override PartName="/ppt/notesSlides/_rels/notesSlide30.xml.rels" ContentType="application/vnd.openxmlformats-package.relationships+xml"/>
  <Override PartName="/ppt/notesSlides/_rels/notesSlide85.xml.rels" ContentType="application/vnd.openxmlformats-package.relationships+xml"/>
  <Override PartName="/ppt/notesSlides/_rels/notesSlide86.xml.rels" ContentType="application/vnd.openxmlformats-package.relationships+xml"/>
  <Override PartName="/ppt/notesSlides/_rels/notesSlide89.xml.rels" ContentType="application/vnd.openxmlformats-package.relationships+xml"/>
  <Override PartName="/ppt/notesSlides/_rels/notesSlide90.xml.rels" ContentType="application/vnd.openxmlformats-package.relationships+xml"/>
  <Override PartName="/ppt/notesSlides/_rels/notesSlide91.xml.rels" ContentType="application/vnd.openxmlformats-package.relationships+xml"/>
  <Override PartName="/ppt/notesSlides/_rels/notesSlide92.xml.rels" ContentType="application/vnd.openxmlformats-package.relationships+xml"/>
  <Override PartName="/ppt/presProps.xml" ContentType="application/vnd.openxmlformats-officedocument.presentationml.presProps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  <p:sldMasterId id="2147483670" r:id="rId13"/>
    <p:sldMasterId id="2147483672" r:id="rId14"/>
    <p:sldMasterId id="2147483674" r:id="rId15"/>
    <p:sldMasterId id="2147483676" r:id="rId16"/>
    <p:sldMasterId id="2147483678" r:id="rId17"/>
    <p:sldMasterId id="2147483680" r:id="rId18"/>
    <p:sldMasterId id="2147483682" r:id="rId19"/>
    <p:sldMasterId id="2147483684" r:id="rId20"/>
  </p:sldMasterIdLst>
  <p:notesMasterIdLst>
    <p:notesMasterId r:id="rId21"/>
  </p:notesMasterIdLst>
  <p:sldIdLst>
    <p:sldId id="256" r:id="rId22"/>
    <p:sldId id="257" r:id="rId23"/>
    <p:sldId id="258" r:id="rId24"/>
    <p:sldId id="259" r:id="rId25"/>
    <p:sldId id="260" r:id="rId26"/>
    <p:sldId id="261" r:id="rId27"/>
    <p:sldId id="262" r:id="rId28"/>
    <p:sldId id="263" r:id="rId29"/>
    <p:sldId id="264" r:id="rId30"/>
    <p:sldId id="265" r:id="rId31"/>
    <p:sldId id="266" r:id="rId32"/>
    <p:sldId id="267" r:id="rId33"/>
    <p:sldId id="268" r:id="rId34"/>
    <p:sldId id="269" r:id="rId35"/>
    <p:sldId id="270" r:id="rId36"/>
    <p:sldId id="271" r:id="rId37"/>
    <p:sldId id="272" r:id="rId38"/>
    <p:sldId id="273" r:id="rId39"/>
    <p:sldId id="274" r:id="rId40"/>
    <p:sldId id="275" r:id="rId41"/>
    <p:sldId id="276" r:id="rId42"/>
    <p:sldId id="277" r:id="rId43"/>
    <p:sldId id="278" r:id="rId44"/>
    <p:sldId id="279" r:id="rId45"/>
    <p:sldId id="280" r:id="rId46"/>
    <p:sldId id="281" r:id="rId47"/>
    <p:sldId id="282" r:id="rId48"/>
    <p:sldId id="283" r:id="rId49"/>
    <p:sldId id="284" r:id="rId50"/>
    <p:sldId id="285" r:id="rId51"/>
    <p:sldId id="286" r:id="rId52"/>
    <p:sldId id="287" r:id="rId53"/>
    <p:sldId id="288" r:id="rId54"/>
    <p:sldId id="289" r:id="rId55"/>
    <p:sldId id="290" r:id="rId56"/>
    <p:sldId id="291" r:id="rId57"/>
    <p:sldId id="292" r:id="rId58"/>
    <p:sldId id="293" r:id="rId59"/>
    <p:sldId id="294" r:id="rId60"/>
    <p:sldId id="295" r:id="rId61"/>
    <p:sldId id="296" r:id="rId62"/>
    <p:sldId id="297" r:id="rId63"/>
    <p:sldId id="298" r:id="rId64"/>
    <p:sldId id="299" r:id="rId65"/>
    <p:sldId id="300" r:id="rId66"/>
    <p:sldId id="301" r:id="rId67"/>
    <p:sldId id="302" r:id="rId68"/>
    <p:sldId id="303" r:id="rId69"/>
    <p:sldId id="304" r:id="rId70"/>
    <p:sldId id="305" r:id="rId71"/>
    <p:sldId id="306" r:id="rId72"/>
    <p:sldId id="307" r:id="rId73"/>
    <p:sldId id="308" r:id="rId74"/>
    <p:sldId id="309" r:id="rId75"/>
    <p:sldId id="310" r:id="rId76"/>
    <p:sldId id="311" r:id="rId77"/>
    <p:sldId id="312" r:id="rId78"/>
    <p:sldId id="313" r:id="rId79"/>
    <p:sldId id="314" r:id="rId80"/>
    <p:sldId id="315" r:id="rId81"/>
    <p:sldId id="316" r:id="rId82"/>
    <p:sldId id="317" r:id="rId83"/>
    <p:sldId id="318" r:id="rId84"/>
    <p:sldId id="319" r:id="rId85"/>
    <p:sldId id="320" r:id="rId86"/>
    <p:sldId id="321" r:id="rId87"/>
    <p:sldId id="322" r:id="rId88"/>
    <p:sldId id="323" r:id="rId89"/>
    <p:sldId id="324" r:id="rId90"/>
    <p:sldId id="325" r:id="rId91"/>
    <p:sldId id="326" r:id="rId92"/>
    <p:sldId id="327" r:id="rId93"/>
    <p:sldId id="328" r:id="rId94"/>
    <p:sldId id="329" r:id="rId95"/>
    <p:sldId id="330" r:id="rId96"/>
    <p:sldId id="331" r:id="rId97"/>
    <p:sldId id="332" r:id="rId98"/>
    <p:sldId id="333" r:id="rId99"/>
    <p:sldId id="334" r:id="rId100"/>
    <p:sldId id="335" r:id="rId101"/>
    <p:sldId id="336" r:id="rId102"/>
    <p:sldId id="337" r:id="rId103"/>
    <p:sldId id="338" r:id="rId104"/>
    <p:sldId id="339" r:id="rId105"/>
    <p:sldId id="340" r:id="rId106"/>
    <p:sldId id="341" r:id="rId107"/>
    <p:sldId id="342" r:id="rId108"/>
    <p:sldId id="343" r:id="rId109"/>
    <p:sldId id="344" r:id="rId110"/>
    <p:sldId id="345" r:id="rId111"/>
    <p:sldId id="346" r:id="rId112"/>
    <p:sldId id="347" r:id="rId113"/>
    <p:sldId id="348" r:id="rId114"/>
    <p:sldId id="349" r:id="rId115"/>
    <p:sldId id="350" r:id="rId116"/>
    <p:sldId id="351" r:id="rId117"/>
    <p:sldId id="352" r:id="rId118"/>
    <p:sldId id="353" r:id="rId119"/>
    <p:sldId id="354" r:id="rId120"/>
    <p:sldId id="355" r:id="rId121"/>
    <p:sldId id="356" r:id="rId122"/>
    <p:sldId id="357" r:id="rId123"/>
    <p:sldId id="358" r:id="rId124"/>
  </p:sldIdLst>
  <p:sldSz cx="18288000" cy="10287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Master" Target="slideMasters/slideMaster12.xml"/><Relationship Id="rId14" Type="http://schemas.openxmlformats.org/officeDocument/2006/relationships/slideMaster" Target="slideMasters/slideMaster13.xml"/><Relationship Id="rId15" Type="http://schemas.openxmlformats.org/officeDocument/2006/relationships/slideMaster" Target="slideMasters/slideMaster14.xml"/><Relationship Id="rId16" Type="http://schemas.openxmlformats.org/officeDocument/2006/relationships/slideMaster" Target="slideMasters/slideMaster15.xml"/><Relationship Id="rId17" Type="http://schemas.openxmlformats.org/officeDocument/2006/relationships/slideMaster" Target="slideMasters/slideMaster16.xml"/><Relationship Id="rId18" Type="http://schemas.openxmlformats.org/officeDocument/2006/relationships/slideMaster" Target="slideMasters/slideMaster17.xml"/><Relationship Id="rId19" Type="http://schemas.openxmlformats.org/officeDocument/2006/relationships/slideMaster" Target="slideMasters/slideMaster18.xml"/><Relationship Id="rId20" Type="http://schemas.openxmlformats.org/officeDocument/2006/relationships/slideMaster" Target="slideMasters/slideMaster19.xml"/><Relationship Id="rId21" Type="http://schemas.openxmlformats.org/officeDocument/2006/relationships/notesMaster" Target="notesMasters/notesMaster1.xml"/><Relationship Id="rId22" Type="http://schemas.openxmlformats.org/officeDocument/2006/relationships/slide" Target="slides/slide1.xml"/><Relationship Id="rId23" Type="http://schemas.openxmlformats.org/officeDocument/2006/relationships/slide" Target="slides/slide2.xml"/><Relationship Id="rId24" Type="http://schemas.openxmlformats.org/officeDocument/2006/relationships/slide" Target="slides/slide3.xml"/><Relationship Id="rId25" Type="http://schemas.openxmlformats.org/officeDocument/2006/relationships/slide" Target="slides/slide4.xml"/><Relationship Id="rId26" Type="http://schemas.openxmlformats.org/officeDocument/2006/relationships/slide" Target="slides/slide5.xml"/><Relationship Id="rId27" Type="http://schemas.openxmlformats.org/officeDocument/2006/relationships/slide" Target="slides/slide6.xml"/><Relationship Id="rId28" Type="http://schemas.openxmlformats.org/officeDocument/2006/relationships/slide" Target="slides/slide7.xml"/><Relationship Id="rId29" Type="http://schemas.openxmlformats.org/officeDocument/2006/relationships/slide" Target="slides/slide8.xml"/><Relationship Id="rId30" Type="http://schemas.openxmlformats.org/officeDocument/2006/relationships/slide" Target="slides/slide9.xml"/><Relationship Id="rId31" Type="http://schemas.openxmlformats.org/officeDocument/2006/relationships/slide" Target="slides/slide10.xml"/><Relationship Id="rId32" Type="http://schemas.openxmlformats.org/officeDocument/2006/relationships/slide" Target="slides/slide11.xml"/><Relationship Id="rId33" Type="http://schemas.openxmlformats.org/officeDocument/2006/relationships/slide" Target="slides/slide12.xml"/><Relationship Id="rId34" Type="http://schemas.openxmlformats.org/officeDocument/2006/relationships/slide" Target="slides/slide13.xml"/><Relationship Id="rId35" Type="http://schemas.openxmlformats.org/officeDocument/2006/relationships/slide" Target="slides/slide14.xml"/><Relationship Id="rId36" Type="http://schemas.openxmlformats.org/officeDocument/2006/relationships/slide" Target="slides/slide15.xml"/><Relationship Id="rId37" Type="http://schemas.openxmlformats.org/officeDocument/2006/relationships/slide" Target="slides/slide16.xml"/><Relationship Id="rId38" Type="http://schemas.openxmlformats.org/officeDocument/2006/relationships/slide" Target="slides/slide17.xml"/><Relationship Id="rId39" Type="http://schemas.openxmlformats.org/officeDocument/2006/relationships/slide" Target="slides/slide18.xml"/><Relationship Id="rId40" Type="http://schemas.openxmlformats.org/officeDocument/2006/relationships/slide" Target="slides/slide19.xml"/><Relationship Id="rId41" Type="http://schemas.openxmlformats.org/officeDocument/2006/relationships/slide" Target="slides/slide20.xml"/><Relationship Id="rId42" Type="http://schemas.openxmlformats.org/officeDocument/2006/relationships/slide" Target="slides/slide21.xml"/><Relationship Id="rId43" Type="http://schemas.openxmlformats.org/officeDocument/2006/relationships/slide" Target="slides/slide22.xml"/><Relationship Id="rId44" Type="http://schemas.openxmlformats.org/officeDocument/2006/relationships/slide" Target="slides/slide23.xml"/><Relationship Id="rId45" Type="http://schemas.openxmlformats.org/officeDocument/2006/relationships/slide" Target="slides/slide24.xml"/><Relationship Id="rId46" Type="http://schemas.openxmlformats.org/officeDocument/2006/relationships/slide" Target="slides/slide25.xml"/><Relationship Id="rId47" Type="http://schemas.openxmlformats.org/officeDocument/2006/relationships/slide" Target="slides/slide26.xml"/><Relationship Id="rId48" Type="http://schemas.openxmlformats.org/officeDocument/2006/relationships/slide" Target="slides/slide27.xml"/><Relationship Id="rId49" Type="http://schemas.openxmlformats.org/officeDocument/2006/relationships/slide" Target="slides/slide28.xml"/><Relationship Id="rId50" Type="http://schemas.openxmlformats.org/officeDocument/2006/relationships/slide" Target="slides/slide29.xml"/><Relationship Id="rId51" Type="http://schemas.openxmlformats.org/officeDocument/2006/relationships/slide" Target="slides/slide30.xml"/><Relationship Id="rId52" Type="http://schemas.openxmlformats.org/officeDocument/2006/relationships/slide" Target="slides/slide31.xml"/><Relationship Id="rId53" Type="http://schemas.openxmlformats.org/officeDocument/2006/relationships/slide" Target="slides/slide32.xml"/><Relationship Id="rId54" Type="http://schemas.openxmlformats.org/officeDocument/2006/relationships/slide" Target="slides/slide33.xml"/><Relationship Id="rId55" Type="http://schemas.openxmlformats.org/officeDocument/2006/relationships/slide" Target="slides/slide34.xml"/><Relationship Id="rId56" Type="http://schemas.openxmlformats.org/officeDocument/2006/relationships/slide" Target="slides/slide35.xml"/><Relationship Id="rId57" Type="http://schemas.openxmlformats.org/officeDocument/2006/relationships/slide" Target="slides/slide36.xml"/><Relationship Id="rId58" Type="http://schemas.openxmlformats.org/officeDocument/2006/relationships/slide" Target="slides/slide37.xml"/><Relationship Id="rId59" Type="http://schemas.openxmlformats.org/officeDocument/2006/relationships/slide" Target="slides/slide38.xml"/><Relationship Id="rId60" Type="http://schemas.openxmlformats.org/officeDocument/2006/relationships/slide" Target="slides/slide39.xml"/><Relationship Id="rId61" Type="http://schemas.openxmlformats.org/officeDocument/2006/relationships/slide" Target="slides/slide40.xml"/><Relationship Id="rId62" Type="http://schemas.openxmlformats.org/officeDocument/2006/relationships/slide" Target="slides/slide41.xml"/><Relationship Id="rId63" Type="http://schemas.openxmlformats.org/officeDocument/2006/relationships/slide" Target="slides/slide42.xml"/><Relationship Id="rId64" Type="http://schemas.openxmlformats.org/officeDocument/2006/relationships/slide" Target="slides/slide43.xml"/><Relationship Id="rId65" Type="http://schemas.openxmlformats.org/officeDocument/2006/relationships/slide" Target="slides/slide44.xml"/><Relationship Id="rId66" Type="http://schemas.openxmlformats.org/officeDocument/2006/relationships/slide" Target="slides/slide45.xml"/><Relationship Id="rId67" Type="http://schemas.openxmlformats.org/officeDocument/2006/relationships/slide" Target="slides/slide46.xml"/><Relationship Id="rId68" Type="http://schemas.openxmlformats.org/officeDocument/2006/relationships/slide" Target="slides/slide47.xml"/><Relationship Id="rId69" Type="http://schemas.openxmlformats.org/officeDocument/2006/relationships/slide" Target="slides/slide48.xml"/><Relationship Id="rId70" Type="http://schemas.openxmlformats.org/officeDocument/2006/relationships/slide" Target="slides/slide49.xml"/><Relationship Id="rId71" Type="http://schemas.openxmlformats.org/officeDocument/2006/relationships/slide" Target="slides/slide50.xml"/><Relationship Id="rId72" Type="http://schemas.openxmlformats.org/officeDocument/2006/relationships/slide" Target="slides/slide51.xml"/><Relationship Id="rId73" Type="http://schemas.openxmlformats.org/officeDocument/2006/relationships/slide" Target="slides/slide52.xml"/><Relationship Id="rId74" Type="http://schemas.openxmlformats.org/officeDocument/2006/relationships/slide" Target="slides/slide53.xml"/><Relationship Id="rId75" Type="http://schemas.openxmlformats.org/officeDocument/2006/relationships/slide" Target="slides/slide54.xml"/><Relationship Id="rId76" Type="http://schemas.openxmlformats.org/officeDocument/2006/relationships/slide" Target="slides/slide55.xml"/><Relationship Id="rId77" Type="http://schemas.openxmlformats.org/officeDocument/2006/relationships/slide" Target="slides/slide56.xml"/><Relationship Id="rId78" Type="http://schemas.openxmlformats.org/officeDocument/2006/relationships/slide" Target="slides/slide57.xml"/><Relationship Id="rId79" Type="http://schemas.openxmlformats.org/officeDocument/2006/relationships/slide" Target="slides/slide58.xml"/><Relationship Id="rId80" Type="http://schemas.openxmlformats.org/officeDocument/2006/relationships/slide" Target="slides/slide59.xml"/><Relationship Id="rId81" Type="http://schemas.openxmlformats.org/officeDocument/2006/relationships/slide" Target="slides/slide60.xml"/><Relationship Id="rId82" Type="http://schemas.openxmlformats.org/officeDocument/2006/relationships/slide" Target="slides/slide61.xml"/><Relationship Id="rId83" Type="http://schemas.openxmlformats.org/officeDocument/2006/relationships/slide" Target="slides/slide62.xml"/><Relationship Id="rId84" Type="http://schemas.openxmlformats.org/officeDocument/2006/relationships/slide" Target="slides/slide63.xml"/><Relationship Id="rId85" Type="http://schemas.openxmlformats.org/officeDocument/2006/relationships/slide" Target="slides/slide64.xml"/><Relationship Id="rId86" Type="http://schemas.openxmlformats.org/officeDocument/2006/relationships/slide" Target="slides/slide65.xml"/><Relationship Id="rId87" Type="http://schemas.openxmlformats.org/officeDocument/2006/relationships/slide" Target="slides/slide66.xml"/><Relationship Id="rId88" Type="http://schemas.openxmlformats.org/officeDocument/2006/relationships/slide" Target="slides/slide67.xml"/><Relationship Id="rId89" Type="http://schemas.openxmlformats.org/officeDocument/2006/relationships/slide" Target="slides/slide68.xml"/><Relationship Id="rId90" Type="http://schemas.openxmlformats.org/officeDocument/2006/relationships/slide" Target="slides/slide69.xml"/><Relationship Id="rId91" Type="http://schemas.openxmlformats.org/officeDocument/2006/relationships/slide" Target="slides/slide70.xml"/><Relationship Id="rId92" Type="http://schemas.openxmlformats.org/officeDocument/2006/relationships/slide" Target="slides/slide71.xml"/><Relationship Id="rId93" Type="http://schemas.openxmlformats.org/officeDocument/2006/relationships/slide" Target="slides/slide72.xml"/><Relationship Id="rId94" Type="http://schemas.openxmlformats.org/officeDocument/2006/relationships/slide" Target="slides/slide73.xml"/><Relationship Id="rId95" Type="http://schemas.openxmlformats.org/officeDocument/2006/relationships/slide" Target="slides/slide74.xml"/><Relationship Id="rId96" Type="http://schemas.openxmlformats.org/officeDocument/2006/relationships/slide" Target="slides/slide75.xml"/><Relationship Id="rId97" Type="http://schemas.openxmlformats.org/officeDocument/2006/relationships/slide" Target="slides/slide76.xml"/><Relationship Id="rId98" Type="http://schemas.openxmlformats.org/officeDocument/2006/relationships/slide" Target="slides/slide77.xml"/><Relationship Id="rId99" Type="http://schemas.openxmlformats.org/officeDocument/2006/relationships/slide" Target="slides/slide78.xml"/><Relationship Id="rId100" Type="http://schemas.openxmlformats.org/officeDocument/2006/relationships/slide" Target="slides/slide79.xml"/><Relationship Id="rId101" Type="http://schemas.openxmlformats.org/officeDocument/2006/relationships/slide" Target="slides/slide80.xml"/><Relationship Id="rId102" Type="http://schemas.openxmlformats.org/officeDocument/2006/relationships/slide" Target="slides/slide81.xml"/><Relationship Id="rId103" Type="http://schemas.openxmlformats.org/officeDocument/2006/relationships/slide" Target="slides/slide82.xml"/><Relationship Id="rId104" Type="http://schemas.openxmlformats.org/officeDocument/2006/relationships/slide" Target="slides/slide83.xml"/><Relationship Id="rId105" Type="http://schemas.openxmlformats.org/officeDocument/2006/relationships/slide" Target="slides/slide84.xml"/><Relationship Id="rId106" Type="http://schemas.openxmlformats.org/officeDocument/2006/relationships/slide" Target="slides/slide85.xml"/><Relationship Id="rId107" Type="http://schemas.openxmlformats.org/officeDocument/2006/relationships/slide" Target="slides/slide86.xml"/><Relationship Id="rId108" Type="http://schemas.openxmlformats.org/officeDocument/2006/relationships/slide" Target="slides/slide87.xml"/><Relationship Id="rId109" Type="http://schemas.openxmlformats.org/officeDocument/2006/relationships/slide" Target="slides/slide88.xml"/><Relationship Id="rId110" Type="http://schemas.openxmlformats.org/officeDocument/2006/relationships/slide" Target="slides/slide89.xml"/><Relationship Id="rId111" Type="http://schemas.openxmlformats.org/officeDocument/2006/relationships/slide" Target="slides/slide90.xml"/><Relationship Id="rId112" Type="http://schemas.openxmlformats.org/officeDocument/2006/relationships/slide" Target="slides/slide91.xml"/><Relationship Id="rId113" Type="http://schemas.openxmlformats.org/officeDocument/2006/relationships/slide" Target="slides/slide92.xml"/><Relationship Id="rId114" Type="http://schemas.openxmlformats.org/officeDocument/2006/relationships/slide" Target="slides/slide93.xml"/><Relationship Id="rId115" Type="http://schemas.openxmlformats.org/officeDocument/2006/relationships/slide" Target="slides/slide94.xml"/><Relationship Id="rId116" Type="http://schemas.openxmlformats.org/officeDocument/2006/relationships/slide" Target="slides/slide95.xml"/><Relationship Id="rId117" Type="http://schemas.openxmlformats.org/officeDocument/2006/relationships/slide" Target="slides/slide96.xml"/><Relationship Id="rId118" Type="http://schemas.openxmlformats.org/officeDocument/2006/relationships/slide" Target="slides/slide97.xml"/><Relationship Id="rId119" Type="http://schemas.openxmlformats.org/officeDocument/2006/relationships/slide" Target="slides/slide98.xml"/><Relationship Id="rId120" Type="http://schemas.openxmlformats.org/officeDocument/2006/relationships/slide" Target="slides/slide99.xml"/><Relationship Id="rId121" Type="http://schemas.openxmlformats.org/officeDocument/2006/relationships/slide" Target="slides/slide100.xml"/><Relationship Id="rId122" Type="http://schemas.openxmlformats.org/officeDocument/2006/relationships/slide" Target="slides/slide101.xml"/><Relationship Id="rId123" Type="http://schemas.openxmlformats.org/officeDocument/2006/relationships/slide" Target="slides/slide102.xml"/><Relationship Id="rId124" Type="http://schemas.openxmlformats.org/officeDocument/2006/relationships/slide" Target="slides/slide103.xml"/><Relationship Id="rId125" Type="http://schemas.openxmlformats.org/officeDocument/2006/relationships/presProps" Target="presProps.xml"/>
</Relationships>
</file>

<file path=ppt/charts/_rels/chart1.xml.rels><?xml version="1.0" encoding="UTF-8"?>
<Relationships xmlns="http://schemas.openxmlformats.org/package/2006/relationships"><Relationship Id="rId1" Type="http://schemas.openxmlformats.org/officeDocument/2006/relationships/chartUserShapes" Target="../drawings/drawing1.xml"/>
</Relationships>
</file>

<file path=ppt/charts/_rels/chart2.xml.rels><?xml version="1.0" encoding="UTF-8"?>
<Relationships xmlns="http://schemas.openxmlformats.org/package/2006/relationships"><Relationship Id="rId1" Type="http://schemas.openxmlformats.org/officeDocument/2006/relationships/chartUserShapes" Target="../drawings/drawing2.xml"/>
</Relationships>
</file>

<file path=ppt/charts/_rels/chart8.xml.rels><?xml version="1.0" encoding="UTF-8"?>
<Relationships xmlns="http://schemas.openxmlformats.org/package/2006/relationships"><Relationship Id="rId1" Type="http://schemas.openxmlformats.org/officeDocument/2006/relationships/chartUserShapes" Target="../drawings/drawing3.xml"/>
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title>
      <c:tx>
        <c:rich>
          <a:bodyPr rot="0"/>
          <a:lstStyle/>
          <a:p>
            <a:pPr>
              <a:defRPr b="0" sz="2200" spc="-1" strike="noStrike">
                <a:solidFill>
                  <a:srgbClr val="595959"/>
                </a:solidFill>
                <a:latin typeface="Arial"/>
              </a:defRPr>
            </a:pPr>
            <a:r>
              <a:rPr b="0" sz="2200" spc="-1" strike="noStrike">
                <a:solidFill>
                  <a:srgbClr val="595959"/>
                </a:solidFill>
                <a:latin typeface="Arial"/>
              </a:rPr>
              <a:t>Volumen de Atención</a:t>
            </a:r>
          </a:p>
        </c:rich>
      </c:tx>
      <c:overlay val="0"/>
      <c:spPr>
        <a:noFill/>
        <a:ln w="0">
          <a:noFill/>
        </a:ln>
      </c:spPr>
    </c:title>
    <c:autoTitleDeleted val="0"/>
    <c:view3D>
      <c:rotX val="30"/>
      <c:rotY val="0"/>
      <c:rAngAx val="0"/>
      <c:perspective val="30"/>
    </c:view3D>
    <c:floor>
      <c:spPr>
        <a:solidFill>
          <a:srgbClr val="d9d9d9"/>
        </a:solidFill>
        <a:ln w="0">
          <a:noFill/>
        </a:ln>
      </c:spPr>
    </c:floor>
    <c:sideWall>
      <c:spPr>
        <a:solidFill>
          <a:srgbClr val="d9d9d9"/>
        </a:solidFill>
        <a:ln w="0">
          <a:noFill/>
        </a:ln>
      </c:spPr>
    </c:sideWall>
    <c:backWall>
      <c:spPr>
        <a:solidFill>
          <a:srgbClr val="d9d9d9"/>
        </a:solidFill>
        <a:ln w="0">
          <a:noFill/>
        </a:ln>
      </c:spPr>
    </c:backWall>
    <c:plotArea>
      <c:pie3DChart>
        <c:varyColors val="1"/>
        <c:ser>
          <c:idx val="0"/>
          <c:order val="0"/>
          <c:tx>
            <c:strRef>
              <c:f>label 0</c:f>
              <c:strCache>
                <c:ptCount val="1"/>
                <c:pt idx="0">
                  <c:v>Volumen de Atención</c:v>
                </c:pt>
              </c:strCache>
            </c:strRef>
          </c:tx>
          <c:spPr>
            <a:solidFill>
              <a:srgbClr val="4f81bd"/>
            </a:solidFill>
            <a:ln w="0">
              <a:noFill/>
            </a:ln>
          </c:spPr>
          <c:explosion val="0"/>
          <c:dPt>
            <c:idx val="0"/>
            <c:spPr>
              <a:solidFill>
                <a:srgbClr val="f79646"/>
              </a:solidFill>
              <a:ln w="25560">
                <a:solidFill>
                  <a:srgbClr val="ffffff"/>
                </a:solidFill>
                <a:round/>
              </a:ln>
            </c:spPr>
          </c:dPt>
          <c:dPt>
            <c:idx val="1"/>
            <c:spPr>
              <a:solidFill>
                <a:srgbClr val="4bacc6"/>
              </a:solidFill>
              <a:ln w="25560">
                <a:solidFill>
                  <a:srgbClr val="ffffff"/>
                </a:solidFill>
                <a:round/>
              </a:ln>
            </c:spPr>
          </c:dPt>
          <c:dLbls>
            <c:dLbl>
              <c:idx val="0"/>
              <c:txPr>
                <a:bodyPr wrap="square"/>
                <a:lstStyle/>
                <a:p>
                  <a:pPr>
                    <a:defRPr b="0" sz="1000" spc="-1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eparator>; </c:separator>
            </c:dLbl>
            <c:dLbl>
              <c:idx val="1"/>
              <c:txPr>
                <a:bodyPr wrap="square"/>
                <a:lstStyle/>
                <a:p>
                  <a:pPr>
                    <a:defRPr b="0" sz="1000" spc="-1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eparator>; </c:separator>
            </c:dLbl>
            <c:txPr>
              <a:bodyPr wrap="square"/>
              <a:lstStyle/>
              <a:p>
                <a:pPr>
                  <a:defRPr b="0" sz="1000" spc="-1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dLblPos val="bestFit"/>
            <c:showLegendKey val="0"/>
            <c:showVal val="0"/>
            <c:showCatName val="0"/>
            <c:showSerName val="0"/>
            <c:showPercent val="0"/>
            <c:separator>; </c:separator>
            <c:showLeaderLines val="1"/>
          </c:dLbls>
          <c:cat>
            <c:strRef>
              <c:f>categories</c:f>
              <c:strCache>
                <c:ptCount val="2"/>
                <c:pt idx="0">
                  <c:v>Fiscalización</c:v>
                </c:pt>
                <c:pt idx="1">
                  <c:v>Denuncias y solicutudes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2"/>
                <c:pt idx="0">
                  <c:v>28.15</c:v>
                </c:pt>
                <c:pt idx="1">
                  <c:v>71.85</c:v>
                </c:pt>
              </c:numCache>
            </c:numRef>
          </c:val>
        </c:ser>
      </c:pie3DChart>
    </c:plotArea>
    <c:legend>
      <c:legendPos val="b"/>
      <c:layout>
        <c:manualLayout>
          <c:xMode val="edge"/>
          <c:yMode val="edge"/>
          <c:x val="0.237740310853066"/>
          <c:y val="0.914448298787465"/>
          <c:w val="0.514486617775862"/>
          <c:h val="0.0717665202820354"/>
        </c:manualLayout>
      </c:layout>
      <c:overlay val="0"/>
      <c:spPr>
        <a:noFill/>
        <a:ln w="0">
          <a:noFill/>
        </a:ln>
      </c:spPr>
      <c:txPr>
        <a:bodyPr/>
        <a:lstStyle/>
        <a:p>
          <a:pPr>
            <a:defRPr b="0" sz="1800" spc="-1" strike="noStrike">
              <a:solidFill>
                <a:srgbClr val="595959"/>
              </a:solidFill>
              <a:latin typeface="Arial"/>
            </a:defRPr>
          </a:pPr>
        </a:p>
      </c:txPr>
    </c:legend>
    <c:plotVisOnly val="1"/>
    <c:dispBlanksAs val="gap"/>
  </c:chart>
  <c:spPr>
    <a:noFill/>
    <a:ln w="0">
      <a:noFill/>
    </a:ln>
  </c:spPr>
  <c:userShapes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title>
      <c:tx>
        <c:rich>
          <a:bodyPr rot="0"/>
          <a:lstStyle/>
          <a:p>
            <a:pPr>
              <a:defRPr b="1" lang="es-BO" sz="2800" spc="-1" strike="noStrike">
                <a:solidFill>
                  <a:srgbClr val="1f497d"/>
                </a:solidFill>
                <a:latin typeface="Arial"/>
              </a:defRPr>
            </a:pPr>
            <a:r>
              <a:rPr b="1" lang="es-BO" sz="2800" spc="-1" strike="noStrike">
                <a:solidFill>
                  <a:srgbClr val="1f497d"/>
                </a:solidFill>
                <a:latin typeface="Arial"/>
              </a:rPr>
              <a:t>Casos Procesados</a:t>
            </a:r>
          </a:p>
        </c:rich>
      </c:tx>
      <c:overlay val="0"/>
      <c:spPr>
        <a:noFill/>
        <a:ln w="0">
          <a:noFill/>
        </a:ln>
      </c:spPr>
    </c:title>
    <c:autoTitleDeleted val="0"/>
    <c:plotArea>
      <c:doughnutChart>
        <c:varyColors val="1"/>
        <c:ser>
          <c:idx val="0"/>
          <c:order val="0"/>
          <c:tx>
            <c:strRef>
              <c:f>label 0</c:f>
              <c:strCache>
                <c:ptCount val="1"/>
                <c:pt idx="0">
                  <c:v>Casos Procesados</c:v>
                </c:pt>
              </c:strCache>
            </c:strRef>
          </c:tx>
          <c:spPr>
            <a:solidFill>
              <a:srgbClr val="4f81bd"/>
            </a:solidFill>
            <a:ln w="0">
              <a:noFill/>
            </a:ln>
          </c:spPr>
          <c:explosion val="0"/>
          <c:dPt>
            <c:idx val="0"/>
            <c:spPr>
              <a:gradFill>
                <a:gsLst>
                  <a:gs pos="0">
                    <a:srgbClr val="3e7fcc"/>
                  </a:gs>
                  <a:gs pos="100000">
                    <a:srgbClr val="a4c1ff"/>
                  </a:gs>
                </a:gsLst>
                <a:lin ang="16200000"/>
              </a:gradFill>
              <a:ln w="0">
                <a:noFill/>
              </a:ln>
            </c:spPr>
          </c:dPt>
          <c:dPt>
            <c:idx val="1"/>
            <c:spPr>
              <a:gradFill>
                <a:gsLst>
                  <a:gs pos="0">
                    <a:srgbClr val="d03f3b"/>
                  </a:gs>
                  <a:gs pos="100000">
                    <a:srgbClr val="ffa7a4"/>
                  </a:gs>
                </a:gsLst>
                <a:lin ang="16200000"/>
              </a:gradFill>
              <a:ln w="0">
                <a:noFill/>
              </a:ln>
            </c:spPr>
          </c:dPt>
          <c:dLbls>
            <c:dLbl>
              <c:idx val="0"/>
              <c:txPr>
                <a:bodyPr wrap="square"/>
                <a:lstStyle/>
                <a:p>
                  <a:pPr>
                    <a:defRPr b="0" sz="2000" spc="-1" strike="noStrike">
                      <a:solidFill>
                        <a:srgbClr val="eeece1"/>
                      </a:solidFill>
                      <a:latin typeface="Arial"/>
                    </a:defRPr>
                  </a:pPr>
                </a:p>
              </c:txPr>
              <c:tx>
                <c:rich>
                  <a:bodyPr/>
                  <a:p>
                    <a:r>
                      <a:rPr b="0" lang="en-US" sz="2000" spc="-1" strike="noStrike">
                        <a:solidFill>
                          <a:srgbClr val="eeece1"/>
                        </a:solidFill>
                        <a:latin typeface="Arial"/>
                      </a:rPr>
                      <a:t>38 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eparator>
</c:separator>
            </c:dLbl>
            <c:dLbl>
              <c:idx val="1"/>
              <c:txPr>
                <a:bodyPr wrap="square"/>
                <a:lstStyle/>
                <a:p>
                  <a:pPr>
                    <a:defRPr b="0" sz="2000" spc="-1" strike="noStrike">
                      <a:solidFill>
                        <a:srgbClr val="eeece1"/>
                      </a:solidFill>
                      <a:latin typeface="Arial"/>
                    </a:defRPr>
                  </a:pPr>
                </a:p>
              </c:txPr>
              <c:tx>
                <c:rich>
                  <a:bodyPr/>
                  <a:p>
                    <a:r>
                      <a:rPr b="0" lang="en-US" sz="2000" spc="-1" strike="noStrike">
                        <a:solidFill>
                          <a:srgbClr val="eeece1"/>
                        </a:solidFill>
                        <a:latin typeface="Arial"/>
                      </a:rPr>
                      <a:t>97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eparator>
</c:separator>
            </c:dLbl>
            <c:txPr>
              <a:bodyPr wrap="square"/>
              <a:lstStyle/>
              <a:p>
                <a:pPr>
                  <a:defRPr b="0" sz="2000" spc="-1" strike="noStrike">
                    <a:solidFill>
                      <a:srgbClr val="eeece1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1"/>
            <c:separator>
</c:separator>
            <c:showLeaderLines val="1"/>
          </c:dLbls>
          <c:cat>
            <c:strRef>
              <c:f>categories</c:f>
              <c:strCache>
                <c:ptCount val="2"/>
                <c:pt idx="0">
                  <c:v>Procesos Agrarios</c:v>
                </c:pt>
                <c:pt idx="1">
                  <c:v>Atención a denuncias y solicitudes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2"/>
                <c:pt idx="0">
                  <c:v>38</c:v>
                </c:pt>
                <c:pt idx="1">
                  <c:v>97</c:v>
                </c:pt>
              </c:numCache>
            </c:numRef>
          </c:val>
        </c:ser>
        <c:firstSliceAng val="0"/>
        <c:holeSize val="50"/>
      </c:doughnutChart>
      <c:spPr>
        <a:noFill/>
        <a:ln w="0">
          <a:noFill/>
        </a:ln>
      </c:spPr>
    </c:plotArea>
    <c:legend>
      <c:legendPos val="b"/>
      <c:overlay val="0"/>
      <c:spPr>
        <a:noFill/>
        <a:ln w="0">
          <a:noFill/>
        </a:ln>
      </c:spPr>
      <c:txPr>
        <a:bodyPr/>
        <a:lstStyle/>
        <a:p>
          <a:pPr>
            <a:defRPr b="0" sz="2000" spc="-1" strike="noStrike">
              <a:solidFill>
                <a:srgbClr val="1f497d"/>
              </a:solidFill>
              <a:latin typeface="Arial"/>
            </a:defRPr>
          </a:pPr>
        </a:p>
      </c:txPr>
    </c:legend>
    <c:plotVisOnly val="1"/>
    <c:dispBlanksAs val="gap"/>
  </c:chart>
  <c:spPr>
    <a:noFill/>
    <a:ln w="0">
      <a:noFill/>
    </a:ln>
  </c:spPr>
  <c:userShapes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plotArea>
      <c:layout>
        <c:manualLayout>
          <c:layoutTarget val="inner"/>
          <c:xMode val="edge"/>
          <c:yMode val="edge"/>
          <c:x val="0.283728195782348"/>
          <c:y val="0.237218574108818"/>
          <c:w val="0.565113251757355"/>
          <c:h val="0.637077861163227"/>
        </c:manualLayout>
      </c:layout>
      <c:doughnutChart>
        <c:varyColors val="1"/>
        <c:ser>
          <c:idx val="0"/>
          <c:order val="0"/>
          <c:spPr>
            <a:solidFill>
              <a:srgbClr val="5b9bd5"/>
            </a:solidFill>
            <a:ln w="6480">
              <a:solidFill>
                <a:srgbClr val="000000"/>
              </a:solidFill>
              <a:round/>
            </a:ln>
          </c:spPr>
          <c:explosion val="0"/>
          <c:dPt>
            <c:idx val="0"/>
            <c:spPr>
              <a:solidFill>
                <a:srgbClr val="f8cbad"/>
              </a:solidFill>
              <a:ln w="6480">
                <a:solidFill>
                  <a:srgbClr val="000000"/>
                </a:solidFill>
                <a:round/>
              </a:ln>
            </c:spPr>
          </c:dPt>
          <c:dPt>
            <c:idx val="1"/>
            <c:spPr>
              <a:solidFill>
                <a:srgbClr val="ffe699"/>
              </a:solidFill>
              <a:ln w="6480">
                <a:solidFill>
                  <a:srgbClr val="000000"/>
                </a:solidFill>
                <a:round/>
              </a:ln>
            </c:spPr>
          </c:dPt>
          <c:dLbls>
            <c:numFmt formatCode="#,##0.00" sourceLinked="0"/>
            <c:dLbl>
              <c:idx val="0"/>
              <c:numFmt formatCode="#,##0.00" sourceLinked="0"/>
              <c:txPr>
                <a:bodyPr wrap="square"/>
                <a:lstStyle/>
                <a:p>
                  <a:pPr>
                    <a:defRPr b="1" sz="2000" spc="-1" strike="noStrike">
                      <a:solidFill>
                        <a:srgbClr val="000000"/>
                      </a:solidFill>
                      <a:latin typeface="Calibri Light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1"/>
              <c:numFmt formatCode="#,##0.00" sourceLinked="0"/>
              <c:txPr>
                <a:bodyPr wrap="square"/>
                <a:lstStyle/>
                <a:p>
                  <a:pPr>
                    <a:defRPr b="1" sz="2000" spc="-1" strike="noStrike">
                      <a:solidFill>
                        <a:srgbClr val="000000"/>
                      </a:solidFill>
                      <a:latin typeface="Calibri Light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eparator>; </c:separator>
            </c:dLbl>
            <c:txPr>
              <a:bodyPr wrap="square"/>
              <a:lstStyle/>
              <a:p>
                <a:pPr>
                  <a:defRPr b="1" sz="2000" spc="-1" strike="noStrike">
                    <a:solidFill>
                      <a:srgbClr val="000000"/>
                    </a:solidFill>
                    <a:latin typeface="Calibri Ligh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eparator>; </c:separator>
            <c:showLeaderLines val="1"/>
          </c:dLbls>
          <c:cat>
            <c:strRef>
              <c:f>categories</c:f>
              <c:strCache>
                <c:ptCount val="2"/>
                <c:pt idx="0">
                  <c:v>PRESUPUESTO VIGENTE</c:v>
                </c:pt>
                <c:pt idx="1">
                  <c:v>PRESUPUESTO DEVENGADO AL 31/12/2025</c:v>
                </c:pt>
              </c:strCache>
            </c:strRef>
          </c:cat>
          <c:val>
            <c:numRef>
              <c:f>0</c:f>
              <c:numCache>
                <c:formatCode>#,##0.00</c:formatCode>
                <c:ptCount val="2"/>
                <c:pt idx="0">
                  <c:v>6.51</c:v>
                </c:pt>
                <c:pt idx="1">
                  <c:v>5.47</c:v>
                </c:pt>
              </c:numCache>
            </c:numRef>
          </c:val>
        </c:ser>
        <c:firstSliceAng val="0"/>
        <c:holeSize val="50"/>
      </c:doughnutChart>
      <c:spPr>
        <a:noFill/>
        <a:ln w="0">
          <a:noFill/>
        </a:ln>
      </c:spPr>
    </c:plotArea>
    <c:legend>
      <c:legendPos val="b"/>
      <c:layout>
        <c:manualLayout>
          <c:xMode val="edge"/>
          <c:yMode val="edge"/>
          <c:x val="0.135103388666031"/>
          <c:y val="0.872649339461516"/>
          <c:w val="0.863620575785111"/>
          <c:h val="0.127350660538484"/>
        </c:manualLayout>
      </c:layout>
      <c:overlay val="0"/>
      <c:spPr>
        <a:noFill/>
        <a:ln w="0">
          <a:noFill/>
        </a:ln>
      </c:spPr>
      <c:txPr>
        <a:bodyPr/>
        <a:lstStyle/>
        <a:p>
          <a:pPr>
            <a:defRPr b="1" sz="1600" spc="-1" strike="noStrike">
              <a:solidFill>
                <a:srgbClr val="11151a"/>
              </a:solidFill>
              <a:latin typeface="Calibri Light"/>
            </a:defRPr>
          </a:pPr>
        </a:p>
      </c:txPr>
    </c:legend>
    <c:plotVisOnly val="1"/>
    <c:dispBlanksAs val="gap"/>
  </c:chart>
  <c:spPr>
    <a:noFill/>
    <a:ln w="3240">
      <a:noFill/>
    </a:ln>
  </c:spPr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title>
      <c:tx>
        <c:rich>
          <a:bodyPr rot="0"/>
          <a:lstStyle/>
          <a:p>
            <a:pPr>
              <a:defRPr b="1" lang="es-BO" sz="2880" spc="97" strike="noStrike">
                <a:solidFill>
                  <a:srgbClr val="f2f2f2"/>
                </a:solidFill>
                <a:latin typeface="Calibri"/>
              </a:defRPr>
            </a:pPr>
            <a:r>
              <a:rPr b="1" lang="es-BO" sz="2880" spc="97" strike="noStrike">
                <a:solidFill>
                  <a:srgbClr val="f2f2f2"/>
                </a:solidFill>
                <a:latin typeface="Calibri"/>
              </a:rPr>
              <a:t>TOTAL ASISTENCIA TÉCNICA EN MATERIA PENAL A PERSONAS DENUNCIADAS, IMPUTADOS Y PRIVADOS DE LIBERTAD POR DEPARTAMENTO  - GESTION 2025
</a:t>
            </a:r>
          </a:p>
        </c:rich>
      </c:tx>
      <c:overlay val="0"/>
      <c:spPr>
        <a:noFill/>
        <a:ln w="0">
          <a:noFill/>
        </a:ln>
      </c:spPr>
    </c:title>
    <c:autoTitleDeleted val="0"/>
    <c:plotArea>
      <c:bar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BENI</c:v>
                </c:pt>
              </c:strCache>
            </c:strRef>
          </c:tx>
          <c:spPr>
            <a:gradFill>
              <a:gsLst>
                <a:gs pos="0">
                  <a:srgbClr val="71a6da"/>
                </a:gs>
                <a:gs pos="50000">
                  <a:srgbClr val="549ada"/>
                </a:gs>
                <a:gs pos="100000">
                  <a:srgbClr val="448ac9"/>
                </a:gs>
              </a:gsLst>
              <a:lin ang="5400000"/>
            </a:gradFill>
            <a:ln w="0">
              <a:noFill/>
            </a:ln>
          </c:spPr>
          <c:invertIfNegative val="0"/>
          <c:dPt>
            <c:idx val="0"/>
            <c:invertIfNegative val="0"/>
            <c:spPr>
              <a:gradFill>
                <a:gsLst>
                  <a:gs pos="0">
                    <a:srgbClr val="71a6da"/>
                  </a:gs>
                  <a:gs pos="50000">
                    <a:srgbClr val="549ada"/>
                  </a:gs>
                  <a:gs pos="100000">
                    <a:srgbClr val="448ac9"/>
                  </a:gs>
                </a:gsLst>
                <a:lin ang="5400000"/>
              </a:gradFill>
              <a:ln w="0">
                <a:noFill/>
              </a:ln>
            </c:spPr>
          </c:dPt>
          <c:dLbls>
            <c:numFmt formatCode="#,##0" sourceLinked="0"/>
            <c:dLbl>
              <c:idx val="0"/>
              <c:layout>
                <c:manualLayout>
                  <c:x val="0.00143095181450042"/>
                  <c:y val="-0.00514213052151"/>
                </c:manualLayout>
              </c:layout>
              <c:numFmt formatCode="#,##0" sourceLinked="0"/>
              <c:txPr>
                <a:bodyPr wrap="square"/>
                <a:lstStyle/>
                <a:p>
                  <a:pPr>
                    <a:defRPr b="0" sz="2400" spc="-1" strike="noStrike">
                      <a:solidFill>
                        <a:srgbClr val="d9d9d9"/>
                      </a:solidFill>
                      <a:latin typeface="Calibri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txPr>
              <a:bodyPr wrap="square"/>
              <a:lstStyle/>
              <a:p>
                <a:pPr>
                  <a:defRPr b="0" sz="2400" spc="-1" strike="noStrike">
                    <a:solidFill>
                      <a:srgbClr val="d9d9d9"/>
                    </a:solidFill>
                    <a:latin typeface="Calibri"/>
                  </a:defRPr>
                </a:pPr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eparator>; </c:separator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1"/>
                <c:pt idx="0">
                  <c:v>1</c:v>
                </c:pt>
              </c:strCache>
            </c:strRef>
          </c:cat>
          <c:val>
            <c:numRef>
              <c:f>0</c:f>
              <c:numCache>
                <c:formatCode>#,##0</c:formatCode>
                <c:ptCount val="1"/>
                <c:pt idx="0">
                  <c:v>1132</c:v>
                </c:pt>
              </c:numCache>
            </c:numRef>
          </c:val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CHUQUISACA</c:v>
                </c:pt>
              </c:strCache>
            </c:strRef>
          </c:tx>
          <c:spPr>
            <a:gradFill>
              <a:gsLst>
                <a:gs pos="0">
                  <a:srgbClr val="f08c56"/>
                </a:gs>
                <a:gs pos="50000">
                  <a:srgbClr val="f57a27"/>
                </a:gs>
                <a:gs pos="100000">
                  <a:srgbClr val="e46b19"/>
                </a:gs>
              </a:gsLst>
              <a:lin ang="5400000"/>
            </a:gradFill>
            <a:ln w="0">
              <a:noFill/>
            </a:ln>
          </c:spPr>
          <c:invertIfNegative val="0"/>
          <c:dPt>
            <c:idx val="0"/>
            <c:invertIfNegative val="0"/>
            <c:spPr>
              <a:gradFill>
                <a:gsLst>
                  <a:gs pos="0">
                    <a:srgbClr val="f08c56"/>
                  </a:gs>
                  <a:gs pos="50000">
                    <a:srgbClr val="f57a27"/>
                  </a:gs>
                  <a:gs pos="100000">
                    <a:srgbClr val="e46b19"/>
                  </a:gs>
                </a:gsLst>
                <a:lin ang="5400000"/>
              </a:gradFill>
              <a:ln w="0">
                <a:noFill/>
              </a:ln>
            </c:spPr>
          </c:dPt>
          <c:dLbls>
            <c:numFmt formatCode="#,##0" sourceLinked="0"/>
            <c:dLbl>
              <c:idx val="0"/>
              <c:layout>
                <c:manualLayout>
                  <c:x val="0.00214642772175061"/>
                  <c:y val="0.0017737178630687"/>
                </c:manualLayout>
              </c:layout>
              <c:numFmt formatCode="#,##0" sourceLinked="0"/>
              <c:txPr>
                <a:bodyPr wrap="square"/>
                <a:lstStyle/>
                <a:p>
                  <a:pPr>
                    <a:defRPr b="0" sz="2400" spc="-1" strike="noStrike">
                      <a:solidFill>
                        <a:srgbClr val="d9d9d9"/>
                      </a:solidFill>
                      <a:latin typeface="Calibri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txPr>
              <a:bodyPr wrap="square"/>
              <a:lstStyle/>
              <a:p>
                <a:pPr>
                  <a:defRPr b="0" sz="2400" spc="-1" strike="noStrike">
                    <a:solidFill>
                      <a:srgbClr val="d9d9d9"/>
                    </a:solidFill>
                    <a:latin typeface="Calibri"/>
                  </a:defRPr>
                </a:pPr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eparator>; </c:separator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1"/>
                <c:pt idx="0">
                  <c:v>1</c:v>
                </c:pt>
              </c:strCache>
            </c:strRef>
          </c:cat>
          <c:val>
            <c:numRef>
              <c:f>1</c:f>
              <c:numCache>
                <c:formatCode>#,##0</c:formatCode>
                <c:ptCount val="1"/>
                <c:pt idx="0">
                  <c:v>1929</c:v>
                </c:pt>
              </c:numCache>
            </c:numRef>
          </c:val>
        </c:ser>
        <c:ser>
          <c:idx val="2"/>
          <c:order val="2"/>
          <c:tx>
            <c:strRef>
              <c:f>label 2</c:f>
              <c:strCache>
                <c:ptCount val="1"/>
                <c:pt idx="0">
                  <c:v>COCHABAMBA</c:v>
                </c:pt>
              </c:strCache>
            </c:strRef>
          </c:tx>
          <c:spPr>
            <a:gradFill>
              <a:gsLst>
                <a:gs pos="0">
                  <a:srgbClr val="aeaeae"/>
                </a:gs>
                <a:gs pos="50000">
                  <a:srgbClr val="a4a4a4"/>
                </a:gs>
                <a:gs pos="100000">
                  <a:srgbClr val="929292"/>
                </a:gs>
              </a:gsLst>
              <a:lin ang="5400000"/>
            </a:gradFill>
            <a:ln w="0">
              <a:noFill/>
            </a:ln>
          </c:spPr>
          <c:invertIfNegative val="0"/>
          <c:dPt>
            <c:idx val="0"/>
            <c:invertIfNegative val="0"/>
            <c:spPr>
              <a:gradFill>
                <a:gsLst>
                  <a:gs pos="0">
                    <a:srgbClr val="aeaeae"/>
                  </a:gs>
                  <a:gs pos="50000">
                    <a:srgbClr val="a4a4a4"/>
                  </a:gs>
                  <a:gs pos="100000">
                    <a:srgbClr val="929292"/>
                  </a:gs>
                </a:gsLst>
                <a:lin ang="5400000"/>
              </a:gradFill>
              <a:ln w="0">
                <a:noFill/>
              </a:ln>
            </c:spPr>
          </c:dPt>
          <c:dLbls>
            <c:numFmt formatCode="#,##0" sourceLinked="0"/>
            <c:dLbl>
              <c:idx val="0"/>
              <c:layout>
                <c:manualLayout>
                  <c:x val="0"/>
                  <c:y val="-0.00670314474959929"/>
                </c:manualLayout>
              </c:layout>
              <c:numFmt formatCode="#,##0" sourceLinked="0"/>
              <c:txPr>
                <a:bodyPr wrap="square"/>
                <a:lstStyle/>
                <a:p>
                  <a:pPr>
                    <a:defRPr b="0" sz="2400" spc="-1" strike="noStrike">
                      <a:solidFill>
                        <a:srgbClr val="d9d9d9"/>
                      </a:solidFill>
                      <a:latin typeface="Calibri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txPr>
              <a:bodyPr wrap="square"/>
              <a:lstStyle/>
              <a:p>
                <a:pPr>
                  <a:defRPr b="0" sz="2400" spc="-1" strike="noStrike">
                    <a:solidFill>
                      <a:srgbClr val="d9d9d9"/>
                    </a:solidFill>
                    <a:latin typeface="Calibri"/>
                  </a:defRPr>
                </a:pPr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eparator>; </c:separator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1"/>
                <c:pt idx="0">
                  <c:v>1</c:v>
                </c:pt>
              </c:strCache>
            </c:strRef>
          </c:cat>
          <c:val>
            <c:numRef>
              <c:f>2</c:f>
              <c:numCache>
                <c:formatCode>#,##0</c:formatCode>
                <c:ptCount val="1"/>
                <c:pt idx="0">
                  <c:v>4774</c:v>
                </c:pt>
              </c:numCache>
            </c:numRef>
          </c:val>
        </c:ser>
        <c:ser>
          <c:idx val="3"/>
          <c:order val="3"/>
          <c:tx>
            <c:strRef>
              <c:f>label 3</c:f>
              <c:strCache>
                <c:ptCount val="1"/>
                <c:pt idx="0">
                  <c:v>LA PAZ</c:v>
                </c:pt>
              </c:strCache>
            </c:strRef>
          </c:tx>
          <c:spPr>
            <a:gradFill>
              <a:gsLst>
                <a:gs pos="0">
                  <a:srgbClr val="ffc54b"/>
                </a:gs>
                <a:gs pos="50000">
                  <a:srgbClr val="ffbf00"/>
                </a:gs>
                <a:gs pos="100000">
                  <a:srgbClr val="e2aa00"/>
                </a:gs>
              </a:gsLst>
              <a:lin ang="5400000"/>
            </a:gradFill>
            <a:ln w="0">
              <a:noFill/>
            </a:ln>
          </c:spPr>
          <c:invertIfNegative val="0"/>
          <c:dPt>
            <c:idx val="0"/>
            <c:invertIfNegative val="0"/>
            <c:spPr>
              <a:gradFill>
                <a:gsLst>
                  <a:gs pos="0">
                    <a:srgbClr val="ffc54b"/>
                  </a:gs>
                  <a:gs pos="50000">
                    <a:srgbClr val="ffbf00"/>
                  </a:gs>
                  <a:gs pos="100000">
                    <a:srgbClr val="e2aa00"/>
                  </a:gs>
                </a:gsLst>
                <a:lin ang="5400000"/>
              </a:gradFill>
              <a:ln w="0">
                <a:noFill/>
              </a:ln>
            </c:spPr>
          </c:dPt>
          <c:dLbls>
            <c:numFmt formatCode="#,##0" sourceLinked="0"/>
            <c:dLbl>
              <c:idx val="0"/>
              <c:layout>
                <c:manualLayout>
                  <c:x val="-0.0067425209117694"/>
                  <c:y val="-0.00114801103536907"/>
                </c:manualLayout>
              </c:layout>
              <c:numFmt formatCode="#,##0" sourceLinked="0"/>
              <c:txPr>
                <a:bodyPr wrap="square"/>
                <a:lstStyle/>
                <a:p>
                  <a:pPr>
                    <a:defRPr b="0" sz="2400" spc="-1" strike="noStrike">
                      <a:solidFill>
                        <a:srgbClr val="d9d9d9"/>
                      </a:solidFill>
                      <a:latin typeface="Calibri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txPr>
              <a:bodyPr wrap="square"/>
              <a:lstStyle/>
              <a:p>
                <a:pPr>
                  <a:defRPr b="0" sz="2400" spc="-1" strike="noStrike">
                    <a:solidFill>
                      <a:srgbClr val="d9d9d9"/>
                    </a:solidFill>
                    <a:latin typeface="Calibri"/>
                  </a:defRPr>
                </a:pPr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eparator>; </c:separator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1"/>
                <c:pt idx="0">
                  <c:v>1</c:v>
                </c:pt>
              </c:strCache>
            </c:strRef>
          </c:cat>
          <c:val>
            <c:numRef>
              <c:f>3</c:f>
              <c:numCache>
                <c:formatCode>#,##0</c:formatCode>
                <c:ptCount val="1"/>
                <c:pt idx="0">
                  <c:v>9848</c:v>
                </c:pt>
              </c:numCache>
            </c:numRef>
          </c:val>
        </c:ser>
        <c:ser>
          <c:idx val="4"/>
          <c:order val="4"/>
          <c:tx>
            <c:strRef>
              <c:f>label 4</c:f>
              <c:strCache>
                <c:ptCount val="1"/>
                <c:pt idx="0">
                  <c:v>ORURO</c:v>
                </c:pt>
              </c:strCache>
            </c:strRef>
          </c:tx>
          <c:spPr>
            <a:gradFill>
              <a:gsLst>
                <a:gs pos="0">
                  <a:srgbClr val="6082ca"/>
                </a:gs>
                <a:gs pos="50000">
                  <a:srgbClr val="3d6fc9"/>
                </a:gs>
                <a:gs pos="100000">
                  <a:srgbClr val="2f61ba"/>
                </a:gs>
              </a:gsLst>
              <a:lin ang="5400000"/>
            </a:gradFill>
            <a:ln w="0">
              <a:noFill/>
            </a:ln>
          </c:spPr>
          <c:invertIfNegative val="0"/>
          <c:dPt>
            <c:idx val="0"/>
            <c:invertIfNegative val="0"/>
            <c:spPr>
              <a:gradFill>
                <a:gsLst>
                  <a:gs pos="0">
                    <a:srgbClr val="6082ca"/>
                  </a:gs>
                  <a:gs pos="50000">
                    <a:srgbClr val="3d6fc9"/>
                  </a:gs>
                  <a:gs pos="100000">
                    <a:srgbClr val="2f61ba"/>
                  </a:gs>
                </a:gsLst>
                <a:lin ang="5400000"/>
              </a:gradFill>
              <a:ln w="0">
                <a:noFill/>
              </a:ln>
            </c:spPr>
          </c:dPt>
          <c:dLbls>
            <c:numFmt formatCode="#,##0" sourceLinked="0"/>
            <c:dLbl>
              <c:idx val="0"/>
              <c:layout>
                <c:manualLayout>
                  <c:x val="0"/>
                  <c:y val="0.00638108181121791"/>
                </c:manualLayout>
              </c:layout>
              <c:numFmt formatCode="#,##0" sourceLinked="0"/>
              <c:txPr>
                <a:bodyPr wrap="square"/>
                <a:lstStyle/>
                <a:p>
                  <a:pPr>
                    <a:defRPr b="0" sz="2400" spc="-1" strike="noStrike">
                      <a:solidFill>
                        <a:srgbClr val="d9d9d9"/>
                      </a:solidFill>
                      <a:latin typeface="Calibri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txPr>
              <a:bodyPr wrap="square"/>
              <a:lstStyle/>
              <a:p>
                <a:pPr>
                  <a:defRPr b="0" sz="2400" spc="-1" strike="noStrike">
                    <a:solidFill>
                      <a:srgbClr val="d9d9d9"/>
                    </a:solidFill>
                    <a:latin typeface="Calibri"/>
                  </a:defRPr>
                </a:pPr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eparator>; </c:separator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1"/>
                <c:pt idx="0">
                  <c:v>1</c:v>
                </c:pt>
              </c:strCache>
            </c:strRef>
          </c:cat>
          <c:val>
            <c:numRef>
              <c:f>4</c:f>
              <c:numCache>
                <c:formatCode>#,##0</c:formatCode>
                <c:ptCount val="1"/>
                <c:pt idx="0">
                  <c:v>2001</c:v>
                </c:pt>
              </c:numCache>
            </c:numRef>
          </c:val>
        </c:ser>
        <c:ser>
          <c:idx val="5"/>
          <c:order val="5"/>
          <c:tx>
            <c:strRef>
              <c:f>label 5</c:f>
              <c:strCache>
                <c:ptCount val="1"/>
                <c:pt idx="0">
                  <c:v>PANDO</c:v>
                </c:pt>
              </c:strCache>
            </c:strRef>
          </c:tx>
          <c:spPr>
            <a:gradFill>
              <a:gsLst>
                <a:gs pos="0">
                  <a:srgbClr val="80b761"/>
                </a:gs>
                <a:gs pos="50000">
                  <a:srgbClr val="6fb142"/>
                </a:gs>
                <a:gs pos="100000">
                  <a:srgbClr val="61a235"/>
                </a:gs>
              </a:gsLst>
              <a:lin ang="5400000"/>
            </a:gradFill>
            <a:ln w="0">
              <a:noFill/>
            </a:ln>
          </c:spPr>
          <c:invertIfNegative val="0"/>
          <c:dPt>
            <c:idx val="0"/>
            <c:invertIfNegative val="0"/>
            <c:spPr>
              <a:gradFill>
                <a:gsLst>
                  <a:gs pos="0">
                    <a:srgbClr val="80b761"/>
                  </a:gs>
                  <a:gs pos="50000">
                    <a:srgbClr val="6fb142"/>
                  </a:gs>
                  <a:gs pos="100000">
                    <a:srgbClr val="61a235"/>
                  </a:gs>
                </a:gsLst>
                <a:lin ang="5400000"/>
              </a:gradFill>
              <a:ln w="0">
                <a:noFill/>
              </a:ln>
            </c:spPr>
          </c:dPt>
          <c:dLbls>
            <c:numFmt formatCode="#,##0" sourceLinked="0"/>
            <c:dLbl>
              <c:idx val="0"/>
              <c:layout>
                <c:manualLayout>
                  <c:x val="0.00071547590725021"/>
                  <c:y val="-0.00283506890726775"/>
                </c:manualLayout>
              </c:layout>
              <c:numFmt formatCode="#,##0" sourceLinked="0"/>
              <c:txPr>
                <a:bodyPr wrap="square"/>
                <a:lstStyle/>
                <a:p>
                  <a:pPr>
                    <a:defRPr b="0" sz="2400" spc="-1" strike="noStrike">
                      <a:solidFill>
                        <a:srgbClr val="d9d9d9"/>
                      </a:solidFill>
                      <a:latin typeface="Calibri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txPr>
              <a:bodyPr wrap="square"/>
              <a:lstStyle/>
              <a:p>
                <a:pPr>
                  <a:defRPr b="0" sz="2400" spc="-1" strike="noStrike">
                    <a:solidFill>
                      <a:srgbClr val="d9d9d9"/>
                    </a:solidFill>
                    <a:latin typeface="Calibri"/>
                  </a:defRPr>
                </a:pPr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eparator>; </c:separator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1"/>
                <c:pt idx="0">
                  <c:v>1</c:v>
                </c:pt>
              </c:strCache>
            </c:strRef>
          </c:cat>
          <c:val>
            <c:numRef>
              <c:f>5</c:f>
              <c:numCache>
                <c:formatCode>#,##0</c:formatCode>
                <c:ptCount val="1"/>
                <c:pt idx="0">
                  <c:v>553</c:v>
                </c:pt>
              </c:numCache>
            </c:numRef>
          </c:val>
        </c:ser>
        <c:ser>
          <c:idx val="6"/>
          <c:order val="6"/>
          <c:tx>
            <c:strRef>
              <c:f>label 6</c:f>
              <c:strCache>
                <c:ptCount val="1"/>
                <c:pt idx="0">
                  <c:v>POTOSI</c:v>
                </c:pt>
              </c:strCache>
            </c:strRef>
          </c:tx>
          <c:spPr>
            <a:gradFill>
              <a:gsLst>
                <a:gs pos="0">
                  <a:srgbClr val="50729e"/>
                </a:gs>
                <a:gs pos="50000">
                  <a:srgbClr val="205d96"/>
                </a:gs>
                <a:gs pos="100000">
                  <a:srgbClr val="17538a"/>
                </a:gs>
              </a:gsLst>
              <a:lin ang="5400000"/>
            </a:gradFill>
            <a:ln w="0">
              <a:noFill/>
            </a:ln>
          </c:spPr>
          <c:invertIfNegative val="0"/>
          <c:dPt>
            <c:idx val="0"/>
            <c:invertIfNegative val="0"/>
            <c:spPr>
              <a:gradFill>
                <a:gsLst>
                  <a:gs pos="0">
                    <a:srgbClr val="50729e"/>
                  </a:gs>
                  <a:gs pos="50000">
                    <a:srgbClr val="205d96"/>
                  </a:gs>
                  <a:gs pos="100000">
                    <a:srgbClr val="17538a"/>
                  </a:gs>
                </a:gsLst>
                <a:lin ang="5400000"/>
              </a:gradFill>
              <a:ln w="0">
                <a:noFill/>
              </a:ln>
            </c:spPr>
          </c:dPt>
          <c:dLbls>
            <c:numFmt formatCode="#,##0" sourceLinked="0"/>
            <c:dLbl>
              <c:idx val="0"/>
              <c:layout>
                <c:manualLayout>
                  <c:x val="-0.00505689357374751"/>
                  <c:y val="-0.00807617562424739"/>
                </c:manualLayout>
              </c:layout>
              <c:numFmt formatCode="#,##0" sourceLinked="0"/>
              <c:txPr>
                <a:bodyPr wrap="square"/>
                <a:lstStyle/>
                <a:p>
                  <a:pPr>
                    <a:defRPr b="0" sz="2400" spc="-1" strike="noStrike">
                      <a:solidFill>
                        <a:srgbClr val="d9d9d9"/>
                      </a:solidFill>
                      <a:latin typeface="Calibri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txPr>
              <a:bodyPr wrap="square"/>
              <a:lstStyle/>
              <a:p>
                <a:pPr>
                  <a:defRPr b="0" sz="2400" spc="-1" strike="noStrike">
                    <a:solidFill>
                      <a:srgbClr val="d9d9d9"/>
                    </a:solidFill>
                    <a:latin typeface="Calibri"/>
                  </a:defRPr>
                </a:pPr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eparator>; </c:separator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1"/>
                <c:pt idx="0">
                  <c:v>1</c:v>
                </c:pt>
              </c:strCache>
            </c:strRef>
          </c:cat>
          <c:val>
            <c:numRef>
              <c:f>6</c:f>
              <c:numCache>
                <c:formatCode>#,##0</c:formatCode>
                <c:ptCount val="1"/>
                <c:pt idx="0">
                  <c:v>3674</c:v>
                </c:pt>
              </c:numCache>
            </c:numRef>
          </c:val>
        </c:ser>
        <c:ser>
          <c:idx val="7"/>
          <c:order val="7"/>
          <c:tx>
            <c:strRef>
              <c:f>label 7</c:f>
              <c:strCache>
                <c:ptCount val="1"/>
                <c:pt idx="0">
                  <c:v>SANTA CRUZ</c:v>
                </c:pt>
              </c:strCache>
            </c:strRef>
          </c:tx>
          <c:spPr>
            <a:gradFill>
              <a:gsLst>
                <a:gs pos="0">
                  <a:srgbClr val="aa624b"/>
                </a:gs>
                <a:gs pos="50000">
                  <a:srgbClr val="a44707"/>
                </a:gs>
                <a:gs pos="100000">
                  <a:srgbClr val="983d00"/>
                </a:gs>
              </a:gsLst>
              <a:lin ang="5400000"/>
            </a:gradFill>
            <a:ln w="0">
              <a:noFill/>
            </a:ln>
          </c:spPr>
          <c:invertIfNegative val="0"/>
          <c:dPt>
            <c:idx val="0"/>
            <c:invertIfNegative val="0"/>
            <c:spPr>
              <a:gradFill>
                <a:gsLst>
                  <a:gs pos="0">
                    <a:srgbClr val="aa624b"/>
                  </a:gs>
                  <a:gs pos="50000">
                    <a:srgbClr val="a44707"/>
                  </a:gs>
                  <a:gs pos="100000">
                    <a:srgbClr val="983d00"/>
                  </a:gs>
                </a:gsLst>
                <a:lin ang="5400000"/>
              </a:gradFill>
              <a:ln w="0">
                <a:noFill/>
              </a:ln>
            </c:spPr>
          </c:dPt>
          <c:dLbls>
            <c:numFmt formatCode="#,##0" sourceLinked="0"/>
            <c:dLbl>
              <c:idx val="0"/>
              <c:layout>
                <c:manualLayout>
                  <c:x val="0"/>
                  <c:y val="-0.00442804256499499"/>
                </c:manualLayout>
              </c:layout>
              <c:numFmt formatCode="#,##0" sourceLinked="0"/>
              <c:txPr>
                <a:bodyPr wrap="square"/>
                <a:lstStyle/>
                <a:p>
                  <a:pPr>
                    <a:defRPr b="0" sz="2400" spc="-1" strike="noStrike">
                      <a:solidFill>
                        <a:srgbClr val="d9d9d9"/>
                      </a:solidFill>
                      <a:latin typeface="Calibri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txPr>
              <a:bodyPr wrap="square"/>
              <a:lstStyle/>
              <a:p>
                <a:pPr>
                  <a:defRPr b="0" sz="2400" spc="-1" strike="noStrike">
                    <a:solidFill>
                      <a:srgbClr val="d9d9d9"/>
                    </a:solidFill>
                    <a:latin typeface="Calibri"/>
                  </a:defRPr>
                </a:pPr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eparator>; </c:separator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1"/>
                <c:pt idx="0">
                  <c:v>1</c:v>
                </c:pt>
              </c:strCache>
            </c:strRef>
          </c:cat>
          <c:val>
            <c:numRef>
              <c:f>7</c:f>
              <c:numCache>
                <c:formatCode>#,##0</c:formatCode>
                <c:ptCount val="1"/>
                <c:pt idx="0">
                  <c:v>6302</c:v>
                </c:pt>
              </c:numCache>
            </c:numRef>
          </c:val>
        </c:ser>
        <c:ser>
          <c:idx val="8"/>
          <c:order val="8"/>
          <c:tx>
            <c:strRef>
              <c:f>label 8</c:f>
              <c:strCache>
                <c:ptCount val="1"/>
                <c:pt idx="0">
                  <c:v>TARIJA</c:v>
                </c:pt>
              </c:strCache>
            </c:strRef>
          </c:tx>
          <c:spPr>
            <a:gradFill>
              <a:gsLst>
                <a:gs pos="0">
                  <a:srgbClr val="767676"/>
                </a:gs>
                <a:gs pos="50000">
                  <a:srgbClr val="636363"/>
                </a:gs>
                <a:gs pos="100000">
                  <a:srgbClr val="575757"/>
                </a:gs>
              </a:gsLst>
              <a:lin ang="5400000"/>
            </a:gradFill>
            <a:ln w="0">
              <a:noFill/>
            </a:ln>
          </c:spPr>
          <c:invertIfNegative val="0"/>
          <c:dPt>
            <c:idx val="0"/>
            <c:invertIfNegative val="0"/>
            <c:spPr>
              <a:gradFill>
                <a:gsLst>
                  <a:gs pos="0">
                    <a:srgbClr val="767676"/>
                  </a:gs>
                  <a:gs pos="50000">
                    <a:srgbClr val="636363"/>
                  </a:gs>
                  <a:gs pos="100000">
                    <a:srgbClr val="575757"/>
                  </a:gs>
                </a:gsLst>
                <a:lin ang="5400000"/>
              </a:gradFill>
              <a:ln w="0">
                <a:noFill/>
              </a:ln>
            </c:spPr>
          </c:dPt>
          <c:dLbls>
            <c:numFmt formatCode="#,##0" sourceLinked="0"/>
            <c:dLbl>
              <c:idx val="0"/>
              <c:layout>
                <c:manualLayout>
                  <c:x val="-0.00168564997014437"/>
                  <c:y val="-0.00141335590621567"/>
                </c:manualLayout>
              </c:layout>
              <c:numFmt formatCode="#,##0" sourceLinked="0"/>
              <c:txPr>
                <a:bodyPr wrap="square"/>
                <a:lstStyle/>
                <a:p>
                  <a:pPr>
                    <a:defRPr b="0" sz="2400" spc="-1" strike="noStrike">
                      <a:solidFill>
                        <a:srgbClr val="d9d9d9"/>
                      </a:solidFill>
                      <a:latin typeface="Calibri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txPr>
              <a:bodyPr wrap="square"/>
              <a:lstStyle/>
              <a:p>
                <a:pPr>
                  <a:defRPr b="0" sz="2400" spc="-1" strike="noStrike">
                    <a:solidFill>
                      <a:srgbClr val="d9d9d9"/>
                    </a:solidFill>
                    <a:latin typeface="Calibri"/>
                  </a:defRPr>
                </a:pPr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eparator>; </c:separator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1"/>
                <c:pt idx="0">
                  <c:v>1</c:v>
                </c:pt>
              </c:strCache>
            </c:strRef>
          </c:cat>
          <c:val>
            <c:numRef>
              <c:f>8</c:f>
              <c:numCache>
                <c:formatCode>#,##0</c:formatCode>
                <c:ptCount val="1"/>
                <c:pt idx="0">
                  <c:v>2538</c:v>
                </c:pt>
              </c:numCache>
            </c:numRef>
          </c:val>
        </c:ser>
        <c:ser>
          <c:idx val="9"/>
          <c:order val="9"/>
          <c:tx>
            <c:strRef>
              <c:f>label 9</c:f>
              <c:strCache>
                <c:ptCount val="1"/>
                <c:pt idx="0">
                  <c:v>TOTAL GENERAL</c:v>
                </c:pt>
              </c:strCache>
            </c:strRef>
          </c:tx>
          <c:spPr>
            <a:gradFill>
              <a:gsLst>
                <a:gs pos="0">
                  <a:srgbClr val="a4834b"/>
                </a:gs>
                <a:gs pos="50000">
                  <a:srgbClr val="997200"/>
                </a:gs>
                <a:gs pos="100000">
                  <a:srgbClr val="876600"/>
                </a:gs>
              </a:gsLst>
              <a:lin ang="5400000"/>
            </a:gradFill>
            <a:ln w="0">
              <a:noFill/>
            </a:ln>
          </c:spPr>
          <c:invertIfNegative val="0"/>
          <c:dPt>
            <c:idx val="0"/>
            <c:invertIfNegative val="0"/>
            <c:spPr>
              <a:gradFill>
                <a:gsLst>
                  <a:gs pos="0">
                    <a:srgbClr val="a4834b"/>
                  </a:gs>
                  <a:gs pos="50000">
                    <a:srgbClr val="997200"/>
                  </a:gs>
                  <a:gs pos="100000">
                    <a:srgbClr val="876600"/>
                  </a:gs>
                </a:gsLst>
                <a:lin ang="5400000"/>
              </a:gradFill>
              <a:ln w="0">
                <a:noFill/>
              </a:ln>
            </c:spPr>
          </c:dPt>
          <c:dLbls>
            <c:numFmt formatCode="#,##0" sourceLinked="0"/>
            <c:dLbl>
              <c:idx val="0"/>
              <c:layout>
                <c:manualLayout>
                  <c:x val="0"/>
                  <c:y val="-0.00114801103536907"/>
                </c:manualLayout>
              </c:layout>
              <c:numFmt formatCode="#,##0" sourceLinked="0"/>
              <c:txPr>
                <a:bodyPr wrap="square"/>
                <a:lstStyle/>
                <a:p>
                  <a:pPr>
                    <a:defRPr b="0" sz="2400" spc="-1" strike="noStrike">
                      <a:solidFill>
                        <a:srgbClr val="d9d9d9"/>
                      </a:solidFill>
                      <a:latin typeface="Calibri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eparator>; </c:separator>
            </c:dLbl>
            <c:txPr>
              <a:bodyPr wrap="square"/>
              <a:lstStyle/>
              <a:p>
                <a:pPr>
                  <a:defRPr b="0" sz="2400" spc="-1" strike="noStrike">
                    <a:solidFill>
                      <a:srgbClr val="d9d9d9"/>
                    </a:solidFill>
                    <a:latin typeface="Calibri"/>
                  </a:defRPr>
                </a:pPr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eparator>; </c:separator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1"/>
                <c:pt idx="0">
                  <c:v>1</c:v>
                </c:pt>
              </c:strCache>
            </c:strRef>
          </c:cat>
          <c:val>
            <c:numRef>
              <c:f>9</c:f>
              <c:numCache>
                <c:formatCode>#,##0</c:formatCode>
                <c:ptCount val="1"/>
                <c:pt idx="0">
                  <c:v>32751</c:v>
                </c:pt>
              </c:numCache>
            </c:numRef>
          </c:val>
        </c:ser>
        <c:gapWidth val="100"/>
        <c:overlap val="-24"/>
        <c:axId val="85930921"/>
        <c:axId val="69336193"/>
      </c:barChart>
      <c:catAx>
        <c:axId val="85930921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12600">
            <a:solidFill>
              <a:srgbClr val="f2f2f2">
                <a:alpha val="54000"/>
              </a:srgbClr>
            </a:solidFill>
            <a:round/>
          </a:ln>
        </c:spPr>
        <c:txPr>
          <a:bodyPr/>
          <a:lstStyle/>
          <a:p>
            <a:pPr>
              <a:defRPr b="0" sz="2400" spc="-1" strike="noStrike">
                <a:solidFill>
                  <a:srgbClr val="d9d9d9"/>
                </a:solidFill>
                <a:latin typeface="Calibri"/>
              </a:defRPr>
            </a:pPr>
          </a:p>
        </c:txPr>
        <c:crossAx val="69336193"/>
        <c:crosses val="autoZero"/>
        <c:auto val="1"/>
        <c:lblAlgn val="ctr"/>
        <c:lblOffset val="100"/>
        <c:noMultiLvlLbl val="0"/>
      </c:catAx>
      <c:valAx>
        <c:axId val="69336193"/>
        <c:scaling>
          <c:orientation val="minMax"/>
        </c:scaling>
        <c:delete val="0"/>
        <c:axPos val="l"/>
        <c:majorGridlines>
          <c:spPr>
            <a:ln w="9360">
              <a:solidFill>
                <a:srgbClr val="f2f2f2">
                  <a:alpha val="10000"/>
                </a:srgbClr>
              </a:solidFill>
              <a:round/>
            </a:ln>
          </c:spPr>
        </c:majorGridlines>
        <c:numFmt formatCode="#,##0" sourceLinked="0"/>
        <c:majorTickMark val="none"/>
        <c:minorTickMark val="none"/>
        <c:tickLblPos val="nextTo"/>
        <c:spPr>
          <a:ln w="9360">
            <a:noFill/>
          </a:ln>
        </c:spPr>
        <c:txPr>
          <a:bodyPr/>
          <a:lstStyle/>
          <a:p>
            <a:pPr>
              <a:defRPr b="0" sz="2400" spc="-1" strike="noStrike">
                <a:solidFill>
                  <a:srgbClr val="d9d9d9"/>
                </a:solidFill>
                <a:latin typeface="Calibri"/>
              </a:defRPr>
            </a:pPr>
          </a:p>
        </c:txPr>
        <c:crossAx val="85930921"/>
        <c:crosses val="autoZero"/>
        <c:crossBetween val="between"/>
      </c:valAx>
      <c:spPr>
        <a:noFill/>
        <a:ln w="0">
          <a:noFill/>
        </a:ln>
      </c:spPr>
    </c:plotArea>
    <c:legend>
      <c:legendPos val="b"/>
      <c:overlay val="0"/>
      <c:spPr>
        <a:noFill/>
        <a:ln w="0">
          <a:noFill/>
        </a:ln>
      </c:spPr>
      <c:txPr>
        <a:bodyPr/>
        <a:lstStyle/>
        <a:p>
          <a:pPr>
            <a:defRPr b="0" sz="2400" spc="-1" strike="noStrike">
              <a:solidFill>
                <a:srgbClr val="d9d9d9"/>
              </a:solidFill>
              <a:latin typeface="Calibri"/>
            </a:defRPr>
          </a:pPr>
        </a:p>
      </c:txPr>
    </c:legend>
    <c:plotVisOnly val="1"/>
    <c:dispBlanksAs val="gap"/>
  </c:chart>
  <c:spPr>
    <a:gradFill>
      <a:gsLst>
        <a:gs pos="0">
          <a:srgbClr val="595959"/>
        </a:gs>
        <a:gs pos="100000">
          <a:srgbClr val="262626"/>
        </a:gs>
      </a:gsLst>
      <a:path path="circle">
        <a:fillToRect l="50000" t="50000" r="50000" b="50000"/>
      </a:path>
    </a:gradFill>
    <a:ln w="0">
      <a:noFill/>
    </a:ln>
  </c:spPr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title>
      <c:tx>
        <c:rich>
          <a:bodyPr rot="0"/>
          <a:lstStyle/>
          <a:p>
            <a:pPr>
              <a:defRPr b="1" lang="es-BO" sz="1200" spc="-1" strike="noStrike">
                <a:solidFill>
                  <a:srgbClr val="000000"/>
                </a:solidFill>
                <a:latin typeface="Calibri"/>
              </a:defRPr>
            </a:pPr>
            <a:r>
              <a:rPr b="1" lang="es-BO" sz="1200" spc="-1" strike="noStrike">
                <a:solidFill>
                  <a:srgbClr val="000000"/>
                </a:solidFill>
                <a:latin typeface="Calibri"/>
              </a:rPr>
              <a:t>CUADRO SEGUMIENTO Y ACOMPAÑAMIENTO
CASOS DE RELEVANCIA SOCIAL</a:t>
            </a:r>
          </a:p>
        </c:rich>
      </c:tx>
      <c:layout>
        <c:manualLayout>
          <c:xMode val="edge"/>
          <c:yMode val="edge"/>
          <c:x val="0.164362519201229"/>
          <c:y val="0.097174131576008"/>
        </c:manualLayout>
      </c:layout>
      <c:overlay val="0"/>
      <c:spPr>
        <a:noFill/>
        <a:ln w="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0737327188940092"/>
          <c:y val="0.329945269741986"/>
          <c:w val="0.89013239704484"/>
          <c:h val="0.3343013515022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8064a2"/>
            </a:solidFill>
            <a:ln w="0">
              <a:noFill/>
            </a:ln>
          </c:spPr>
          <c:invertIfNegative val="0"/>
          <c:dLbls>
            <c:numFmt formatCode="General" sourceLinked="0"/>
            <c:txPr>
              <a:bodyPr wrap="square"/>
              <a:lstStyle/>
              <a:p>
                <a:pPr>
                  <a:defRPr b="0" sz="900" spc="-1" strike="noStrike">
                    <a:solidFill>
                      <a:srgbClr val="404040"/>
                    </a:solidFill>
                    <a:latin typeface="Calibri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5"/>
                <c:pt idx="0">
                  <c:v>ENERO-SEPTIEMBRE</c:v>
                </c:pt>
                <c:pt idx="1">
                  <c:v>OCTUBRE</c:v>
                </c:pt>
                <c:pt idx="2">
                  <c:v>NOVIEMBRE</c:v>
                </c:pt>
                <c:pt idx="3">
                  <c:v>DICIEMBRE</c:v>
                </c:pt>
                <c:pt idx="4">
                  <c:v>TOTAL 2025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5"/>
                <c:pt idx="0">
                  <c:v>88</c:v>
                </c:pt>
                <c:pt idx="1">
                  <c:v>6</c:v>
                </c:pt>
                <c:pt idx="2">
                  <c:v>3</c:v>
                </c:pt>
                <c:pt idx="3">
                  <c:v>0</c:v>
                </c:pt>
                <c:pt idx="4">
                  <c:v>97</c:v>
                </c:pt>
              </c:numCache>
            </c:numRef>
          </c:val>
        </c:ser>
        <c:gapWidth val="219"/>
        <c:overlap val="-27"/>
        <c:axId val="26901550"/>
        <c:axId val="86040509"/>
      </c:barChart>
      <c:catAx>
        <c:axId val="2690155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b="0" sz="900" spc="-1" strike="noStrike">
                <a:solidFill>
                  <a:srgbClr val="595959"/>
                </a:solidFill>
                <a:latin typeface="Calibri"/>
              </a:defRPr>
            </a:pPr>
          </a:p>
        </c:txPr>
        <c:crossAx val="86040509"/>
        <c:crosses val="autoZero"/>
        <c:auto val="1"/>
        <c:lblAlgn val="ctr"/>
        <c:lblOffset val="100"/>
        <c:noMultiLvlLbl val="0"/>
      </c:catAx>
      <c:valAx>
        <c:axId val="86040509"/>
        <c:scaling>
          <c:orientation val="minMax"/>
        </c:scaling>
        <c:delete val="0"/>
        <c:axPos val="l"/>
        <c:majorGridlines>
          <c:spPr>
            <a:ln w="9360">
              <a:solidFill>
                <a:srgbClr val="d9d9d9"/>
              </a:solidFill>
              <a:round/>
            </a:ln>
          </c:spPr>
        </c:majorGridlines>
        <c:numFmt formatCode="General" sourceLinked="0"/>
        <c:majorTickMark val="none"/>
        <c:minorTickMark val="none"/>
        <c:tickLblPos val="nextTo"/>
        <c:spPr>
          <a:ln w="9360">
            <a:noFill/>
          </a:ln>
        </c:spPr>
        <c:txPr>
          <a:bodyPr/>
          <a:lstStyle/>
          <a:p>
            <a:pPr>
              <a:defRPr b="0" sz="900" spc="-1" strike="noStrike">
                <a:solidFill>
                  <a:srgbClr val="595959"/>
                </a:solidFill>
                <a:latin typeface="Calibri"/>
              </a:defRPr>
            </a:pPr>
          </a:p>
        </c:txPr>
        <c:crossAx val="26901550"/>
        <c:crosses val="autoZero"/>
        <c:crossBetween val="between"/>
      </c:valAx>
      <c:spPr>
        <a:noFill/>
        <a:ln w="0">
          <a:noFill/>
        </a:ln>
      </c:spPr>
    </c:plotArea>
    <c:plotVisOnly val="1"/>
    <c:dispBlanksAs val="gap"/>
  </c:chart>
  <c:spPr>
    <a:noFill/>
    <a:ln w="0">
      <a:noFill/>
    </a:ln>
  </c:spPr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title>
      <c:tx>
        <c:rich>
          <a:bodyPr rot="0"/>
          <a:lstStyle/>
          <a:p>
            <a:pPr>
              <a:defRPr b="1" lang="es-BO" sz="1200" spc="-1" strike="noStrike">
                <a:solidFill>
                  <a:srgbClr val="00b050"/>
                </a:solidFill>
                <a:latin typeface="Calibri"/>
              </a:defRPr>
            </a:pPr>
            <a:r>
              <a:rPr b="1" lang="es-BO" sz="1200" spc="-1" strike="noStrike">
                <a:solidFill>
                  <a:srgbClr val="00b050"/>
                </a:solidFill>
                <a:latin typeface="Calibri"/>
              </a:rPr>
              <a:t>CUADRO PROCESOS DE APOYO SOCIAL</a:t>
            </a:r>
          </a:p>
        </c:rich>
      </c:tx>
      <c:overlay val="0"/>
      <c:spPr>
        <a:noFill/>
        <a:ln w="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0848410581705471"/>
          <c:y val="0.237440450411434"/>
          <c:w val="0.890074244936207"/>
          <c:h val="0.43601126028583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4f81bd"/>
            </a:solidFill>
            <a:ln w="0">
              <a:noFill/>
            </a:ln>
          </c:spPr>
          <c:invertIfNegative val="0"/>
          <c:dLbls>
            <c:numFmt formatCode="General" sourceLinked="0"/>
            <c:txPr>
              <a:bodyPr wrap="square"/>
              <a:lstStyle/>
              <a:p>
                <a:pPr>
                  <a:defRPr b="0" sz="900" spc="-1" strike="noStrike">
                    <a:solidFill>
                      <a:srgbClr val="404040"/>
                    </a:solidFill>
                    <a:latin typeface="Calibri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5"/>
                <c:pt idx="0">
                  <c:v>ENERO-SEPTIEMBRE</c:v>
                </c:pt>
                <c:pt idx="1">
                  <c:v>OCTUBRE</c:v>
                </c:pt>
                <c:pt idx="2">
                  <c:v>NOVIEMBRE</c:v>
                </c:pt>
                <c:pt idx="3">
                  <c:v>DICIEMBRE</c:v>
                </c:pt>
                <c:pt idx="4">
                  <c:v>TOTAL 2025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5"/>
                <c:pt idx="0">
                  <c:v>54</c:v>
                </c:pt>
                <c:pt idx="1">
                  <c:v>6</c:v>
                </c:pt>
                <c:pt idx="2">
                  <c:v>0</c:v>
                </c:pt>
                <c:pt idx="3">
                  <c:v>0</c:v>
                </c:pt>
                <c:pt idx="4">
                  <c:v>60</c:v>
                </c:pt>
              </c:numCache>
            </c:numRef>
          </c:val>
        </c:ser>
        <c:gapWidth val="219"/>
        <c:overlap val="-27"/>
        <c:axId val="53389382"/>
        <c:axId val="98389982"/>
      </c:barChart>
      <c:catAx>
        <c:axId val="5338938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b="0" sz="900" spc="-1" strike="noStrike">
                <a:solidFill>
                  <a:srgbClr val="595959"/>
                </a:solidFill>
                <a:latin typeface="Calibri"/>
              </a:defRPr>
            </a:pPr>
          </a:p>
        </c:txPr>
        <c:crossAx val="98389982"/>
        <c:crosses val="autoZero"/>
        <c:auto val="1"/>
        <c:lblAlgn val="ctr"/>
        <c:lblOffset val="100"/>
        <c:noMultiLvlLbl val="0"/>
      </c:catAx>
      <c:valAx>
        <c:axId val="98389982"/>
        <c:scaling>
          <c:orientation val="minMax"/>
        </c:scaling>
        <c:delete val="0"/>
        <c:axPos val="l"/>
        <c:majorGridlines>
          <c:spPr>
            <a:ln w="9360">
              <a:solidFill>
                <a:srgbClr val="d9d9d9"/>
              </a:solidFill>
              <a:round/>
            </a:ln>
          </c:spPr>
        </c:majorGridlines>
        <c:numFmt formatCode="General" sourceLinked="0"/>
        <c:majorTickMark val="none"/>
        <c:minorTickMark val="none"/>
        <c:tickLblPos val="nextTo"/>
        <c:spPr>
          <a:ln w="9360">
            <a:noFill/>
          </a:ln>
        </c:spPr>
        <c:txPr>
          <a:bodyPr/>
          <a:lstStyle/>
          <a:p>
            <a:pPr>
              <a:defRPr b="0" sz="900" spc="-1" strike="noStrike">
                <a:solidFill>
                  <a:srgbClr val="595959"/>
                </a:solidFill>
                <a:latin typeface="Calibri"/>
              </a:defRPr>
            </a:pPr>
          </a:p>
        </c:txPr>
        <c:crossAx val="53389382"/>
        <c:crosses val="autoZero"/>
        <c:crossBetween val="between"/>
      </c:valAx>
      <c:spPr>
        <a:noFill/>
        <a:ln w="0">
          <a:noFill/>
        </a:ln>
      </c:spPr>
    </c:plotArea>
    <c:plotVisOnly val="1"/>
    <c:dispBlanksAs val="gap"/>
  </c:chart>
  <c:spPr>
    <a:noFill/>
    <a:ln w="0">
      <a:noFill/>
    </a:ln>
  </c:spPr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title>
      <c:tx>
        <c:rich>
          <a:bodyPr rot="0"/>
          <a:lstStyle/>
          <a:p>
            <a:pPr>
              <a:defRPr b="1" lang="es-BO" sz="1200" spc="-1" strike="noStrike">
                <a:solidFill>
                  <a:srgbClr val="ff0000"/>
                </a:solidFill>
                <a:latin typeface="Calibri"/>
              </a:defRPr>
            </a:pPr>
            <a:r>
              <a:rPr b="1" lang="es-BO" sz="1200" spc="-1" strike="noStrike">
                <a:solidFill>
                  <a:srgbClr val="ff0000"/>
                </a:solidFill>
                <a:latin typeface="Calibri"/>
              </a:rPr>
              <a:t>CUADRO PROCESOS DE SOCIALIZACION</a:t>
            </a:r>
          </a:p>
        </c:rich>
      </c:tx>
      <c:overlay val="0"/>
      <c:spPr>
        <a:noFill/>
        <a:ln w="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0764558499734265"/>
          <c:y val="0.185606923252107"/>
          <c:w val="0.890137423126566"/>
          <c:h val="0.49248462764746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f79646"/>
            </a:solidFill>
            <a:ln w="0">
              <a:noFill/>
            </a:ln>
          </c:spPr>
          <c:invertIfNegative val="0"/>
          <c:dLbls>
            <c:numFmt formatCode="General" sourceLinked="0"/>
            <c:txPr>
              <a:bodyPr wrap="square"/>
              <a:lstStyle/>
              <a:p>
                <a:pPr>
                  <a:defRPr b="0" sz="900" spc="-1" strike="noStrike">
                    <a:solidFill>
                      <a:srgbClr val="404040"/>
                    </a:solidFill>
                    <a:latin typeface="Calibri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5"/>
                <c:pt idx="0">
                  <c:v>ENERO-SEPTIEMBRE</c:v>
                </c:pt>
                <c:pt idx="1">
                  <c:v>OCTUBRE</c:v>
                </c:pt>
                <c:pt idx="2">
                  <c:v>NOVIEMBRE</c:v>
                </c:pt>
                <c:pt idx="3">
                  <c:v>DICIEMBRE</c:v>
                </c:pt>
                <c:pt idx="4">
                  <c:v>TOTAL 2025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5"/>
                <c:pt idx="0">
                  <c:v>38</c:v>
                </c:pt>
                <c:pt idx="1">
                  <c:v>8</c:v>
                </c:pt>
                <c:pt idx="2">
                  <c:v>0</c:v>
                </c:pt>
                <c:pt idx="3">
                  <c:v>0</c:v>
                </c:pt>
                <c:pt idx="4">
                  <c:v>46</c:v>
                </c:pt>
              </c:numCache>
            </c:numRef>
          </c:val>
        </c:ser>
        <c:gapWidth val="219"/>
        <c:overlap val="-27"/>
        <c:axId val="25262597"/>
        <c:axId val="35180045"/>
      </c:barChart>
      <c:catAx>
        <c:axId val="25262597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b="0" sz="900" spc="-1" strike="noStrike">
                <a:solidFill>
                  <a:srgbClr val="595959"/>
                </a:solidFill>
                <a:latin typeface="Calibri"/>
              </a:defRPr>
            </a:pPr>
          </a:p>
        </c:txPr>
        <c:crossAx val="35180045"/>
        <c:crosses val="autoZero"/>
        <c:auto val="1"/>
        <c:lblAlgn val="ctr"/>
        <c:lblOffset val="100"/>
        <c:noMultiLvlLbl val="0"/>
      </c:catAx>
      <c:valAx>
        <c:axId val="35180045"/>
        <c:scaling>
          <c:orientation val="minMax"/>
        </c:scaling>
        <c:delete val="0"/>
        <c:axPos val="l"/>
        <c:majorGridlines>
          <c:spPr>
            <a:ln w="9360">
              <a:solidFill>
                <a:srgbClr val="d9d9d9"/>
              </a:solidFill>
              <a:round/>
            </a:ln>
          </c:spPr>
        </c:majorGridlines>
        <c:numFmt formatCode="General" sourceLinked="0"/>
        <c:majorTickMark val="none"/>
        <c:minorTickMark val="none"/>
        <c:tickLblPos val="nextTo"/>
        <c:spPr>
          <a:ln w="9360">
            <a:noFill/>
          </a:ln>
        </c:spPr>
        <c:txPr>
          <a:bodyPr/>
          <a:lstStyle/>
          <a:p>
            <a:pPr>
              <a:defRPr b="0" sz="900" spc="-1" strike="noStrike">
                <a:solidFill>
                  <a:srgbClr val="595959"/>
                </a:solidFill>
                <a:latin typeface="Calibri"/>
              </a:defRPr>
            </a:pPr>
          </a:p>
        </c:txPr>
        <c:crossAx val="25262597"/>
        <c:crosses val="autoZero"/>
        <c:crossBetween val="between"/>
      </c:valAx>
      <c:spPr>
        <a:noFill/>
        <a:ln w="0">
          <a:noFill/>
        </a:ln>
      </c:spPr>
    </c:plotArea>
    <c:plotVisOnly val="1"/>
    <c:dispBlanksAs val="gap"/>
  </c:chart>
  <c:spPr>
    <a:noFill/>
    <a:ln w="0">
      <a:noFill/>
    </a:ln>
  </c:spPr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view3D>
      <c:rotX val="15"/>
      <c:rotY val="20"/>
      <c:rAngAx val="1"/>
      <c:perspective val="30"/>
    </c:view3D>
    <c:floor>
      <c:spPr>
        <a:noFill/>
        <a:ln w="9360">
          <a:noFill/>
        </a:ln>
      </c:spPr>
    </c:floor>
    <c:sideWall>
      <c:spPr>
        <a:noFill/>
        <a:ln w="9360">
          <a:noFill/>
        </a:ln>
      </c:spPr>
    </c:sideWall>
    <c:backWall>
      <c:spPr>
        <a:noFill/>
        <a:ln w="9360">
          <a:noFill/>
        </a:ln>
      </c:spPr>
    </c:backWall>
    <c:plotArea>
      <c:bar3D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Ventas</c:v>
                </c:pt>
              </c:strCache>
            </c:strRef>
          </c:tx>
          <c:spPr>
            <a:gradFill>
              <a:gsLst>
                <a:gs pos="0">
                  <a:srgbClr val="faa163"/>
                </a:gs>
                <a:gs pos="50000">
                  <a:srgbClr val="ff943d"/>
                </a:gs>
                <a:gs pos="100000">
                  <a:srgbClr val="e48334"/>
                </a:gs>
              </a:gsLst>
              <a:lin ang="5400000"/>
            </a:gradFill>
            <a:ln w="0">
              <a:noFill/>
            </a:ln>
          </c:spPr>
          <c:invertIfNegative val="0"/>
          <c:dPt>
            <c:idx val="0"/>
            <c:invertIfNegative val="0"/>
            <c:spPr>
              <a:gradFill>
                <a:gsLst>
                  <a:gs pos="0">
                    <a:srgbClr val="faa163"/>
                  </a:gs>
                  <a:gs pos="50000">
                    <a:srgbClr val="ff943d"/>
                  </a:gs>
                  <a:gs pos="100000">
                    <a:srgbClr val="e48334"/>
                  </a:gs>
                </a:gsLst>
                <a:lin ang="5400000"/>
              </a:gradFill>
              <a:ln w="0">
                <a:noFill/>
              </a:ln>
            </c:spPr>
          </c:dPt>
          <c:dPt>
            <c:idx val="1"/>
            <c:invertIfNegative val="0"/>
            <c:spPr>
              <a:gradFill>
                <a:gsLst>
                  <a:gs pos="0">
                    <a:srgbClr val="faa163"/>
                  </a:gs>
                  <a:gs pos="50000">
                    <a:srgbClr val="ff943d"/>
                  </a:gs>
                  <a:gs pos="100000">
                    <a:srgbClr val="e48334"/>
                  </a:gs>
                </a:gsLst>
                <a:lin ang="5400000"/>
              </a:gradFill>
              <a:ln w="0">
                <a:noFill/>
              </a:ln>
            </c:spPr>
          </c:dPt>
          <c:dPt>
            <c:idx val="2"/>
            <c:invertIfNegative val="0"/>
            <c:spPr>
              <a:gradFill>
                <a:gsLst>
                  <a:gs pos="0">
                    <a:srgbClr val="faa163"/>
                  </a:gs>
                  <a:gs pos="50000">
                    <a:srgbClr val="ff943d"/>
                  </a:gs>
                  <a:gs pos="100000">
                    <a:srgbClr val="e48334"/>
                  </a:gs>
                </a:gsLst>
                <a:lin ang="5400000"/>
              </a:gradFill>
              <a:ln w="0">
                <a:noFill/>
              </a:ln>
            </c:spPr>
          </c:dPt>
          <c:dPt>
            <c:idx val="3"/>
            <c:invertIfNegative val="0"/>
            <c:spPr>
              <a:gradFill>
                <a:gsLst>
                  <a:gs pos="0">
                    <a:srgbClr val="faa163"/>
                  </a:gs>
                  <a:gs pos="50000">
                    <a:srgbClr val="ff943d"/>
                  </a:gs>
                  <a:gs pos="100000">
                    <a:srgbClr val="e48334"/>
                  </a:gs>
                </a:gsLst>
                <a:lin ang="5400000"/>
              </a:gradFill>
              <a:ln w="0">
                <a:noFill/>
              </a:ln>
            </c:spPr>
          </c:dPt>
          <c:dPt>
            <c:idx val="4"/>
            <c:invertIfNegative val="0"/>
            <c:spPr>
              <a:gradFill>
                <a:gsLst>
                  <a:gs pos="0">
                    <a:srgbClr val="faa163"/>
                  </a:gs>
                  <a:gs pos="50000">
                    <a:srgbClr val="ff943d"/>
                  </a:gs>
                  <a:gs pos="100000">
                    <a:srgbClr val="e48334"/>
                  </a:gs>
                </a:gsLst>
                <a:lin ang="5400000"/>
              </a:gradFill>
              <a:ln w="0">
                <a:noFill/>
              </a:ln>
            </c:spPr>
          </c:dPt>
          <c:dPt>
            <c:idx val="5"/>
            <c:invertIfNegative val="0"/>
            <c:spPr>
              <a:solidFill>
                <a:srgbClr val="d7e4bd"/>
              </a:solidFill>
              <a:ln w="0">
                <a:noFill/>
              </a:ln>
            </c:spPr>
          </c:dPt>
          <c:dLbls>
            <c:numFmt formatCode="General" sourceLinked="0"/>
            <c:dLbl>
              <c:idx val="0"/>
              <c:layout>
                <c:manualLayout>
                  <c:x val="0.0218905438335027"/>
                  <c:y val="-0.036144578313253"/>
                </c:manualLayout>
              </c:layout>
              <c:numFmt formatCode="General" sourceLinked="0"/>
              <c:txPr>
                <a:bodyPr wrap="square"/>
                <a:lstStyle/>
                <a:p>
                  <a:pPr>
                    <a:defRPr b="1" sz="1400" spc="-1" strike="noStrike">
                      <a:solidFill>
                        <a:srgbClr val="404040"/>
                      </a:solidFill>
                      <a:latin typeface="Century Gothic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1"/>
              <c:layout>
                <c:manualLayout>
                  <c:x val="0.0218905438335027"/>
                  <c:y val="-0.0481927710843373"/>
                </c:manualLayout>
              </c:layout>
              <c:numFmt formatCode="General" sourceLinked="0"/>
              <c:txPr>
                <a:bodyPr wrap="square"/>
                <a:lstStyle/>
                <a:p>
                  <a:pPr>
                    <a:defRPr b="1" sz="1400" spc="-1" strike="noStrike">
                      <a:solidFill>
                        <a:srgbClr val="404040"/>
                      </a:solidFill>
                      <a:latin typeface="Century Gothic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2"/>
              <c:layout>
                <c:manualLayout>
                  <c:x val="0.0398009887881867"/>
                  <c:y val="-0.0401606425702811"/>
                </c:manualLayout>
              </c:layout>
              <c:numFmt formatCode="General" sourceLinked="0"/>
              <c:txPr>
                <a:bodyPr wrap="square"/>
                <a:lstStyle/>
                <a:p>
                  <a:pPr>
                    <a:defRPr b="1" sz="1400" spc="-1" strike="noStrike">
                      <a:solidFill>
                        <a:srgbClr val="404040"/>
                      </a:solidFill>
                      <a:latin typeface="Century Gothic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3"/>
              <c:layout>
                <c:manualLayout>
                  <c:x val="0.0477611865458241"/>
                  <c:y val="-0.0361445783132531"/>
                </c:manualLayout>
              </c:layout>
              <c:numFmt formatCode="General" sourceLinked="0"/>
              <c:txPr>
                <a:bodyPr wrap="square"/>
                <a:lstStyle/>
                <a:p>
                  <a:pPr>
                    <a:defRPr b="1" sz="1400" spc="-1" strike="noStrike">
                      <a:solidFill>
                        <a:srgbClr val="404040"/>
                      </a:solidFill>
                      <a:latin typeface="Century Gothic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4"/>
              <c:layout>
                <c:manualLayout>
                  <c:x val="0.0298507415911401"/>
                  <c:y val="-0.0441767068273092"/>
                </c:manualLayout>
              </c:layout>
              <c:numFmt formatCode="General" sourceLinked="0"/>
              <c:txPr>
                <a:bodyPr wrap="square"/>
                <a:lstStyle/>
                <a:p>
                  <a:pPr>
                    <a:defRPr b="1" sz="1400" spc="-1" strike="noStrike">
                      <a:solidFill>
                        <a:srgbClr val="404040"/>
                      </a:solidFill>
                      <a:latin typeface="Century Gothic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5"/>
              <c:layout>
                <c:manualLayout>
                  <c:x val="0.0318407910305493"/>
                  <c:y val="-0.0481927710843374"/>
                </c:manualLayout>
              </c:layout>
              <c:numFmt formatCode="General" sourceLinked="0"/>
              <c:txPr>
                <a:bodyPr wrap="square"/>
                <a:lstStyle/>
                <a:p>
                  <a:pPr>
                    <a:defRPr b="1" sz="1400" spc="-1" strike="noStrike">
                      <a:solidFill>
                        <a:srgbClr val="404040"/>
                      </a:solidFill>
                      <a:latin typeface="Century Gothic"/>
                    </a:defRPr>
                  </a:pPr>
                </a:p>
              </c:txPr>
              <c:tx>
                <c:rich>
                  <a:bodyPr/>
                  <a:p>
                    <a:r>
                      <a:rPr b="0" lang="en-US" sz="1400" spc="-1" strike="noStrike">
                        <a:solidFill>
                          <a:srgbClr val="404040"/>
                        </a:solidFill>
                        <a:latin typeface="Century Gothic"/>
                      </a:rPr>
                      <a:t>126,6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eparator>; </c:separator>
            </c:dLbl>
            <c:txPr>
              <a:bodyPr wrap="square"/>
              <a:lstStyle/>
              <a:p>
                <a:pPr>
                  <a:defRPr b="1" sz="1400" spc="-1" strike="noStrike">
                    <a:solidFill>
                      <a:srgbClr val="404040"/>
                    </a:solidFill>
                    <a:latin typeface="Century Gothic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eparator>; </c:separator>
            <c:showLeaderLines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categories</c:f>
              <c:strCache>
                <c:ptCount val="6"/>
                <c:pt idx="0">
                  <c:v>2017-2020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6"/>
                <c:pt idx="0">
                  <c:v>42</c:v>
                </c:pt>
                <c:pt idx="1">
                  <c:v>90</c:v>
                </c:pt>
                <c:pt idx="2">
                  <c:v>128</c:v>
                </c:pt>
                <c:pt idx="3">
                  <c:v>106</c:v>
                </c:pt>
                <c:pt idx="4">
                  <c:v>116</c:v>
                </c:pt>
                <c:pt idx="5">
                  <c:v>127</c:v>
                </c:pt>
              </c:numCache>
            </c:numRef>
          </c:val>
        </c:ser>
        <c:gapWidth val="40"/>
        <c:shape val="box"/>
        <c:axId val="60485936"/>
        <c:axId val="72852346"/>
        <c:axId val="0"/>
      </c:bar3DChart>
      <c:catAx>
        <c:axId val="604859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12600">
            <a:solidFill>
              <a:srgbClr val="d9d9d9"/>
            </a:solidFill>
            <a:round/>
          </a:ln>
        </c:spPr>
        <c:txPr>
          <a:bodyPr/>
          <a:lstStyle/>
          <a:p>
            <a:pPr>
              <a:defRPr b="0" sz="1300" spc="-1" strike="noStrike">
                <a:solidFill>
                  <a:srgbClr val="595959"/>
                </a:solidFill>
                <a:latin typeface="Calibri"/>
              </a:defRPr>
            </a:pPr>
          </a:p>
        </c:txPr>
        <c:crossAx val="72852346"/>
        <c:crosses val="autoZero"/>
        <c:auto val="1"/>
        <c:lblAlgn val="ctr"/>
        <c:lblOffset val="100"/>
        <c:noMultiLvlLbl val="0"/>
      </c:catAx>
      <c:valAx>
        <c:axId val="7285234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spPr>
          <a:ln w="9360">
            <a:solidFill>
              <a:srgbClr val="878787"/>
            </a:solidFill>
            <a:round/>
          </a:ln>
        </c:spPr>
        <c:txPr>
          <a:bodyPr/>
          <a:lstStyle/>
          <a:p>
            <a:pPr>
              <a:defRPr b="0" sz="1000" spc="-1" strike="noStrike">
                <a:solidFill>
                  <a:srgbClr val="000000"/>
                </a:solidFill>
                <a:latin typeface="Calibri"/>
              </a:defRPr>
            </a:pPr>
          </a:p>
        </c:txPr>
        <c:crossAx val="60485936"/>
        <c:crossBetween val="between"/>
      </c:valAx>
    </c:plotArea>
    <c:plotVisOnly val="1"/>
    <c:dispBlanksAs val="gap"/>
  </c:chart>
  <c:spPr>
    <a:noFill/>
    <a:ln w="0">
      <a:noFill/>
    </a:ln>
  </c:spPr>
  <c:userShapes r:id="rId1"/>
</c:chartSpace>
</file>

<file path=ppt/diagrams/_rels/data3.xml.rels><?xml version="1.0" encoding="UTF-8"?>
<Relationships xmlns="http://schemas.openxmlformats.org/package/2006/relationships"><Relationship Id="rId1" Type="http://schemas.openxmlformats.org/officeDocument/2006/relationships/image" Target="../media/OOXDiagramDataRels3_0.png"/><Relationship Id="rId10" Type="http://schemas.openxmlformats.org/officeDocument/2006/relationships/image" Target="../media/OOXDiagramDataRels3_1.svg"/><Relationship Id="rId2" Type="http://schemas.openxmlformats.org/officeDocument/2006/relationships/image" Target="../media/OOXDiagramDataRels3_2.svg"/><Relationship Id="rId3" Type="http://schemas.openxmlformats.org/officeDocument/2006/relationships/image" Target="../media/OOXDiagramDataRels3_3.png"/><Relationship Id="rId4" Type="http://schemas.openxmlformats.org/officeDocument/2006/relationships/image" Target="../media/OOXDiagramDataRels3_4.svg"/><Relationship Id="rId5" Type="http://schemas.openxmlformats.org/officeDocument/2006/relationships/image" Target="../media/OOXDiagramDataRels3_5.png"/><Relationship Id="rId6" Type="http://schemas.openxmlformats.org/officeDocument/2006/relationships/image" Target="../media/OOXDiagramDataRels3_6.svg"/><Relationship Id="rId7" Type="http://schemas.openxmlformats.org/officeDocument/2006/relationships/image" Target="../media/OOXDiagramDataRels3_7.png"/><Relationship Id="rId8" Type="http://schemas.openxmlformats.org/officeDocument/2006/relationships/image" Target="../media/OOXDiagramDataRels3_8.svg"/><Relationship Id="rId9" Type="http://schemas.openxmlformats.org/officeDocument/2006/relationships/image" Target="../media/OOXDiagramDataRels3_9.png"/>
</Relationships>
</file>

<file path=ppt/diagrams/_rels/drawing3.xml.rels><?xml version="1.0" encoding="UTF-8"?>
<Relationships xmlns="http://schemas.openxmlformats.org/package/2006/relationships"><Relationship Id="rId1" Type="http://schemas.openxmlformats.org/officeDocument/2006/relationships/image" Target="../media/OOXDiagramDrawingRels3_0.png"/><Relationship Id="rId10" Type="http://schemas.openxmlformats.org/officeDocument/2006/relationships/image" Target="../media/OOXDiagramDrawingRels3_1.svg"/><Relationship Id="rId2" Type="http://schemas.openxmlformats.org/officeDocument/2006/relationships/image" Target="../media/OOXDiagramDrawingRels3_2.svg"/><Relationship Id="rId3" Type="http://schemas.openxmlformats.org/officeDocument/2006/relationships/image" Target="../media/OOXDiagramDrawingRels3_3.png"/><Relationship Id="rId4" Type="http://schemas.openxmlformats.org/officeDocument/2006/relationships/image" Target="../media/OOXDiagramDrawingRels3_4.svg"/><Relationship Id="rId5" Type="http://schemas.openxmlformats.org/officeDocument/2006/relationships/image" Target="../media/OOXDiagramDrawingRels3_5.png"/><Relationship Id="rId6" Type="http://schemas.openxmlformats.org/officeDocument/2006/relationships/image" Target="../media/OOXDiagramDrawingRels3_6.svg"/><Relationship Id="rId7" Type="http://schemas.openxmlformats.org/officeDocument/2006/relationships/image" Target="../media/OOXDiagramDrawingRels3_7.png"/><Relationship Id="rId8" Type="http://schemas.openxmlformats.org/officeDocument/2006/relationships/image" Target="../media/OOXDiagramDrawingRels3_8.svg"/><Relationship Id="rId9" Type="http://schemas.openxmlformats.org/officeDocument/2006/relationships/image" Target="../media/OOXDiagramDrawingRels3_9.png"/>
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7F2206-6682-403C-B14E-392F2115E44D}" type="doc">
      <dgm:prSet loTypeId="urn:microsoft.com/office/officeart/2005/8/layout/chevron2" loCatId="list" qsTypeId="urn:microsoft.com/office/officeart/2005/8/quickstyle/simple3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E7C73FE5-AF0F-4672-8A44-032381E478BE}">
      <dgm:prSet phldrT="[Texto]" phldr="0" custT="1"/>
      <dgm:spPr/>
      <dgm:t>
        <a:bodyPr/>
        <a:lstStyle/>
        <a:p>
          <a:r>
            <a:rPr lang="es-BO" sz="2000" dirty="0"/>
            <a:t>TOTAL</a:t>
          </a:r>
          <a:endParaRPr lang="en-US" sz="2000" dirty="0"/>
        </a:p>
      </dgm:t>
    </dgm:pt>
    <dgm:pt modelId="{CA840FC4-5144-4D64-B3C7-2AA0393BE634}" type="parTrans" cxnId="{3A70EF92-3BD8-44DA-BEA4-8F42C4B61AA2}">
      <dgm:prSet/>
      <dgm:spPr/>
      <dgm:t>
        <a:bodyPr/>
        <a:lstStyle/>
        <a:p>
          <a:endParaRPr lang="en-US"/>
        </a:p>
      </dgm:t>
    </dgm:pt>
    <dgm:pt modelId="{48039C5D-C941-4322-9315-262C39B7C80F}" type="sibTrans" cxnId="{3A70EF92-3BD8-44DA-BEA4-8F42C4B61AA2}">
      <dgm:prSet/>
      <dgm:spPr/>
      <dgm:t>
        <a:bodyPr/>
        <a:lstStyle/>
        <a:p>
          <a:endParaRPr lang="en-US"/>
        </a:p>
      </dgm:t>
    </dgm:pt>
    <dgm:pt modelId="{562D8984-C8FB-438F-91A2-8E607F586418}">
      <dgm:prSet phldrT="[Texto]" phldr="0" custT="1"/>
      <dgm:spPr/>
      <dgm:t>
        <a:bodyPr/>
        <a:lstStyle/>
        <a:p>
          <a:r>
            <a:rPr lang="es-BO" sz="2400" dirty="0"/>
            <a:t>38 Procesos atendidos</a:t>
          </a:r>
          <a:endParaRPr lang="en-US" sz="2400" dirty="0"/>
        </a:p>
      </dgm:t>
    </dgm:pt>
    <dgm:pt modelId="{627891F0-745A-450E-A6EE-74A1331E5110}" type="parTrans" cxnId="{A63FEFA8-5249-40AC-8840-6DAFB8BC34CD}">
      <dgm:prSet/>
      <dgm:spPr/>
      <dgm:t>
        <a:bodyPr/>
        <a:lstStyle/>
        <a:p>
          <a:endParaRPr lang="en-US"/>
        </a:p>
      </dgm:t>
    </dgm:pt>
    <dgm:pt modelId="{B2B50A08-A7B1-4812-8640-6876D739F6B1}" type="sibTrans" cxnId="{A63FEFA8-5249-40AC-8840-6DAFB8BC34CD}">
      <dgm:prSet/>
      <dgm:spPr/>
      <dgm:t>
        <a:bodyPr/>
        <a:lstStyle/>
        <a:p>
          <a:endParaRPr lang="en-US"/>
        </a:p>
      </dgm:t>
    </dgm:pt>
    <dgm:pt modelId="{0B3010A7-AC02-46B0-8AD7-5D28DE02F1DF}">
      <dgm:prSet phldrT="[Texto]" phldr="0" custT="1"/>
      <dgm:spPr/>
      <dgm:t>
        <a:bodyPr/>
        <a:lstStyle/>
        <a:p>
          <a:r>
            <a:rPr lang="es-BO" sz="2400" dirty="0"/>
            <a:t>Cobertura territorial (La Paz 60%, Santa Cruz, Beni, Tarija, Potosí 40%)</a:t>
          </a:r>
          <a:endParaRPr lang="en-US" sz="2400" dirty="0"/>
        </a:p>
      </dgm:t>
    </dgm:pt>
    <dgm:pt modelId="{F1DF4E99-6594-4037-B300-16611050A596}" type="parTrans" cxnId="{8108B69A-9A07-481A-BAB6-5CF95AC7B4D6}">
      <dgm:prSet/>
      <dgm:spPr/>
      <dgm:t>
        <a:bodyPr/>
        <a:lstStyle/>
        <a:p>
          <a:endParaRPr lang="en-US"/>
        </a:p>
      </dgm:t>
    </dgm:pt>
    <dgm:pt modelId="{94453471-B924-42CB-ABFB-E8657B09D01C}" type="sibTrans" cxnId="{8108B69A-9A07-481A-BAB6-5CF95AC7B4D6}">
      <dgm:prSet/>
      <dgm:spPr/>
      <dgm:t>
        <a:bodyPr/>
        <a:lstStyle/>
        <a:p>
          <a:endParaRPr lang="en-US"/>
        </a:p>
      </dgm:t>
    </dgm:pt>
    <dgm:pt modelId="{81C81E10-04C7-491F-9AA6-B60D80B72EA5}">
      <dgm:prSet phldrT="[Texto]" phldr="0" custT="1"/>
      <dgm:spPr/>
      <dgm:t>
        <a:bodyPr/>
        <a:lstStyle/>
        <a:p>
          <a:r>
            <a:rPr lang="es-BO" sz="2000" dirty="0"/>
            <a:t>PROMEDIO</a:t>
          </a:r>
          <a:endParaRPr lang="en-US" sz="2000" dirty="0"/>
        </a:p>
      </dgm:t>
    </dgm:pt>
    <dgm:pt modelId="{F928CED1-9A1E-43EF-8A74-4AC87E00EA13}" type="parTrans" cxnId="{6534D161-A358-4720-9139-E44040669974}">
      <dgm:prSet/>
      <dgm:spPr/>
      <dgm:t>
        <a:bodyPr/>
        <a:lstStyle/>
        <a:p>
          <a:endParaRPr lang="en-US"/>
        </a:p>
      </dgm:t>
    </dgm:pt>
    <dgm:pt modelId="{D14A3AE5-9BFA-45FE-8BF0-DE69CAEF5D46}" type="sibTrans" cxnId="{6534D161-A358-4720-9139-E44040669974}">
      <dgm:prSet/>
      <dgm:spPr/>
      <dgm:t>
        <a:bodyPr/>
        <a:lstStyle/>
        <a:p>
          <a:endParaRPr lang="en-US"/>
        </a:p>
      </dgm:t>
    </dgm:pt>
    <dgm:pt modelId="{1DC115F1-1562-4296-B566-AE288F2A1F99}">
      <dgm:prSet phldrT="[Texto]" phldr="0" custT="1"/>
      <dgm:spPr/>
      <dgm:t>
        <a:bodyPr/>
        <a:lstStyle/>
        <a:p>
          <a:r>
            <a:rPr lang="es-BO" sz="2400" dirty="0">
              <a:solidFill>
                <a:schemeClr val="tx1"/>
              </a:solidFill>
            </a:rPr>
            <a:t>3.1 </a:t>
          </a:r>
          <a:r>
            <a:rPr lang="es-BO" sz="2400" dirty="0"/>
            <a:t>Fiscalizaciones mes</a:t>
          </a:r>
          <a:endParaRPr lang="en-US" sz="2400" dirty="0"/>
        </a:p>
      </dgm:t>
    </dgm:pt>
    <dgm:pt modelId="{1F1D6DD3-27EA-4E55-A32E-C90FBF84EA8F}" type="parTrans" cxnId="{BA0372D4-FE04-4312-928F-DEEBE3B3C792}">
      <dgm:prSet/>
      <dgm:spPr/>
      <dgm:t>
        <a:bodyPr/>
        <a:lstStyle/>
        <a:p>
          <a:endParaRPr lang="en-US"/>
        </a:p>
      </dgm:t>
    </dgm:pt>
    <dgm:pt modelId="{90BED5B9-D5A7-45BA-9231-AD8D497AF021}" type="sibTrans" cxnId="{BA0372D4-FE04-4312-928F-DEEBE3B3C792}">
      <dgm:prSet/>
      <dgm:spPr/>
      <dgm:t>
        <a:bodyPr/>
        <a:lstStyle/>
        <a:p>
          <a:endParaRPr lang="en-US"/>
        </a:p>
      </dgm:t>
    </dgm:pt>
    <dgm:pt modelId="{CFF6E2CC-9DA0-49DE-8FEF-EB1EBA8CC245}">
      <dgm:prSet phldrT="[Texto]" phldr="0" custT="1"/>
      <dgm:spPr/>
      <dgm:t>
        <a:bodyPr/>
        <a:lstStyle/>
        <a:p>
          <a:r>
            <a:rPr lang="es-BO" sz="2400" dirty="0"/>
            <a:t>Participación sobre actividades 28.15%</a:t>
          </a:r>
          <a:endParaRPr lang="en-US" sz="2400" dirty="0"/>
        </a:p>
      </dgm:t>
    </dgm:pt>
    <dgm:pt modelId="{F6D78A77-C6A3-4414-AAFA-2B1AC21CD117}" type="parTrans" cxnId="{4ECD53C3-390C-4635-B8EE-60FFF49ED72B}">
      <dgm:prSet/>
      <dgm:spPr/>
      <dgm:t>
        <a:bodyPr/>
        <a:lstStyle/>
        <a:p>
          <a:endParaRPr lang="en-US"/>
        </a:p>
      </dgm:t>
    </dgm:pt>
    <dgm:pt modelId="{E4EC7294-8BF9-45A3-9A6A-55EF7D718A25}" type="sibTrans" cxnId="{4ECD53C3-390C-4635-B8EE-60FFF49ED72B}">
      <dgm:prSet/>
      <dgm:spPr/>
      <dgm:t>
        <a:bodyPr/>
        <a:lstStyle/>
        <a:p>
          <a:endParaRPr lang="en-US"/>
        </a:p>
      </dgm:t>
    </dgm:pt>
    <dgm:pt modelId="{D38667FF-9B32-44EB-8A28-543E38A25C65}">
      <dgm:prSet phldrT="[Texto]" phldr="0" custT="1"/>
      <dgm:spPr/>
      <dgm:t>
        <a:bodyPr/>
        <a:lstStyle/>
        <a:p>
          <a:r>
            <a:rPr lang="es-BO" sz="1600" dirty="0"/>
            <a:t>PENDIENTES</a:t>
          </a:r>
          <a:endParaRPr lang="en-US" sz="1600" dirty="0"/>
        </a:p>
      </dgm:t>
    </dgm:pt>
    <dgm:pt modelId="{63542E12-6F18-4D40-B04E-A31CFCBD578B}" type="parTrans" cxnId="{E9635203-14CF-4B55-82C6-9BFF94B28F0D}">
      <dgm:prSet/>
      <dgm:spPr/>
      <dgm:t>
        <a:bodyPr/>
        <a:lstStyle/>
        <a:p>
          <a:endParaRPr lang="en-US"/>
        </a:p>
      </dgm:t>
    </dgm:pt>
    <dgm:pt modelId="{2CD2AC7B-C90E-4C3F-AE34-6A273F94BF2A}" type="sibTrans" cxnId="{E9635203-14CF-4B55-82C6-9BFF94B28F0D}">
      <dgm:prSet/>
      <dgm:spPr/>
      <dgm:t>
        <a:bodyPr/>
        <a:lstStyle/>
        <a:p>
          <a:endParaRPr lang="en-US"/>
        </a:p>
      </dgm:t>
    </dgm:pt>
    <dgm:pt modelId="{AC540210-424D-4E5A-8320-6F4BD851A747}">
      <dgm:prSet phldrT="[Texto]" phldr="0" custT="1"/>
      <dgm:spPr/>
      <dgm:t>
        <a:bodyPr/>
        <a:lstStyle/>
        <a:p>
          <a:r>
            <a:rPr lang="es-BO" sz="2400" dirty="0">
              <a:solidFill>
                <a:srgbClr val="FF0000"/>
              </a:solidFill>
            </a:rPr>
            <a:t>Casos pendientes 2</a:t>
          </a:r>
          <a:endParaRPr lang="en-US" sz="2400" dirty="0">
            <a:solidFill>
              <a:srgbClr val="FF0000"/>
            </a:solidFill>
          </a:endParaRPr>
        </a:p>
      </dgm:t>
    </dgm:pt>
    <dgm:pt modelId="{9AE9E34A-F55D-4B4F-B684-26AF76472E8D}" type="parTrans" cxnId="{96D3B4E2-8F1E-4C0C-82A9-05601DE2DF28}">
      <dgm:prSet/>
      <dgm:spPr/>
      <dgm:t>
        <a:bodyPr/>
        <a:lstStyle/>
        <a:p>
          <a:endParaRPr lang="en-US"/>
        </a:p>
      </dgm:t>
    </dgm:pt>
    <dgm:pt modelId="{92438CB8-E3CA-4EBC-9367-BFE791C0E926}" type="sibTrans" cxnId="{96D3B4E2-8F1E-4C0C-82A9-05601DE2DF28}">
      <dgm:prSet/>
      <dgm:spPr/>
      <dgm:t>
        <a:bodyPr/>
        <a:lstStyle/>
        <a:p>
          <a:endParaRPr lang="en-US"/>
        </a:p>
      </dgm:t>
    </dgm:pt>
    <dgm:pt modelId="{5F6FEA92-1A2E-4208-A897-55D09AC60590}">
      <dgm:prSet phldrT="[Texto]" phldr="0" custT="1"/>
      <dgm:spPr/>
      <dgm:t>
        <a:bodyPr/>
        <a:lstStyle/>
        <a:p>
          <a:r>
            <a:rPr lang="es-BO" sz="2400" dirty="0">
              <a:solidFill>
                <a:srgbClr val="FF0000"/>
              </a:solidFill>
            </a:rPr>
            <a:t>Cierre operativo pendiente 6%</a:t>
          </a:r>
          <a:endParaRPr lang="en-US" sz="2400" dirty="0">
            <a:solidFill>
              <a:srgbClr val="FF0000"/>
            </a:solidFill>
          </a:endParaRPr>
        </a:p>
      </dgm:t>
    </dgm:pt>
    <dgm:pt modelId="{F6D2DCE8-3835-44EF-8893-9BA744E5E049}" type="parTrans" cxnId="{22EA5A15-00E5-4719-B008-420FD57E14C8}">
      <dgm:prSet/>
      <dgm:spPr/>
      <dgm:t>
        <a:bodyPr/>
        <a:lstStyle/>
        <a:p>
          <a:endParaRPr lang="en-US"/>
        </a:p>
      </dgm:t>
    </dgm:pt>
    <dgm:pt modelId="{408AA91B-F716-4EC8-B867-1642C511FB43}" type="sibTrans" cxnId="{22EA5A15-00E5-4719-B008-420FD57E14C8}">
      <dgm:prSet/>
      <dgm:spPr/>
      <dgm:t>
        <a:bodyPr/>
        <a:lstStyle/>
        <a:p>
          <a:endParaRPr lang="en-US"/>
        </a:p>
      </dgm:t>
    </dgm:pt>
    <dgm:pt modelId="{33139573-D828-45DB-B490-8255FD78E587}" type="pres">
      <dgm:prSet presAssocID="{7A7F2206-6682-403C-B14E-392F2115E44D}" presName="linearFlow" presStyleCnt="0">
        <dgm:presLayoutVars>
          <dgm:dir/>
          <dgm:animLvl val="lvl"/>
          <dgm:resizeHandles val="exact"/>
        </dgm:presLayoutVars>
      </dgm:prSet>
      <dgm:spPr/>
    </dgm:pt>
    <dgm:pt modelId="{283E162D-F13A-4001-8647-9D84E42A0292}" type="pres">
      <dgm:prSet presAssocID="{E7C73FE5-AF0F-4672-8A44-032381E478BE}" presName="composite" presStyleCnt="0"/>
      <dgm:spPr/>
    </dgm:pt>
    <dgm:pt modelId="{E02CDB94-BF86-49A6-A270-2DA8B4E56B03}" type="pres">
      <dgm:prSet presAssocID="{E7C73FE5-AF0F-4672-8A44-032381E478BE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4F683A6E-9338-49F9-87F9-8D85A2EC2C1C}" type="pres">
      <dgm:prSet presAssocID="{E7C73FE5-AF0F-4672-8A44-032381E478BE}" presName="descendantText" presStyleLbl="alignAcc1" presStyleIdx="0" presStyleCnt="3">
        <dgm:presLayoutVars>
          <dgm:bulletEnabled val="1"/>
        </dgm:presLayoutVars>
      </dgm:prSet>
      <dgm:spPr/>
    </dgm:pt>
    <dgm:pt modelId="{CFAC07C0-9916-4EEB-811A-735D28499B7A}" type="pres">
      <dgm:prSet presAssocID="{48039C5D-C941-4322-9315-262C39B7C80F}" presName="sp" presStyleCnt="0"/>
      <dgm:spPr/>
    </dgm:pt>
    <dgm:pt modelId="{30AD7C9C-19E2-4DB5-BA4E-5A34CC1BBDC1}" type="pres">
      <dgm:prSet presAssocID="{81C81E10-04C7-491F-9AA6-B60D80B72EA5}" presName="composite" presStyleCnt="0"/>
      <dgm:spPr/>
    </dgm:pt>
    <dgm:pt modelId="{179F6A12-34E5-4F3E-92FE-65075F4F084D}" type="pres">
      <dgm:prSet presAssocID="{81C81E10-04C7-491F-9AA6-B60D80B72EA5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5EEDA63F-B8F2-4BF3-848D-B21414D6115D}" type="pres">
      <dgm:prSet presAssocID="{81C81E10-04C7-491F-9AA6-B60D80B72EA5}" presName="descendantText" presStyleLbl="alignAcc1" presStyleIdx="1" presStyleCnt="3">
        <dgm:presLayoutVars>
          <dgm:bulletEnabled val="1"/>
        </dgm:presLayoutVars>
      </dgm:prSet>
      <dgm:spPr/>
    </dgm:pt>
    <dgm:pt modelId="{7367260F-F25B-4D89-B94B-790A0A290275}" type="pres">
      <dgm:prSet presAssocID="{D14A3AE5-9BFA-45FE-8BF0-DE69CAEF5D46}" presName="sp" presStyleCnt="0"/>
      <dgm:spPr/>
    </dgm:pt>
    <dgm:pt modelId="{C37C8FD4-02DC-4CC7-818A-D8E40E75ABE2}" type="pres">
      <dgm:prSet presAssocID="{D38667FF-9B32-44EB-8A28-543E38A25C65}" presName="composite" presStyleCnt="0"/>
      <dgm:spPr/>
    </dgm:pt>
    <dgm:pt modelId="{E3EA3ACB-9105-486E-A3C6-FF852DC2E0CF}" type="pres">
      <dgm:prSet presAssocID="{D38667FF-9B32-44EB-8A28-543E38A25C65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C488C3C1-1954-48B4-8436-8D3A50BCCC79}" type="pres">
      <dgm:prSet presAssocID="{D38667FF-9B32-44EB-8A28-543E38A25C65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84987902-34F1-45D0-AE4F-1D73C6DFA0EA}" type="presOf" srcId="{562D8984-C8FB-438F-91A2-8E607F586418}" destId="{4F683A6E-9338-49F9-87F9-8D85A2EC2C1C}" srcOrd="0" destOrd="0" presId="urn:microsoft.com/office/officeart/2005/8/layout/chevron2"/>
    <dgm:cxn modelId="{E9635203-14CF-4B55-82C6-9BFF94B28F0D}" srcId="{7A7F2206-6682-403C-B14E-392F2115E44D}" destId="{D38667FF-9B32-44EB-8A28-543E38A25C65}" srcOrd="2" destOrd="0" parTransId="{63542E12-6F18-4D40-B04E-A31CFCBD578B}" sibTransId="{2CD2AC7B-C90E-4C3F-AE34-6A273F94BF2A}"/>
    <dgm:cxn modelId="{F8614513-47B6-40FD-8F44-AE96206EB15E}" type="presOf" srcId="{D38667FF-9B32-44EB-8A28-543E38A25C65}" destId="{E3EA3ACB-9105-486E-A3C6-FF852DC2E0CF}" srcOrd="0" destOrd="0" presId="urn:microsoft.com/office/officeart/2005/8/layout/chevron2"/>
    <dgm:cxn modelId="{22EA5A15-00E5-4719-B008-420FD57E14C8}" srcId="{D38667FF-9B32-44EB-8A28-543E38A25C65}" destId="{5F6FEA92-1A2E-4208-A897-55D09AC60590}" srcOrd="1" destOrd="0" parTransId="{F6D2DCE8-3835-44EF-8893-9BA744E5E049}" sibTransId="{408AA91B-F716-4EC8-B867-1642C511FB43}"/>
    <dgm:cxn modelId="{3CAD3F16-3E52-4E83-B755-F61230D0C574}" type="presOf" srcId="{CFF6E2CC-9DA0-49DE-8FEF-EB1EBA8CC245}" destId="{5EEDA63F-B8F2-4BF3-848D-B21414D6115D}" srcOrd="0" destOrd="1" presId="urn:microsoft.com/office/officeart/2005/8/layout/chevron2"/>
    <dgm:cxn modelId="{56373B1C-6755-4703-9C13-D380D7E82CC2}" type="presOf" srcId="{5F6FEA92-1A2E-4208-A897-55D09AC60590}" destId="{C488C3C1-1954-48B4-8436-8D3A50BCCC79}" srcOrd="0" destOrd="1" presId="urn:microsoft.com/office/officeart/2005/8/layout/chevron2"/>
    <dgm:cxn modelId="{944AB22E-35DA-4AE1-9513-D96923005796}" type="presOf" srcId="{81C81E10-04C7-491F-9AA6-B60D80B72EA5}" destId="{179F6A12-34E5-4F3E-92FE-65075F4F084D}" srcOrd="0" destOrd="0" presId="urn:microsoft.com/office/officeart/2005/8/layout/chevron2"/>
    <dgm:cxn modelId="{6534D161-A358-4720-9139-E44040669974}" srcId="{7A7F2206-6682-403C-B14E-392F2115E44D}" destId="{81C81E10-04C7-491F-9AA6-B60D80B72EA5}" srcOrd="1" destOrd="0" parTransId="{F928CED1-9A1E-43EF-8A74-4AC87E00EA13}" sibTransId="{D14A3AE5-9BFA-45FE-8BF0-DE69CAEF5D46}"/>
    <dgm:cxn modelId="{A454706C-D3EF-4E89-B6CC-2137D0CC8B16}" type="presOf" srcId="{7A7F2206-6682-403C-B14E-392F2115E44D}" destId="{33139573-D828-45DB-B490-8255FD78E587}" srcOrd="0" destOrd="0" presId="urn:microsoft.com/office/officeart/2005/8/layout/chevron2"/>
    <dgm:cxn modelId="{05DFE775-6919-4C68-BAAD-F3B665E03AC0}" type="presOf" srcId="{AC540210-424D-4E5A-8320-6F4BD851A747}" destId="{C488C3C1-1954-48B4-8436-8D3A50BCCC79}" srcOrd="0" destOrd="0" presId="urn:microsoft.com/office/officeart/2005/8/layout/chevron2"/>
    <dgm:cxn modelId="{CF16637A-8E36-4194-B9D1-6F0BB99059E8}" type="presOf" srcId="{0B3010A7-AC02-46B0-8AD7-5D28DE02F1DF}" destId="{4F683A6E-9338-49F9-87F9-8D85A2EC2C1C}" srcOrd="0" destOrd="1" presId="urn:microsoft.com/office/officeart/2005/8/layout/chevron2"/>
    <dgm:cxn modelId="{632E0384-B448-44F9-827D-E1127DB27C28}" type="presOf" srcId="{E7C73FE5-AF0F-4672-8A44-032381E478BE}" destId="{E02CDB94-BF86-49A6-A270-2DA8B4E56B03}" srcOrd="0" destOrd="0" presId="urn:microsoft.com/office/officeart/2005/8/layout/chevron2"/>
    <dgm:cxn modelId="{3A70EF92-3BD8-44DA-BEA4-8F42C4B61AA2}" srcId="{7A7F2206-6682-403C-B14E-392F2115E44D}" destId="{E7C73FE5-AF0F-4672-8A44-032381E478BE}" srcOrd="0" destOrd="0" parTransId="{CA840FC4-5144-4D64-B3C7-2AA0393BE634}" sibTransId="{48039C5D-C941-4322-9315-262C39B7C80F}"/>
    <dgm:cxn modelId="{8108B69A-9A07-481A-BAB6-5CF95AC7B4D6}" srcId="{E7C73FE5-AF0F-4672-8A44-032381E478BE}" destId="{0B3010A7-AC02-46B0-8AD7-5D28DE02F1DF}" srcOrd="1" destOrd="0" parTransId="{F1DF4E99-6594-4037-B300-16611050A596}" sibTransId="{94453471-B924-42CB-ABFB-E8657B09D01C}"/>
    <dgm:cxn modelId="{A63FEFA8-5249-40AC-8840-6DAFB8BC34CD}" srcId="{E7C73FE5-AF0F-4672-8A44-032381E478BE}" destId="{562D8984-C8FB-438F-91A2-8E607F586418}" srcOrd="0" destOrd="0" parTransId="{627891F0-745A-450E-A6EE-74A1331E5110}" sibTransId="{B2B50A08-A7B1-4812-8640-6876D739F6B1}"/>
    <dgm:cxn modelId="{4ECD53C3-390C-4635-B8EE-60FFF49ED72B}" srcId="{81C81E10-04C7-491F-9AA6-B60D80B72EA5}" destId="{CFF6E2CC-9DA0-49DE-8FEF-EB1EBA8CC245}" srcOrd="1" destOrd="0" parTransId="{F6D78A77-C6A3-4414-AAFA-2B1AC21CD117}" sibTransId="{E4EC7294-8BF9-45A3-9A6A-55EF7D718A25}"/>
    <dgm:cxn modelId="{BA0372D4-FE04-4312-928F-DEEBE3B3C792}" srcId="{81C81E10-04C7-491F-9AA6-B60D80B72EA5}" destId="{1DC115F1-1562-4296-B566-AE288F2A1F99}" srcOrd="0" destOrd="0" parTransId="{1F1D6DD3-27EA-4E55-A32E-C90FBF84EA8F}" sibTransId="{90BED5B9-D5A7-45BA-9231-AD8D497AF021}"/>
    <dgm:cxn modelId="{96D3B4E2-8F1E-4C0C-82A9-05601DE2DF28}" srcId="{D38667FF-9B32-44EB-8A28-543E38A25C65}" destId="{AC540210-424D-4E5A-8320-6F4BD851A747}" srcOrd="0" destOrd="0" parTransId="{9AE9E34A-F55D-4B4F-B684-26AF76472E8D}" sibTransId="{92438CB8-E3CA-4EBC-9367-BFE791C0E926}"/>
    <dgm:cxn modelId="{7493D8EF-354C-4E85-BBB1-F0C0163A6084}" type="presOf" srcId="{1DC115F1-1562-4296-B566-AE288F2A1F99}" destId="{5EEDA63F-B8F2-4BF3-848D-B21414D6115D}" srcOrd="0" destOrd="0" presId="urn:microsoft.com/office/officeart/2005/8/layout/chevron2"/>
    <dgm:cxn modelId="{C6E98559-BDBE-4499-9E87-D3BB214CF4D0}" type="presParOf" srcId="{33139573-D828-45DB-B490-8255FD78E587}" destId="{283E162D-F13A-4001-8647-9D84E42A0292}" srcOrd="0" destOrd="0" presId="urn:microsoft.com/office/officeart/2005/8/layout/chevron2"/>
    <dgm:cxn modelId="{1122797E-700F-4A09-A30E-46FF040F3B4F}" type="presParOf" srcId="{283E162D-F13A-4001-8647-9D84E42A0292}" destId="{E02CDB94-BF86-49A6-A270-2DA8B4E56B03}" srcOrd="0" destOrd="0" presId="urn:microsoft.com/office/officeart/2005/8/layout/chevron2"/>
    <dgm:cxn modelId="{F6342FA6-90DC-43B4-8A24-E6DE2D7CDE90}" type="presParOf" srcId="{283E162D-F13A-4001-8647-9D84E42A0292}" destId="{4F683A6E-9338-49F9-87F9-8D85A2EC2C1C}" srcOrd="1" destOrd="0" presId="urn:microsoft.com/office/officeart/2005/8/layout/chevron2"/>
    <dgm:cxn modelId="{A2DB33CE-A354-47D5-A0E4-6707FE366DE8}" type="presParOf" srcId="{33139573-D828-45DB-B490-8255FD78E587}" destId="{CFAC07C0-9916-4EEB-811A-735D28499B7A}" srcOrd="1" destOrd="0" presId="urn:microsoft.com/office/officeart/2005/8/layout/chevron2"/>
    <dgm:cxn modelId="{0D6B65C2-45C0-47DE-9B75-E7E15E54FBAF}" type="presParOf" srcId="{33139573-D828-45DB-B490-8255FD78E587}" destId="{30AD7C9C-19E2-4DB5-BA4E-5A34CC1BBDC1}" srcOrd="2" destOrd="0" presId="urn:microsoft.com/office/officeart/2005/8/layout/chevron2"/>
    <dgm:cxn modelId="{024B84C1-4FEA-41B0-8DB8-F6FC269A19F0}" type="presParOf" srcId="{30AD7C9C-19E2-4DB5-BA4E-5A34CC1BBDC1}" destId="{179F6A12-34E5-4F3E-92FE-65075F4F084D}" srcOrd="0" destOrd="0" presId="urn:microsoft.com/office/officeart/2005/8/layout/chevron2"/>
    <dgm:cxn modelId="{B3EF6EA0-BF2B-4632-B4AE-A6625836A562}" type="presParOf" srcId="{30AD7C9C-19E2-4DB5-BA4E-5A34CC1BBDC1}" destId="{5EEDA63F-B8F2-4BF3-848D-B21414D6115D}" srcOrd="1" destOrd="0" presId="urn:microsoft.com/office/officeart/2005/8/layout/chevron2"/>
    <dgm:cxn modelId="{8FD295E8-FA82-47D0-94BB-5ED2115EA083}" type="presParOf" srcId="{33139573-D828-45DB-B490-8255FD78E587}" destId="{7367260F-F25B-4D89-B94B-790A0A290275}" srcOrd="3" destOrd="0" presId="urn:microsoft.com/office/officeart/2005/8/layout/chevron2"/>
    <dgm:cxn modelId="{7FF7B60E-5E84-4E5D-94AB-D0537CF87E8A}" type="presParOf" srcId="{33139573-D828-45DB-B490-8255FD78E587}" destId="{C37C8FD4-02DC-4CC7-818A-D8E40E75ABE2}" srcOrd="4" destOrd="0" presId="urn:microsoft.com/office/officeart/2005/8/layout/chevron2"/>
    <dgm:cxn modelId="{2D612D92-ED8E-498F-871A-08326D95751C}" type="presParOf" srcId="{C37C8FD4-02DC-4CC7-818A-D8E40E75ABE2}" destId="{E3EA3ACB-9105-486E-A3C6-FF852DC2E0CF}" srcOrd="0" destOrd="0" presId="urn:microsoft.com/office/officeart/2005/8/layout/chevron2"/>
    <dgm:cxn modelId="{4678256C-098F-4433-BE8B-37E0278EE42D}" type="presParOf" srcId="{C37C8FD4-02DC-4CC7-818A-D8E40E75ABE2}" destId="{C488C3C1-1954-48B4-8436-8D3A50BCCC7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A7F2206-6682-403C-B14E-392F2115E44D}" type="doc">
      <dgm:prSet loTypeId="urn:microsoft.com/office/officeart/2005/8/layout/chevron2" loCatId="list" qsTypeId="urn:microsoft.com/office/officeart/2005/8/quickstyle/simple3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E7C73FE5-AF0F-4672-8A44-032381E478BE}">
      <dgm:prSet phldrT="[Texto]" phldr="0" custT="1"/>
      <dgm:spPr/>
      <dgm:t>
        <a:bodyPr/>
        <a:lstStyle/>
        <a:p>
          <a:r>
            <a:rPr lang="es-BO" sz="2000" dirty="0"/>
            <a:t>TOTAL</a:t>
          </a:r>
          <a:endParaRPr lang="en-US" sz="2000" dirty="0"/>
        </a:p>
      </dgm:t>
    </dgm:pt>
    <dgm:pt modelId="{CA840FC4-5144-4D64-B3C7-2AA0393BE634}" type="parTrans" cxnId="{3A70EF92-3BD8-44DA-BEA4-8F42C4B61AA2}">
      <dgm:prSet/>
      <dgm:spPr/>
      <dgm:t>
        <a:bodyPr/>
        <a:lstStyle/>
        <a:p>
          <a:endParaRPr lang="en-US"/>
        </a:p>
      </dgm:t>
    </dgm:pt>
    <dgm:pt modelId="{48039C5D-C941-4322-9315-262C39B7C80F}" type="sibTrans" cxnId="{3A70EF92-3BD8-44DA-BEA4-8F42C4B61AA2}">
      <dgm:prSet/>
      <dgm:spPr/>
      <dgm:t>
        <a:bodyPr/>
        <a:lstStyle/>
        <a:p>
          <a:endParaRPr lang="en-US"/>
        </a:p>
      </dgm:t>
    </dgm:pt>
    <dgm:pt modelId="{562D8984-C8FB-438F-91A2-8E607F586418}">
      <dgm:prSet phldrT="[Texto]" phldr="0" custT="1"/>
      <dgm:spPr/>
      <dgm:t>
        <a:bodyPr/>
        <a:lstStyle/>
        <a:p>
          <a:r>
            <a:rPr lang="es-BO" sz="2400" dirty="0"/>
            <a:t>97 Tramites atendidos</a:t>
          </a:r>
          <a:endParaRPr lang="en-US" sz="2400" dirty="0"/>
        </a:p>
      </dgm:t>
    </dgm:pt>
    <dgm:pt modelId="{627891F0-745A-450E-A6EE-74A1331E5110}" type="parTrans" cxnId="{A63FEFA8-5249-40AC-8840-6DAFB8BC34CD}">
      <dgm:prSet/>
      <dgm:spPr/>
      <dgm:t>
        <a:bodyPr/>
        <a:lstStyle/>
        <a:p>
          <a:endParaRPr lang="en-US"/>
        </a:p>
      </dgm:t>
    </dgm:pt>
    <dgm:pt modelId="{B2B50A08-A7B1-4812-8640-6876D739F6B1}" type="sibTrans" cxnId="{A63FEFA8-5249-40AC-8840-6DAFB8BC34CD}">
      <dgm:prSet/>
      <dgm:spPr/>
      <dgm:t>
        <a:bodyPr/>
        <a:lstStyle/>
        <a:p>
          <a:endParaRPr lang="en-US"/>
        </a:p>
      </dgm:t>
    </dgm:pt>
    <dgm:pt modelId="{0B3010A7-AC02-46B0-8AD7-5D28DE02F1DF}">
      <dgm:prSet phldrT="[Texto]" phldr="0" custT="1"/>
      <dgm:spPr/>
      <dgm:t>
        <a:bodyPr/>
        <a:lstStyle/>
        <a:p>
          <a:r>
            <a:rPr lang="es-BO" sz="2400" dirty="0"/>
            <a:t>Tipos (Retrasos administrativos, conflictos por dotación de tierras, denuncias por saneamiento, avasallamientos)</a:t>
          </a:r>
          <a:endParaRPr lang="en-US" sz="2400" dirty="0"/>
        </a:p>
      </dgm:t>
    </dgm:pt>
    <dgm:pt modelId="{F1DF4E99-6594-4037-B300-16611050A596}" type="parTrans" cxnId="{8108B69A-9A07-481A-BAB6-5CF95AC7B4D6}">
      <dgm:prSet/>
      <dgm:spPr/>
      <dgm:t>
        <a:bodyPr/>
        <a:lstStyle/>
        <a:p>
          <a:endParaRPr lang="en-US"/>
        </a:p>
      </dgm:t>
    </dgm:pt>
    <dgm:pt modelId="{94453471-B924-42CB-ABFB-E8657B09D01C}" type="sibTrans" cxnId="{8108B69A-9A07-481A-BAB6-5CF95AC7B4D6}">
      <dgm:prSet/>
      <dgm:spPr/>
      <dgm:t>
        <a:bodyPr/>
        <a:lstStyle/>
        <a:p>
          <a:endParaRPr lang="en-US"/>
        </a:p>
      </dgm:t>
    </dgm:pt>
    <dgm:pt modelId="{81C81E10-04C7-491F-9AA6-B60D80B72EA5}">
      <dgm:prSet phldrT="[Texto]" phldr="0" custT="1"/>
      <dgm:spPr/>
      <dgm:t>
        <a:bodyPr/>
        <a:lstStyle/>
        <a:p>
          <a:r>
            <a:rPr lang="es-BO" sz="2000" dirty="0"/>
            <a:t>PROMEDIO</a:t>
          </a:r>
          <a:endParaRPr lang="en-US" sz="2000" dirty="0"/>
        </a:p>
      </dgm:t>
    </dgm:pt>
    <dgm:pt modelId="{F928CED1-9A1E-43EF-8A74-4AC87E00EA13}" type="parTrans" cxnId="{6534D161-A358-4720-9139-E44040669974}">
      <dgm:prSet/>
      <dgm:spPr/>
      <dgm:t>
        <a:bodyPr/>
        <a:lstStyle/>
        <a:p>
          <a:endParaRPr lang="en-US"/>
        </a:p>
      </dgm:t>
    </dgm:pt>
    <dgm:pt modelId="{D14A3AE5-9BFA-45FE-8BF0-DE69CAEF5D46}" type="sibTrans" cxnId="{6534D161-A358-4720-9139-E44040669974}">
      <dgm:prSet/>
      <dgm:spPr/>
      <dgm:t>
        <a:bodyPr/>
        <a:lstStyle/>
        <a:p>
          <a:endParaRPr lang="en-US"/>
        </a:p>
      </dgm:t>
    </dgm:pt>
    <dgm:pt modelId="{1DC115F1-1562-4296-B566-AE288F2A1F99}">
      <dgm:prSet phldrT="[Texto]" phldr="0" custT="1"/>
      <dgm:spPr/>
      <dgm:t>
        <a:bodyPr/>
        <a:lstStyle/>
        <a:p>
          <a:r>
            <a:rPr lang="es-BO" sz="2400" dirty="0"/>
            <a:t>8.1 casos mes</a:t>
          </a:r>
          <a:endParaRPr lang="en-US" sz="2400" dirty="0"/>
        </a:p>
      </dgm:t>
    </dgm:pt>
    <dgm:pt modelId="{1F1D6DD3-27EA-4E55-A32E-C90FBF84EA8F}" type="parTrans" cxnId="{BA0372D4-FE04-4312-928F-DEEBE3B3C792}">
      <dgm:prSet/>
      <dgm:spPr/>
      <dgm:t>
        <a:bodyPr/>
        <a:lstStyle/>
        <a:p>
          <a:endParaRPr lang="en-US"/>
        </a:p>
      </dgm:t>
    </dgm:pt>
    <dgm:pt modelId="{90BED5B9-D5A7-45BA-9231-AD8D497AF021}" type="sibTrans" cxnId="{BA0372D4-FE04-4312-928F-DEEBE3B3C792}">
      <dgm:prSet/>
      <dgm:spPr/>
      <dgm:t>
        <a:bodyPr/>
        <a:lstStyle/>
        <a:p>
          <a:endParaRPr lang="en-US"/>
        </a:p>
      </dgm:t>
    </dgm:pt>
    <dgm:pt modelId="{CFF6E2CC-9DA0-49DE-8FEF-EB1EBA8CC245}">
      <dgm:prSet phldrT="[Texto]" phldr="0" custT="1"/>
      <dgm:spPr/>
      <dgm:t>
        <a:bodyPr/>
        <a:lstStyle/>
        <a:p>
          <a:r>
            <a:rPr lang="es-BO" sz="2400" dirty="0">
              <a:solidFill>
                <a:schemeClr val="tx1"/>
              </a:solidFill>
            </a:rPr>
            <a:t>2.55 veces </a:t>
          </a:r>
          <a:r>
            <a:rPr lang="es-BO" sz="2400" dirty="0"/>
            <a:t>mas denuncias que fiscalizaciones.</a:t>
          </a:r>
          <a:endParaRPr lang="en-US" sz="2400" dirty="0"/>
        </a:p>
      </dgm:t>
    </dgm:pt>
    <dgm:pt modelId="{F6D78A77-C6A3-4414-AAFA-2B1AC21CD117}" type="parTrans" cxnId="{4ECD53C3-390C-4635-B8EE-60FFF49ED72B}">
      <dgm:prSet/>
      <dgm:spPr/>
      <dgm:t>
        <a:bodyPr/>
        <a:lstStyle/>
        <a:p>
          <a:endParaRPr lang="en-US"/>
        </a:p>
      </dgm:t>
    </dgm:pt>
    <dgm:pt modelId="{E4EC7294-8BF9-45A3-9A6A-55EF7D718A25}" type="sibTrans" cxnId="{4ECD53C3-390C-4635-B8EE-60FFF49ED72B}">
      <dgm:prSet/>
      <dgm:spPr/>
      <dgm:t>
        <a:bodyPr/>
        <a:lstStyle/>
        <a:p>
          <a:endParaRPr lang="en-US"/>
        </a:p>
      </dgm:t>
    </dgm:pt>
    <dgm:pt modelId="{D38667FF-9B32-44EB-8A28-543E38A25C65}">
      <dgm:prSet phldrT="[Texto]" phldr="0" custT="1"/>
      <dgm:spPr/>
      <dgm:t>
        <a:bodyPr/>
        <a:lstStyle/>
        <a:p>
          <a:r>
            <a:rPr lang="es-BO" sz="1600" dirty="0"/>
            <a:t>D. EMITIDOS</a:t>
          </a:r>
          <a:endParaRPr lang="en-US" sz="1600" dirty="0"/>
        </a:p>
      </dgm:t>
    </dgm:pt>
    <dgm:pt modelId="{63542E12-6F18-4D40-B04E-A31CFCBD578B}" type="parTrans" cxnId="{E9635203-14CF-4B55-82C6-9BFF94B28F0D}">
      <dgm:prSet/>
      <dgm:spPr/>
      <dgm:t>
        <a:bodyPr/>
        <a:lstStyle/>
        <a:p>
          <a:endParaRPr lang="en-US"/>
        </a:p>
      </dgm:t>
    </dgm:pt>
    <dgm:pt modelId="{2CD2AC7B-C90E-4C3F-AE34-6A273F94BF2A}" type="sibTrans" cxnId="{E9635203-14CF-4B55-82C6-9BFF94B28F0D}">
      <dgm:prSet/>
      <dgm:spPr/>
      <dgm:t>
        <a:bodyPr/>
        <a:lstStyle/>
        <a:p>
          <a:endParaRPr lang="en-US"/>
        </a:p>
      </dgm:t>
    </dgm:pt>
    <dgm:pt modelId="{AC540210-424D-4E5A-8320-6F4BD851A747}">
      <dgm:prSet phldrT="[Texto]" phldr="0" custT="1"/>
      <dgm:spPr/>
      <dgm:t>
        <a:bodyPr/>
        <a:lstStyle/>
        <a:p>
          <a:r>
            <a:rPr lang="es-BO" sz="2000" dirty="0"/>
            <a:t>Decretos emitidos: 80 actuaciones</a:t>
          </a:r>
          <a:endParaRPr lang="en-US" sz="2000" dirty="0"/>
        </a:p>
      </dgm:t>
    </dgm:pt>
    <dgm:pt modelId="{9AE9E34A-F55D-4B4F-B684-26AF76472E8D}" type="parTrans" cxnId="{96D3B4E2-8F1E-4C0C-82A9-05601DE2DF28}">
      <dgm:prSet/>
      <dgm:spPr/>
      <dgm:t>
        <a:bodyPr/>
        <a:lstStyle/>
        <a:p>
          <a:endParaRPr lang="en-US"/>
        </a:p>
      </dgm:t>
    </dgm:pt>
    <dgm:pt modelId="{92438CB8-E3CA-4EBC-9367-BFE791C0E926}" type="sibTrans" cxnId="{96D3B4E2-8F1E-4C0C-82A9-05601DE2DF28}">
      <dgm:prSet/>
      <dgm:spPr/>
      <dgm:t>
        <a:bodyPr/>
        <a:lstStyle/>
        <a:p>
          <a:endParaRPr lang="en-US"/>
        </a:p>
      </dgm:t>
    </dgm:pt>
    <dgm:pt modelId="{5F6FEA92-1A2E-4208-A897-55D09AC60590}">
      <dgm:prSet phldrT="[Texto]" phldr="0" custT="1"/>
      <dgm:spPr/>
      <dgm:t>
        <a:bodyPr/>
        <a:lstStyle/>
        <a:p>
          <a:r>
            <a:rPr lang="es-BO" sz="2000" dirty="0"/>
            <a:t>Informes técnicos legales: 40</a:t>
          </a:r>
          <a:endParaRPr lang="en-US" sz="2000" dirty="0"/>
        </a:p>
      </dgm:t>
    </dgm:pt>
    <dgm:pt modelId="{F6D2DCE8-3835-44EF-8893-9BA744E5E049}" type="parTrans" cxnId="{22EA5A15-00E5-4719-B008-420FD57E14C8}">
      <dgm:prSet/>
      <dgm:spPr/>
      <dgm:t>
        <a:bodyPr/>
        <a:lstStyle/>
        <a:p>
          <a:endParaRPr lang="en-US"/>
        </a:p>
      </dgm:t>
    </dgm:pt>
    <dgm:pt modelId="{408AA91B-F716-4EC8-B867-1642C511FB43}" type="sibTrans" cxnId="{22EA5A15-00E5-4719-B008-420FD57E14C8}">
      <dgm:prSet/>
      <dgm:spPr/>
      <dgm:t>
        <a:bodyPr/>
        <a:lstStyle/>
        <a:p>
          <a:endParaRPr lang="en-US"/>
        </a:p>
      </dgm:t>
    </dgm:pt>
    <dgm:pt modelId="{38E3DEEA-9B18-4CAF-A265-7C8ABEC89A51}">
      <dgm:prSet phldrT="[Texto]" phldr="0" custT="1"/>
      <dgm:spPr/>
      <dgm:t>
        <a:bodyPr/>
        <a:lstStyle/>
        <a:p>
          <a:r>
            <a:rPr lang="es-BO" sz="2000" dirty="0"/>
            <a:t>Notas oficiales y requerimiento: recurrentes</a:t>
          </a:r>
          <a:endParaRPr lang="en-US" sz="2000" dirty="0"/>
        </a:p>
      </dgm:t>
    </dgm:pt>
    <dgm:pt modelId="{7C7B9E8B-EBD8-4774-A4D9-2E88328EB4A1}" type="parTrans" cxnId="{9B5D684C-AE81-407A-A8B3-C8963AE2AEA9}">
      <dgm:prSet/>
      <dgm:spPr/>
      <dgm:t>
        <a:bodyPr/>
        <a:lstStyle/>
        <a:p>
          <a:endParaRPr lang="en-US"/>
        </a:p>
      </dgm:t>
    </dgm:pt>
    <dgm:pt modelId="{8B3550C0-4A24-4A19-A5E2-0246813D10A2}" type="sibTrans" cxnId="{9B5D684C-AE81-407A-A8B3-C8963AE2AEA9}">
      <dgm:prSet/>
      <dgm:spPr/>
      <dgm:t>
        <a:bodyPr/>
        <a:lstStyle/>
        <a:p>
          <a:endParaRPr lang="en-US"/>
        </a:p>
      </dgm:t>
    </dgm:pt>
    <dgm:pt modelId="{33139573-D828-45DB-B490-8255FD78E587}" type="pres">
      <dgm:prSet presAssocID="{7A7F2206-6682-403C-B14E-392F2115E44D}" presName="linearFlow" presStyleCnt="0">
        <dgm:presLayoutVars>
          <dgm:dir/>
          <dgm:animLvl val="lvl"/>
          <dgm:resizeHandles val="exact"/>
        </dgm:presLayoutVars>
      </dgm:prSet>
      <dgm:spPr/>
    </dgm:pt>
    <dgm:pt modelId="{283E162D-F13A-4001-8647-9D84E42A0292}" type="pres">
      <dgm:prSet presAssocID="{E7C73FE5-AF0F-4672-8A44-032381E478BE}" presName="composite" presStyleCnt="0"/>
      <dgm:spPr/>
    </dgm:pt>
    <dgm:pt modelId="{E02CDB94-BF86-49A6-A270-2DA8B4E56B03}" type="pres">
      <dgm:prSet presAssocID="{E7C73FE5-AF0F-4672-8A44-032381E478BE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4F683A6E-9338-49F9-87F9-8D85A2EC2C1C}" type="pres">
      <dgm:prSet presAssocID="{E7C73FE5-AF0F-4672-8A44-032381E478BE}" presName="descendantText" presStyleLbl="alignAcc1" presStyleIdx="0" presStyleCnt="3">
        <dgm:presLayoutVars>
          <dgm:bulletEnabled val="1"/>
        </dgm:presLayoutVars>
      </dgm:prSet>
      <dgm:spPr/>
    </dgm:pt>
    <dgm:pt modelId="{CFAC07C0-9916-4EEB-811A-735D28499B7A}" type="pres">
      <dgm:prSet presAssocID="{48039C5D-C941-4322-9315-262C39B7C80F}" presName="sp" presStyleCnt="0"/>
      <dgm:spPr/>
    </dgm:pt>
    <dgm:pt modelId="{30AD7C9C-19E2-4DB5-BA4E-5A34CC1BBDC1}" type="pres">
      <dgm:prSet presAssocID="{81C81E10-04C7-491F-9AA6-B60D80B72EA5}" presName="composite" presStyleCnt="0"/>
      <dgm:spPr/>
    </dgm:pt>
    <dgm:pt modelId="{179F6A12-34E5-4F3E-92FE-65075F4F084D}" type="pres">
      <dgm:prSet presAssocID="{81C81E10-04C7-491F-9AA6-B60D80B72EA5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5EEDA63F-B8F2-4BF3-848D-B21414D6115D}" type="pres">
      <dgm:prSet presAssocID="{81C81E10-04C7-491F-9AA6-B60D80B72EA5}" presName="descendantText" presStyleLbl="alignAcc1" presStyleIdx="1" presStyleCnt="3">
        <dgm:presLayoutVars>
          <dgm:bulletEnabled val="1"/>
        </dgm:presLayoutVars>
      </dgm:prSet>
      <dgm:spPr/>
    </dgm:pt>
    <dgm:pt modelId="{7367260F-F25B-4D89-B94B-790A0A290275}" type="pres">
      <dgm:prSet presAssocID="{D14A3AE5-9BFA-45FE-8BF0-DE69CAEF5D46}" presName="sp" presStyleCnt="0"/>
      <dgm:spPr/>
    </dgm:pt>
    <dgm:pt modelId="{C37C8FD4-02DC-4CC7-818A-D8E40E75ABE2}" type="pres">
      <dgm:prSet presAssocID="{D38667FF-9B32-44EB-8A28-543E38A25C65}" presName="composite" presStyleCnt="0"/>
      <dgm:spPr/>
    </dgm:pt>
    <dgm:pt modelId="{E3EA3ACB-9105-486E-A3C6-FF852DC2E0CF}" type="pres">
      <dgm:prSet presAssocID="{D38667FF-9B32-44EB-8A28-543E38A25C65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C488C3C1-1954-48B4-8436-8D3A50BCCC79}" type="pres">
      <dgm:prSet presAssocID="{D38667FF-9B32-44EB-8A28-543E38A25C65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84987902-34F1-45D0-AE4F-1D73C6DFA0EA}" type="presOf" srcId="{562D8984-C8FB-438F-91A2-8E607F586418}" destId="{4F683A6E-9338-49F9-87F9-8D85A2EC2C1C}" srcOrd="0" destOrd="0" presId="urn:microsoft.com/office/officeart/2005/8/layout/chevron2"/>
    <dgm:cxn modelId="{E9635203-14CF-4B55-82C6-9BFF94B28F0D}" srcId="{7A7F2206-6682-403C-B14E-392F2115E44D}" destId="{D38667FF-9B32-44EB-8A28-543E38A25C65}" srcOrd="2" destOrd="0" parTransId="{63542E12-6F18-4D40-B04E-A31CFCBD578B}" sibTransId="{2CD2AC7B-C90E-4C3F-AE34-6A273F94BF2A}"/>
    <dgm:cxn modelId="{F8614513-47B6-40FD-8F44-AE96206EB15E}" type="presOf" srcId="{D38667FF-9B32-44EB-8A28-543E38A25C65}" destId="{E3EA3ACB-9105-486E-A3C6-FF852DC2E0CF}" srcOrd="0" destOrd="0" presId="urn:microsoft.com/office/officeart/2005/8/layout/chevron2"/>
    <dgm:cxn modelId="{22EA5A15-00E5-4719-B008-420FD57E14C8}" srcId="{D38667FF-9B32-44EB-8A28-543E38A25C65}" destId="{5F6FEA92-1A2E-4208-A897-55D09AC60590}" srcOrd="1" destOrd="0" parTransId="{F6D2DCE8-3835-44EF-8893-9BA744E5E049}" sibTransId="{408AA91B-F716-4EC8-B867-1642C511FB43}"/>
    <dgm:cxn modelId="{3CAD3F16-3E52-4E83-B755-F61230D0C574}" type="presOf" srcId="{CFF6E2CC-9DA0-49DE-8FEF-EB1EBA8CC245}" destId="{5EEDA63F-B8F2-4BF3-848D-B21414D6115D}" srcOrd="0" destOrd="1" presId="urn:microsoft.com/office/officeart/2005/8/layout/chevron2"/>
    <dgm:cxn modelId="{56373B1C-6755-4703-9C13-D380D7E82CC2}" type="presOf" srcId="{5F6FEA92-1A2E-4208-A897-55D09AC60590}" destId="{C488C3C1-1954-48B4-8436-8D3A50BCCC79}" srcOrd="0" destOrd="1" presId="urn:microsoft.com/office/officeart/2005/8/layout/chevron2"/>
    <dgm:cxn modelId="{944AB22E-35DA-4AE1-9513-D96923005796}" type="presOf" srcId="{81C81E10-04C7-491F-9AA6-B60D80B72EA5}" destId="{179F6A12-34E5-4F3E-92FE-65075F4F084D}" srcOrd="0" destOrd="0" presId="urn:microsoft.com/office/officeart/2005/8/layout/chevron2"/>
    <dgm:cxn modelId="{6534D161-A358-4720-9139-E44040669974}" srcId="{7A7F2206-6682-403C-B14E-392F2115E44D}" destId="{81C81E10-04C7-491F-9AA6-B60D80B72EA5}" srcOrd="1" destOrd="0" parTransId="{F928CED1-9A1E-43EF-8A74-4AC87E00EA13}" sibTransId="{D14A3AE5-9BFA-45FE-8BF0-DE69CAEF5D46}"/>
    <dgm:cxn modelId="{9B5D684C-AE81-407A-A8B3-C8963AE2AEA9}" srcId="{D38667FF-9B32-44EB-8A28-543E38A25C65}" destId="{38E3DEEA-9B18-4CAF-A265-7C8ABEC89A51}" srcOrd="2" destOrd="0" parTransId="{7C7B9E8B-EBD8-4774-A4D9-2E88328EB4A1}" sibTransId="{8B3550C0-4A24-4A19-A5E2-0246813D10A2}"/>
    <dgm:cxn modelId="{A454706C-D3EF-4E89-B6CC-2137D0CC8B16}" type="presOf" srcId="{7A7F2206-6682-403C-B14E-392F2115E44D}" destId="{33139573-D828-45DB-B490-8255FD78E587}" srcOrd="0" destOrd="0" presId="urn:microsoft.com/office/officeart/2005/8/layout/chevron2"/>
    <dgm:cxn modelId="{05DFE775-6919-4C68-BAAD-F3B665E03AC0}" type="presOf" srcId="{AC540210-424D-4E5A-8320-6F4BD851A747}" destId="{C488C3C1-1954-48B4-8436-8D3A50BCCC79}" srcOrd="0" destOrd="0" presId="urn:microsoft.com/office/officeart/2005/8/layout/chevron2"/>
    <dgm:cxn modelId="{CF16637A-8E36-4194-B9D1-6F0BB99059E8}" type="presOf" srcId="{0B3010A7-AC02-46B0-8AD7-5D28DE02F1DF}" destId="{4F683A6E-9338-49F9-87F9-8D85A2EC2C1C}" srcOrd="0" destOrd="1" presId="urn:microsoft.com/office/officeart/2005/8/layout/chevron2"/>
    <dgm:cxn modelId="{632E0384-B448-44F9-827D-E1127DB27C28}" type="presOf" srcId="{E7C73FE5-AF0F-4672-8A44-032381E478BE}" destId="{E02CDB94-BF86-49A6-A270-2DA8B4E56B03}" srcOrd="0" destOrd="0" presId="urn:microsoft.com/office/officeart/2005/8/layout/chevron2"/>
    <dgm:cxn modelId="{3A70EF92-3BD8-44DA-BEA4-8F42C4B61AA2}" srcId="{7A7F2206-6682-403C-B14E-392F2115E44D}" destId="{E7C73FE5-AF0F-4672-8A44-032381E478BE}" srcOrd="0" destOrd="0" parTransId="{CA840FC4-5144-4D64-B3C7-2AA0393BE634}" sibTransId="{48039C5D-C941-4322-9315-262C39B7C80F}"/>
    <dgm:cxn modelId="{8108B69A-9A07-481A-BAB6-5CF95AC7B4D6}" srcId="{E7C73FE5-AF0F-4672-8A44-032381E478BE}" destId="{0B3010A7-AC02-46B0-8AD7-5D28DE02F1DF}" srcOrd="1" destOrd="0" parTransId="{F1DF4E99-6594-4037-B300-16611050A596}" sibTransId="{94453471-B924-42CB-ABFB-E8657B09D01C}"/>
    <dgm:cxn modelId="{47D556A3-10B2-4447-8D19-314AC2147B5A}" type="presOf" srcId="{38E3DEEA-9B18-4CAF-A265-7C8ABEC89A51}" destId="{C488C3C1-1954-48B4-8436-8D3A50BCCC79}" srcOrd="0" destOrd="2" presId="urn:microsoft.com/office/officeart/2005/8/layout/chevron2"/>
    <dgm:cxn modelId="{A63FEFA8-5249-40AC-8840-6DAFB8BC34CD}" srcId="{E7C73FE5-AF0F-4672-8A44-032381E478BE}" destId="{562D8984-C8FB-438F-91A2-8E607F586418}" srcOrd="0" destOrd="0" parTransId="{627891F0-745A-450E-A6EE-74A1331E5110}" sibTransId="{B2B50A08-A7B1-4812-8640-6876D739F6B1}"/>
    <dgm:cxn modelId="{4ECD53C3-390C-4635-B8EE-60FFF49ED72B}" srcId="{81C81E10-04C7-491F-9AA6-B60D80B72EA5}" destId="{CFF6E2CC-9DA0-49DE-8FEF-EB1EBA8CC245}" srcOrd="1" destOrd="0" parTransId="{F6D78A77-C6A3-4414-AAFA-2B1AC21CD117}" sibTransId="{E4EC7294-8BF9-45A3-9A6A-55EF7D718A25}"/>
    <dgm:cxn modelId="{BA0372D4-FE04-4312-928F-DEEBE3B3C792}" srcId="{81C81E10-04C7-491F-9AA6-B60D80B72EA5}" destId="{1DC115F1-1562-4296-B566-AE288F2A1F99}" srcOrd="0" destOrd="0" parTransId="{1F1D6DD3-27EA-4E55-A32E-C90FBF84EA8F}" sibTransId="{90BED5B9-D5A7-45BA-9231-AD8D497AF021}"/>
    <dgm:cxn modelId="{96D3B4E2-8F1E-4C0C-82A9-05601DE2DF28}" srcId="{D38667FF-9B32-44EB-8A28-543E38A25C65}" destId="{AC540210-424D-4E5A-8320-6F4BD851A747}" srcOrd="0" destOrd="0" parTransId="{9AE9E34A-F55D-4B4F-B684-26AF76472E8D}" sibTransId="{92438CB8-E3CA-4EBC-9367-BFE791C0E926}"/>
    <dgm:cxn modelId="{7493D8EF-354C-4E85-BBB1-F0C0163A6084}" type="presOf" srcId="{1DC115F1-1562-4296-B566-AE288F2A1F99}" destId="{5EEDA63F-B8F2-4BF3-848D-B21414D6115D}" srcOrd="0" destOrd="0" presId="urn:microsoft.com/office/officeart/2005/8/layout/chevron2"/>
    <dgm:cxn modelId="{C6E98559-BDBE-4499-9E87-D3BB214CF4D0}" type="presParOf" srcId="{33139573-D828-45DB-B490-8255FD78E587}" destId="{283E162D-F13A-4001-8647-9D84E42A0292}" srcOrd="0" destOrd="0" presId="urn:microsoft.com/office/officeart/2005/8/layout/chevron2"/>
    <dgm:cxn modelId="{1122797E-700F-4A09-A30E-46FF040F3B4F}" type="presParOf" srcId="{283E162D-F13A-4001-8647-9D84E42A0292}" destId="{E02CDB94-BF86-49A6-A270-2DA8B4E56B03}" srcOrd="0" destOrd="0" presId="urn:microsoft.com/office/officeart/2005/8/layout/chevron2"/>
    <dgm:cxn modelId="{F6342FA6-90DC-43B4-8A24-E6DE2D7CDE90}" type="presParOf" srcId="{283E162D-F13A-4001-8647-9D84E42A0292}" destId="{4F683A6E-9338-49F9-87F9-8D85A2EC2C1C}" srcOrd="1" destOrd="0" presId="urn:microsoft.com/office/officeart/2005/8/layout/chevron2"/>
    <dgm:cxn modelId="{A2DB33CE-A354-47D5-A0E4-6707FE366DE8}" type="presParOf" srcId="{33139573-D828-45DB-B490-8255FD78E587}" destId="{CFAC07C0-9916-4EEB-811A-735D28499B7A}" srcOrd="1" destOrd="0" presId="urn:microsoft.com/office/officeart/2005/8/layout/chevron2"/>
    <dgm:cxn modelId="{0D6B65C2-45C0-47DE-9B75-E7E15E54FBAF}" type="presParOf" srcId="{33139573-D828-45DB-B490-8255FD78E587}" destId="{30AD7C9C-19E2-4DB5-BA4E-5A34CC1BBDC1}" srcOrd="2" destOrd="0" presId="urn:microsoft.com/office/officeart/2005/8/layout/chevron2"/>
    <dgm:cxn modelId="{024B84C1-4FEA-41B0-8DB8-F6FC269A19F0}" type="presParOf" srcId="{30AD7C9C-19E2-4DB5-BA4E-5A34CC1BBDC1}" destId="{179F6A12-34E5-4F3E-92FE-65075F4F084D}" srcOrd="0" destOrd="0" presId="urn:microsoft.com/office/officeart/2005/8/layout/chevron2"/>
    <dgm:cxn modelId="{B3EF6EA0-BF2B-4632-B4AE-A6625836A562}" type="presParOf" srcId="{30AD7C9C-19E2-4DB5-BA4E-5A34CC1BBDC1}" destId="{5EEDA63F-B8F2-4BF3-848D-B21414D6115D}" srcOrd="1" destOrd="0" presId="urn:microsoft.com/office/officeart/2005/8/layout/chevron2"/>
    <dgm:cxn modelId="{8FD295E8-FA82-47D0-94BB-5ED2115EA083}" type="presParOf" srcId="{33139573-D828-45DB-B490-8255FD78E587}" destId="{7367260F-F25B-4D89-B94B-790A0A290275}" srcOrd="3" destOrd="0" presId="urn:microsoft.com/office/officeart/2005/8/layout/chevron2"/>
    <dgm:cxn modelId="{7FF7B60E-5E84-4E5D-94AB-D0537CF87E8A}" type="presParOf" srcId="{33139573-D828-45DB-B490-8255FD78E587}" destId="{C37C8FD4-02DC-4CC7-818A-D8E40E75ABE2}" srcOrd="4" destOrd="0" presId="urn:microsoft.com/office/officeart/2005/8/layout/chevron2"/>
    <dgm:cxn modelId="{2D612D92-ED8E-498F-871A-08326D95751C}" type="presParOf" srcId="{C37C8FD4-02DC-4CC7-818A-D8E40E75ABE2}" destId="{E3EA3ACB-9105-486E-A3C6-FF852DC2E0CF}" srcOrd="0" destOrd="0" presId="urn:microsoft.com/office/officeart/2005/8/layout/chevron2"/>
    <dgm:cxn modelId="{4678256C-098F-4433-BE8B-37E0278EE42D}" type="presParOf" srcId="{C37C8FD4-02DC-4CC7-818A-D8E40E75ABE2}" destId="{C488C3C1-1954-48B4-8436-8D3A50BCCC7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D954DCD-7C00-44D1-AB28-9F157F23CA93}" type="doc">
      <dgm:prSet loTypeId="urn:microsoft.com/office/officeart/2005/8/layout/vList3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B814A77-BD21-4A7C-A311-5E10FF66C924}">
      <dgm:prSet phldrT="[Texto]" phldr="0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BO" sz="3200" dirty="0"/>
            <a:t>Irregularidades en saneamiento</a:t>
          </a:r>
          <a:endParaRPr lang="en-US" sz="3200" dirty="0"/>
        </a:p>
      </dgm:t>
    </dgm:pt>
    <dgm:pt modelId="{A55CBC8E-D96C-4751-AF7A-C19DDE586F7D}" type="parTrans" cxnId="{37135C5C-8986-4F81-9EBD-C33C7F77844B}">
      <dgm:prSet/>
      <dgm:spPr/>
      <dgm:t>
        <a:bodyPr/>
        <a:lstStyle/>
        <a:p>
          <a:endParaRPr lang="en-US"/>
        </a:p>
      </dgm:t>
    </dgm:pt>
    <dgm:pt modelId="{C98FFB08-3545-4502-B609-9E14D66D6211}" type="sibTrans" cxnId="{37135C5C-8986-4F81-9EBD-C33C7F77844B}">
      <dgm:prSet/>
      <dgm:spPr/>
      <dgm:t>
        <a:bodyPr/>
        <a:lstStyle/>
        <a:p>
          <a:endParaRPr lang="en-US"/>
        </a:p>
      </dgm:t>
    </dgm:pt>
    <dgm:pt modelId="{EE42134B-9D70-4D3E-9C95-B3B6DBAC8E91}">
      <dgm:prSet phldrT="[Texto]" phldr="0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BO" sz="3200" dirty="0"/>
            <a:t>Problemas en dotación de tierras fiscales</a:t>
          </a:r>
          <a:endParaRPr lang="en-US" sz="3200" dirty="0"/>
        </a:p>
      </dgm:t>
    </dgm:pt>
    <dgm:pt modelId="{2A9BCAA3-7A05-4084-A3DF-CB254C38DF50}" type="parTrans" cxnId="{5F563F0B-2169-4BF2-B873-F2F6DFFF8913}">
      <dgm:prSet/>
      <dgm:spPr/>
      <dgm:t>
        <a:bodyPr/>
        <a:lstStyle/>
        <a:p>
          <a:endParaRPr lang="en-US"/>
        </a:p>
      </dgm:t>
    </dgm:pt>
    <dgm:pt modelId="{9B73049C-6641-4199-83B9-E3D411ECCD1A}" type="sibTrans" cxnId="{5F563F0B-2169-4BF2-B873-F2F6DFFF8913}">
      <dgm:prSet/>
      <dgm:spPr/>
      <dgm:t>
        <a:bodyPr/>
        <a:lstStyle/>
        <a:p>
          <a:endParaRPr lang="en-US"/>
        </a:p>
      </dgm:t>
    </dgm:pt>
    <dgm:pt modelId="{CBDF3391-B9E0-479B-A8E8-E284AB17B77C}">
      <dgm:prSet phldrT="[Texto]" phldr="0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BO" sz="3200" dirty="0"/>
            <a:t>Conflictos por titulación</a:t>
          </a:r>
          <a:endParaRPr lang="en-US" sz="3200" dirty="0"/>
        </a:p>
      </dgm:t>
    </dgm:pt>
    <dgm:pt modelId="{42A1E208-A1C2-44F5-8117-FFADA90A3457}" type="parTrans" cxnId="{60071733-6951-4D46-A17C-859007F69AF0}">
      <dgm:prSet/>
      <dgm:spPr/>
      <dgm:t>
        <a:bodyPr/>
        <a:lstStyle/>
        <a:p>
          <a:endParaRPr lang="en-US"/>
        </a:p>
      </dgm:t>
    </dgm:pt>
    <dgm:pt modelId="{016ED18F-469F-432D-89D9-FD9C339C2AE3}" type="sibTrans" cxnId="{60071733-6951-4D46-A17C-859007F69AF0}">
      <dgm:prSet/>
      <dgm:spPr/>
      <dgm:t>
        <a:bodyPr/>
        <a:lstStyle/>
        <a:p>
          <a:endParaRPr lang="en-US"/>
        </a:p>
      </dgm:t>
    </dgm:pt>
    <dgm:pt modelId="{881BA3B5-4BB0-4B43-BB03-A854F165A875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BO" sz="3200" dirty="0"/>
            <a:t>Avasallamientos </a:t>
          </a:r>
          <a:endParaRPr lang="en-US" sz="3200" dirty="0"/>
        </a:p>
      </dgm:t>
    </dgm:pt>
    <dgm:pt modelId="{07586FF6-E5A3-4AAB-BC1D-262781857E16}" type="parTrans" cxnId="{A165275B-C395-495B-B3BA-523C5C0D77DF}">
      <dgm:prSet/>
      <dgm:spPr/>
      <dgm:t>
        <a:bodyPr/>
        <a:lstStyle/>
        <a:p>
          <a:endParaRPr lang="en-US"/>
        </a:p>
      </dgm:t>
    </dgm:pt>
    <dgm:pt modelId="{05F706A1-EF5A-497F-83E6-7BC7CB12DF34}" type="sibTrans" cxnId="{A165275B-C395-495B-B3BA-523C5C0D77DF}">
      <dgm:prSet/>
      <dgm:spPr/>
      <dgm:t>
        <a:bodyPr/>
        <a:lstStyle/>
        <a:p>
          <a:endParaRPr lang="en-US"/>
        </a:p>
      </dgm:t>
    </dgm:pt>
    <dgm:pt modelId="{A5519314-5396-4893-B339-4EF6CB9F3EE8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BO" sz="3200" dirty="0"/>
            <a:t>Retardación de procesos (INRA) </a:t>
          </a:r>
          <a:endParaRPr lang="en-US" sz="3200" dirty="0"/>
        </a:p>
      </dgm:t>
    </dgm:pt>
    <dgm:pt modelId="{6C65073F-C00B-4FCA-8D41-E732FF54256C}" type="parTrans" cxnId="{96100898-B2BE-44E3-ADB3-45D0A7C0D935}">
      <dgm:prSet/>
      <dgm:spPr/>
      <dgm:t>
        <a:bodyPr/>
        <a:lstStyle/>
        <a:p>
          <a:endParaRPr lang="en-US"/>
        </a:p>
      </dgm:t>
    </dgm:pt>
    <dgm:pt modelId="{85CE9D98-DF7B-4BBE-B824-9899D15CD7A2}" type="sibTrans" cxnId="{96100898-B2BE-44E3-ADB3-45D0A7C0D935}">
      <dgm:prSet/>
      <dgm:spPr/>
      <dgm:t>
        <a:bodyPr/>
        <a:lstStyle/>
        <a:p>
          <a:endParaRPr lang="en-US"/>
        </a:p>
      </dgm:t>
    </dgm:pt>
    <dgm:pt modelId="{6B0773C7-F9A9-43AD-A7EC-15D890E35C57}" type="pres">
      <dgm:prSet presAssocID="{5D954DCD-7C00-44D1-AB28-9F157F23CA93}" presName="linearFlow" presStyleCnt="0">
        <dgm:presLayoutVars>
          <dgm:dir/>
          <dgm:resizeHandles val="exact"/>
        </dgm:presLayoutVars>
      </dgm:prSet>
      <dgm:spPr/>
    </dgm:pt>
    <dgm:pt modelId="{9E986277-B774-413C-A300-A7D27DC99F83}" type="pres">
      <dgm:prSet presAssocID="{DB814A77-BD21-4A7C-A311-5E10FF66C924}" presName="composite" presStyleCnt="0"/>
      <dgm:spPr/>
    </dgm:pt>
    <dgm:pt modelId="{ED3576A8-0D04-439D-816D-651E7C2B9020}" type="pres">
      <dgm:prSet presAssocID="{DB814A77-BD21-4A7C-A311-5E10FF66C924}" presName="imgShp" presStyleLbl="fgImgPlace1" presStyleIdx="0" presStyleCnt="5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nsignia 1 con relleno sólido"/>
        </a:ext>
      </dgm:extLst>
    </dgm:pt>
    <dgm:pt modelId="{E30849A1-1C53-4EE4-BA43-CDD822E73EFB}" type="pres">
      <dgm:prSet presAssocID="{DB814A77-BD21-4A7C-A311-5E10FF66C924}" presName="txShp" presStyleLbl="node1" presStyleIdx="0" presStyleCnt="5">
        <dgm:presLayoutVars>
          <dgm:bulletEnabled val="1"/>
        </dgm:presLayoutVars>
      </dgm:prSet>
      <dgm:spPr/>
    </dgm:pt>
    <dgm:pt modelId="{3BD40CDE-1C0B-4A0D-A0C9-5427213734BF}" type="pres">
      <dgm:prSet presAssocID="{C98FFB08-3545-4502-B609-9E14D66D6211}" presName="spacing" presStyleCnt="0"/>
      <dgm:spPr/>
    </dgm:pt>
    <dgm:pt modelId="{E591CE4E-4CC1-4864-86BD-910DFDB11E38}" type="pres">
      <dgm:prSet presAssocID="{881BA3B5-4BB0-4B43-BB03-A854F165A875}" presName="composite" presStyleCnt="0"/>
      <dgm:spPr/>
    </dgm:pt>
    <dgm:pt modelId="{8C0B8507-83DC-4B07-B456-D8D1442DFDB3}" type="pres">
      <dgm:prSet presAssocID="{881BA3B5-4BB0-4B43-BB03-A854F165A875}" presName="imgShp" presStyleLbl="fgImgPlace1" presStyleIdx="1" presStyleCnt="5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nsignia con relleno sólido"/>
        </a:ext>
      </dgm:extLst>
    </dgm:pt>
    <dgm:pt modelId="{E7CA8588-6467-4528-A72E-DEDA56A2BE59}" type="pres">
      <dgm:prSet presAssocID="{881BA3B5-4BB0-4B43-BB03-A854F165A875}" presName="txShp" presStyleLbl="node1" presStyleIdx="1" presStyleCnt="5">
        <dgm:presLayoutVars>
          <dgm:bulletEnabled val="1"/>
        </dgm:presLayoutVars>
      </dgm:prSet>
      <dgm:spPr/>
    </dgm:pt>
    <dgm:pt modelId="{FC41DE8D-9A51-4005-9476-253CD2570642}" type="pres">
      <dgm:prSet presAssocID="{05F706A1-EF5A-497F-83E6-7BC7CB12DF34}" presName="spacing" presStyleCnt="0"/>
      <dgm:spPr/>
    </dgm:pt>
    <dgm:pt modelId="{BB8AA744-D383-423C-9EF5-1F21DC3794EE}" type="pres">
      <dgm:prSet presAssocID="{A5519314-5396-4893-B339-4EF6CB9F3EE8}" presName="composite" presStyleCnt="0"/>
      <dgm:spPr/>
    </dgm:pt>
    <dgm:pt modelId="{CC6255EB-5059-4930-9A1D-5F19A19EC547}" type="pres">
      <dgm:prSet presAssocID="{A5519314-5396-4893-B339-4EF6CB9F3EE8}" presName="imgShp" presStyleLbl="fgImgPlace1" presStyleIdx="2" presStyleCnt="5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nsignia 3 con relleno sólido"/>
        </a:ext>
      </dgm:extLst>
    </dgm:pt>
    <dgm:pt modelId="{72EDAC4D-ECAB-4CB5-A7B5-EBC8FE9B642B}" type="pres">
      <dgm:prSet presAssocID="{A5519314-5396-4893-B339-4EF6CB9F3EE8}" presName="txShp" presStyleLbl="node1" presStyleIdx="2" presStyleCnt="5">
        <dgm:presLayoutVars>
          <dgm:bulletEnabled val="1"/>
        </dgm:presLayoutVars>
      </dgm:prSet>
      <dgm:spPr/>
    </dgm:pt>
    <dgm:pt modelId="{D1AC7D13-6BD4-48FE-829E-D870EFF43EB2}" type="pres">
      <dgm:prSet presAssocID="{85CE9D98-DF7B-4BBE-B824-9899D15CD7A2}" presName="spacing" presStyleCnt="0"/>
      <dgm:spPr/>
    </dgm:pt>
    <dgm:pt modelId="{FD1640B2-1100-47E4-9AF4-07B69C1E14A9}" type="pres">
      <dgm:prSet presAssocID="{EE42134B-9D70-4D3E-9C95-B3B6DBAC8E91}" presName="composite" presStyleCnt="0"/>
      <dgm:spPr/>
    </dgm:pt>
    <dgm:pt modelId="{E05F0968-8744-4168-80B9-20A1AB5A48F1}" type="pres">
      <dgm:prSet presAssocID="{EE42134B-9D70-4D3E-9C95-B3B6DBAC8E91}" presName="imgShp" presStyleLbl="fgImgPlace1" presStyleIdx="3" presStyleCnt="5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nsignia 4 con relleno sólido"/>
        </a:ext>
      </dgm:extLst>
    </dgm:pt>
    <dgm:pt modelId="{7878BB29-6B65-4952-8D09-8D7E8DFF7727}" type="pres">
      <dgm:prSet presAssocID="{EE42134B-9D70-4D3E-9C95-B3B6DBAC8E91}" presName="txShp" presStyleLbl="node1" presStyleIdx="3" presStyleCnt="5">
        <dgm:presLayoutVars>
          <dgm:bulletEnabled val="1"/>
        </dgm:presLayoutVars>
      </dgm:prSet>
      <dgm:spPr/>
    </dgm:pt>
    <dgm:pt modelId="{CCD8D2B1-E59B-40B4-AA47-8592F7AAA679}" type="pres">
      <dgm:prSet presAssocID="{9B73049C-6641-4199-83B9-E3D411ECCD1A}" presName="spacing" presStyleCnt="0"/>
      <dgm:spPr/>
    </dgm:pt>
    <dgm:pt modelId="{EA4A5F8B-8B3F-4E2D-BC03-1386DB975094}" type="pres">
      <dgm:prSet presAssocID="{CBDF3391-B9E0-479B-A8E8-E284AB17B77C}" presName="composite" presStyleCnt="0"/>
      <dgm:spPr/>
    </dgm:pt>
    <dgm:pt modelId="{7B6A19CC-42BF-415C-99CC-32DD7A3C7F57}" type="pres">
      <dgm:prSet presAssocID="{CBDF3391-B9E0-479B-A8E8-E284AB17B77C}" presName="imgShp" presStyleLbl="fgImgPlace1" presStyleIdx="4" presStyleCnt="5"/>
      <dgm:spPr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nsignia 5 con relleno sólido"/>
        </a:ext>
      </dgm:extLst>
    </dgm:pt>
    <dgm:pt modelId="{EFAC521F-E85B-41AC-BDEE-AB5579967259}" type="pres">
      <dgm:prSet presAssocID="{CBDF3391-B9E0-479B-A8E8-E284AB17B77C}" presName="txShp" presStyleLbl="node1" presStyleIdx="4" presStyleCnt="5">
        <dgm:presLayoutVars>
          <dgm:bulletEnabled val="1"/>
        </dgm:presLayoutVars>
      </dgm:prSet>
      <dgm:spPr/>
    </dgm:pt>
  </dgm:ptLst>
  <dgm:cxnLst>
    <dgm:cxn modelId="{5F563F0B-2169-4BF2-B873-F2F6DFFF8913}" srcId="{5D954DCD-7C00-44D1-AB28-9F157F23CA93}" destId="{EE42134B-9D70-4D3E-9C95-B3B6DBAC8E91}" srcOrd="3" destOrd="0" parTransId="{2A9BCAA3-7A05-4084-A3DF-CB254C38DF50}" sibTransId="{9B73049C-6641-4199-83B9-E3D411ECCD1A}"/>
    <dgm:cxn modelId="{64507026-2B66-420B-A259-2FD321235E70}" type="presOf" srcId="{DB814A77-BD21-4A7C-A311-5E10FF66C924}" destId="{E30849A1-1C53-4EE4-BA43-CDD822E73EFB}" srcOrd="0" destOrd="0" presId="urn:microsoft.com/office/officeart/2005/8/layout/vList3"/>
    <dgm:cxn modelId="{B8833832-2DF3-4D46-A945-2193D40B9D60}" type="presOf" srcId="{881BA3B5-4BB0-4B43-BB03-A854F165A875}" destId="{E7CA8588-6467-4528-A72E-DEDA56A2BE59}" srcOrd="0" destOrd="0" presId="urn:microsoft.com/office/officeart/2005/8/layout/vList3"/>
    <dgm:cxn modelId="{60071733-6951-4D46-A17C-859007F69AF0}" srcId="{5D954DCD-7C00-44D1-AB28-9F157F23CA93}" destId="{CBDF3391-B9E0-479B-A8E8-E284AB17B77C}" srcOrd="4" destOrd="0" parTransId="{42A1E208-A1C2-44F5-8117-FFADA90A3457}" sibTransId="{016ED18F-469F-432D-89D9-FD9C339C2AE3}"/>
    <dgm:cxn modelId="{A165275B-C395-495B-B3BA-523C5C0D77DF}" srcId="{5D954DCD-7C00-44D1-AB28-9F157F23CA93}" destId="{881BA3B5-4BB0-4B43-BB03-A854F165A875}" srcOrd="1" destOrd="0" parTransId="{07586FF6-E5A3-4AAB-BC1D-262781857E16}" sibTransId="{05F706A1-EF5A-497F-83E6-7BC7CB12DF34}"/>
    <dgm:cxn modelId="{37135C5C-8986-4F81-9EBD-C33C7F77844B}" srcId="{5D954DCD-7C00-44D1-AB28-9F157F23CA93}" destId="{DB814A77-BD21-4A7C-A311-5E10FF66C924}" srcOrd="0" destOrd="0" parTransId="{A55CBC8E-D96C-4751-AF7A-C19DDE586F7D}" sibTransId="{C98FFB08-3545-4502-B609-9E14D66D6211}"/>
    <dgm:cxn modelId="{B4A76545-FB07-4774-90B2-296B250B61DB}" type="presOf" srcId="{5D954DCD-7C00-44D1-AB28-9F157F23CA93}" destId="{6B0773C7-F9A9-43AD-A7EC-15D890E35C57}" srcOrd="0" destOrd="0" presId="urn:microsoft.com/office/officeart/2005/8/layout/vList3"/>
    <dgm:cxn modelId="{5E934294-41C0-48B9-AD51-A0CA966AD76E}" type="presOf" srcId="{EE42134B-9D70-4D3E-9C95-B3B6DBAC8E91}" destId="{7878BB29-6B65-4952-8D09-8D7E8DFF7727}" srcOrd="0" destOrd="0" presId="urn:microsoft.com/office/officeart/2005/8/layout/vList3"/>
    <dgm:cxn modelId="{96100898-B2BE-44E3-ADB3-45D0A7C0D935}" srcId="{5D954DCD-7C00-44D1-AB28-9F157F23CA93}" destId="{A5519314-5396-4893-B339-4EF6CB9F3EE8}" srcOrd="2" destOrd="0" parTransId="{6C65073F-C00B-4FCA-8D41-E732FF54256C}" sibTransId="{85CE9D98-DF7B-4BBE-B824-9899D15CD7A2}"/>
    <dgm:cxn modelId="{9A739ADC-1C7A-44BD-AE5E-B8132CB4F620}" type="presOf" srcId="{A5519314-5396-4893-B339-4EF6CB9F3EE8}" destId="{72EDAC4D-ECAB-4CB5-A7B5-EBC8FE9B642B}" srcOrd="0" destOrd="0" presId="urn:microsoft.com/office/officeart/2005/8/layout/vList3"/>
    <dgm:cxn modelId="{E9FD5FEB-B9DA-461C-8DFA-EEEC63FD71B7}" type="presOf" srcId="{CBDF3391-B9E0-479B-A8E8-E284AB17B77C}" destId="{EFAC521F-E85B-41AC-BDEE-AB5579967259}" srcOrd="0" destOrd="0" presId="urn:microsoft.com/office/officeart/2005/8/layout/vList3"/>
    <dgm:cxn modelId="{85217F86-FC94-4D28-B87A-5DE7D5F2F2CF}" type="presParOf" srcId="{6B0773C7-F9A9-43AD-A7EC-15D890E35C57}" destId="{9E986277-B774-413C-A300-A7D27DC99F83}" srcOrd="0" destOrd="0" presId="urn:microsoft.com/office/officeart/2005/8/layout/vList3"/>
    <dgm:cxn modelId="{EDA65649-CE2A-4C82-9E15-8BEF22C88938}" type="presParOf" srcId="{9E986277-B774-413C-A300-A7D27DC99F83}" destId="{ED3576A8-0D04-439D-816D-651E7C2B9020}" srcOrd="0" destOrd="0" presId="urn:microsoft.com/office/officeart/2005/8/layout/vList3"/>
    <dgm:cxn modelId="{33253F2B-047F-4BF2-ABD0-3F36794AA3D4}" type="presParOf" srcId="{9E986277-B774-413C-A300-A7D27DC99F83}" destId="{E30849A1-1C53-4EE4-BA43-CDD822E73EFB}" srcOrd="1" destOrd="0" presId="urn:microsoft.com/office/officeart/2005/8/layout/vList3"/>
    <dgm:cxn modelId="{4B6EBB84-C551-49AD-96D9-498B0DAD5DAD}" type="presParOf" srcId="{6B0773C7-F9A9-43AD-A7EC-15D890E35C57}" destId="{3BD40CDE-1C0B-4A0D-A0C9-5427213734BF}" srcOrd="1" destOrd="0" presId="urn:microsoft.com/office/officeart/2005/8/layout/vList3"/>
    <dgm:cxn modelId="{1A986B61-4B64-4C00-8CEC-2B3D1F27B7CD}" type="presParOf" srcId="{6B0773C7-F9A9-43AD-A7EC-15D890E35C57}" destId="{E591CE4E-4CC1-4864-86BD-910DFDB11E38}" srcOrd="2" destOrd="0" presId="urn:microsoft.com/office/officeart/2005/8/layout/vList3"/>
    <dgm:cxn modelId="{78B3CD9F-4A23-4F34-91B8-705C99A570A5}" type="presParOf" srcId="{E591CE4E-4CC1-4864-86BD-910DFDB11E38}" destId="{8C0B8507-83DC-4B07-B456-D8D1442DFDB3}" srcOrd="0" destOrd="0" presId="urn:microsoft.com/office/officeart/2005/8/layout/vList3"/>
    <dgm:cxn modelId="{D33E7346-9865-4DAB-B9AD-FA045EC9EB46}" type="presParOf" srcId="{E591CE4E-4CC1-4864-86BD-910DFDB11E38}" destId="{E7CA8588-6467-4528-A72E-DEDA56A2BE59}" srcOrd="1" destOrd="0" presId="urn:microsoft.com/office/officeart/2005/8/layout/vList3"/>
    <dgm:cxn modelId="{418CA215-7BC6-469A-B4E4-439F37DB4B49}" type="presParOf" srcId="{6B0773C7-F9A9-43AD-A7EC-15D890E35C57}" destId="{FC41DE8D-9A51-4005-9476-253CD2570642}" srcOrd="3" destOrd="0" presId="urn:microsoft.com/office/officeart/2005/8/layout/vList3"/>
    <dgm:cxn modelId="{BD6BB013-0CF9-45FC-91CA-98CFAC1BF822}" type="presParOf" srcId="{6B0773C7-F9A9-43AD-A7EC-15D890E35C57}" destId="{BB8AA744-D383-423C-9EF5-1F21DC3794EE}" srcOrd="4" destOrd="0" presId="urn:microsoft.com/office/officeart/2005/8/layout/vList3"/>
    <dgm:cxn modelId="{5EB547B0-23CD-4767-907E-811B42B7DCF4}" type="presParOf" srcId="{BB8AA744-D383-423C-9EF5-1F21DC3794EE}" destId="{CC6255EB-5059-4930-9A1D-5F19A19EC547}" srcOrd="0" destOrd="0" presId="urn:microsoft.com/office/officeart/2005/8/layout/vList3"/>
    <dgm:cxn modelId="{4979B262-7A43-4764-B684-47046A15F8AD}" type="presParOf" srcId="{BB8AA744-D383-423C-9EF5-1F21DC3794EE}" destId="{72EDAC4D-ECAB-4CB5-A7B5-EBC8FE9B642B}" srcOrd="1" destOrd="0" presId="urn:microsoft.com/office/officeart/2005/8/layout/vList3"/>
    <dgm:cxn modelId="{A2ADE945-3F84-4F12-AC86-60268B7B888B}" type="presParOf" srcId="{6B0773C7-F9A9-43AD-A7EC-15D890E35C57}" destId="{D1AC7D13-6BD4-48FE-829E-D870EFF43EB2}" srcOrd="5" destOrd="0" presId="urn:microsoft.com/office/officeart/2005/8/layout/vList3"/>
    <dgm:cxn modelId="{A4E16BB6-1855-4A95-B2AA-09488AD8A16C}" type="presParOf" srcId="{6B0773C7-F9A9-43AD-A7EC-15D890E35C57}" destId="{FD1640B2-1100-47E4-9AF4-07B69C1E14A9}" srcOrd="6" destOrd="0" presId="urn:microsoft.com/office/officeart/2005/8/layout/vList3"/>
    <dgm:cxn modelId="{CB287031-7219-4FCC-B77A-88A9A9D53CE0}" type="presParOf" srcId="{FD1640B2-1100-47E4-9AF4-07B69C1E14A9}" destId="{E05F0968-8744-4168-80B9-20A1AB5A48F1}" srcOrd="0" destOrd="0" presId="urn:microsoft.com/office/officeart/2005/8/layout/vList3"/>
    <dgm:cxn modelId="{5F6EB50E-D564-4CC0-8F37-59A8A5296854}" type="presParOf" srcId="{FD1640B2-1100-47E4-9AF4-07B69C1E14A9}" destId="{7878BB29-6B65-4952-8D09-8D7E8DFF7727}" srcOrd="1" destOrd="0" presId="urn:microsoft.com/office/officeart/2005/8/layout/vList3"/>
    <dgm:cxn modelId="{3A0A4DF3-5D95-49E3-9BD6-251973EA7EFF}" type="presParOf" srcId="{6B0773C7-F9A9-43AD-A7EC-15D890E35C57}" destId="{CCD8D2B1-E59B-40B4-AA47-8592F7AAA679}" srcOrd="7" destOrd="0" presId="urn:microsoft.com/office/officeart/2005/8/layout/vList3"/>
    <dgm:cxn modelId="{A3104FE8-3F0E-4AC8-8A4C-81FB0135BE35}" type="presParOf" srcId="{6B0773C7-F9A9-43AD-A7EC-15D890E35C57}" destId="{EA4A5F8B-8B3F-4E2D-BC03-1386DB975094}" srcOrd="8" destOrd="0" presId="urn:microsoft.com/office/officeart/2005/8/layout/vList3"/>
    <dgm:cxn modelId="{9094AFFD-8A6E-4CE4-AE10-DB7566DE4980}" type="presParOf" srcId="{EA4A5F8B-8B3F-4E2D-BC03-1386DB975094}" destId="{7B6A19CC-42BF-415C-99CC-32DD7A3C7F57}" srcOrd="0" destOrd="0" presId="urn:microsoft.com/office/officeart/2005/8/layout/vList3"/>
    <dgm:cxn modelId="{2924B505-E4BA-46F8-AD42-DFD496F0D1DA}" type="presParOf" srcId="{EA4A5F8B-8B3F-4E2D-BC03-1386DB975094}" destId="{EFAC521F-E85B-41AC-BDEE-AB5579967259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B7F2708-27BD-4777-8AB2-3D69C40F4CA9}" type="doc">
      <dgm:prSet loTypeId="urn:microsoft.com/office/officeart/2005/8/layout/orgChart1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s-MX"/>
        </a:p>
      </dgm:t>
    </dgm:pt>
    <dgm:pt modelId="{F53C21B9-078B-4E79-93AA-9B80D8A5EFF9}">
      <dgm:prSet phldrT="[Texto]" phldr="0"/>
      <dgm:spPr>
        <a:solidFill>
          <a:srgbClr val="C8A64F"/>
        </a:solidFill>
        <a:ln>
          <a:solidFill>
            <a:schemeClr val="tx1"/>
          </a:solidFill>
        </a:ln>
      </dgm:spPr>
      <dgm:t>
        <a:bodyPr/>
        <a:lstStyle/>
        <a:p>
          <a:r>
            <a:rPr lang="es-MX" dirty="0"/>
            <a:t>GESTORA SAJ-RPA</a:t>
          </a:r>
        </a:p>
      </dgm:t>
    </dgm:pt>
    <dgm:pt modelId="{E047A4FC-F191-4E48-B234-1723E6046CA0}" type="parTrans" cxnId="{EACE58D7-0EF0-4295-8711-BE6707530359}">
      <dgm:prSet/>
      <dgm:spPr/>
      <dgm:t>
        <a:bodyPr/>
        <a:lstStyle/>
        <a:p>
          <a:endParaRPr lang="es-MX"/>
        </a:p>
      </dgm:t>
    </dgm:pt>
    <dgm:pt modelId="{F6100F07-7F10-4B91-A56E-245DD575FDFD}" type="sibTrans" cxnId="{EACE58D7-0EF0-4295-8711-BE6707530359}">
      <dgm:prSet/>
      <dgm:spPr/>
      <dgm:t>
        <a:bodyPr/>
        <a:lstStyle/>
        <a:p>
          <a:endParaRPr lang="es-MX"/>
        </a:p>
      </dgm:t>
    </dgm:pt>
    <dgm:pt modelId="{4ADF6A1E-C34E-4EC8-B72E-A5727316AEA3}">
      <dgm:prSet phldrT="[Texto]"/>
      <dgm:spPr>
        <a:solidFill>
          <a:srgbClr val="C8A64F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MX" dirty="0"/>
            <a:t>Unidad de Registro Público de la Abogacía</a:t>
          </a:r>
        </a:p>
      </dgm:t>
    </dgm:pt>
    <dgm:pt modelId="{1FF94B09-1B1D-40CF-AB67-3AB2C2C30DE9}" type="parTrans" cxnId="{E98DF869-DF63-48BE-914F-FEE8B969404D}">
      <dgm:prSet/>
      <dgm:spPr/>
      <dgm:t>
        <a:bodyPr/>
        <a:lstStyle/>
        <a:p>
          <a:endParaRPr lang="es-MX"/>
        </a:p>
      </dgm:t>
    </dgm:pt>
    <dgm:pt modelId="{4DE67004-ECBD-4110-BB62-1E515F88B436}" type="sibTrans" cxnId="{E98DF869-DF63-48BE-914F-FEE8B969404D}">
      <dgm:prSet/>
      <dgm:spPr/>
      <dgm:t>
        <a:bodyPr/>
        <a:lstStyle/>
        <a:p>
          <a:endParaRPr lang="es-MX"/>
        </a:p>
      </dgm:t>
    </dgm:pt>
    <dgm:pt modelId="{2AF8F69F-3FBF-487B-909D-6C3E48B4F809}">
      <dgm:prSet phldrT="[Texto]"/>
      <dgm:spPr>
        <a:solidFill>
          <a:srgbClr val="C8A64F"/>
        </a:solidFill>
        <a:ln>
          <a:solidFill>
            <a:schemeClr val="tx1"/>
          </a:solidFill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MX" dirty="0"/>
            <a:t>Unidad de Servicios Integrales de Justicia Plurinacional</a:t>
          </a:r>
        </a:p>
      </dgm:t>
    </dgm:pt>
    <dgm:pt modelId="{7C3A9F80-93AA-4ED6-98F4-ACC9D2C8123E}" type="parTrans" cxnId="{B4CC8313-FB81-4E06-B0BB-6AA09410F997}">
      <dgm:prSet/>
      <dgm:spPr/>
      <dgm:t>
        <a:bodyPr/>
        <a:lstStyle/>
        <a:p>
          <a:endParaRPr lang="es-MX"/>
        </a:p>
      </dgm:t>
    </dgm:pt>
    <dgm:pt modelId="{4E2F0BB9-F35C-4DAE-BB3B-829D713A795D}" type="sibTrans" cxnId="{B4CC8313-FB81-4E06-B0BB-6AA09410F997}">
      <dgm:prSet/>
      <dgm:spPr/>
      <dgm:t>
        <a:bodyPr/>
        <a:lstStyle/>
        <a:p>
          <a:endParaRPr lang="es-MX"/>
        </a:p>
      </dgm:t>
    </dgm:pt>
    <dgm:pt modelId="{6878C163-54D0-423D-9F8F-E82E10F25F55}">
      <dgm:prSet phldrT="[Texto]"/>
      <dgm:spPr>
        <a:solidFill>
          <a:srgbClr val="C8A64F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MX" dirty="0"/>
            <a:t>Unidad de Operaciones y Coordinación Interinstitucional</a:t>
          </a:r>
        </a:p>
      </dgm:t>
    </dgm:pt>
    <dgm:pt modelId="{031D8B73-2BCE-4EDE-941B-69DA483486AB}" type="parTrans" cxnId="{ED41C076-B768-4086-AB67-87475E8745E9}">
      <dgm:prSet/>
      <dgm:spPr/>
      <dgm:t>
        <a:bodyPr/>
        <a:lstStyle/>
        <a:p>
          <a:endParaRPr lang="es-MX"/>
        </a:p>
      </dgm:t>
    </dgm:pt>
    <dgm:pt modelId="{16EA9B2C-B18D-41A5-8600-06AC932380DE}" type="sibTrans" cxnId="{ED41C076-B768-4086-AB67-87475E8745E9}">
      <dgm:prSet/>
      <dgm:spPr/>
      <dgm:t>
        <a:bodyPr/>
        <a:lstStyle/>
        <a:p>
          <a:endParaRPr lang="es-MX"/>
        </a:p>
      </dgm:t>
    </dgm:pt>
    <dgm:pt modelId="{5036F014-0BD2-4D72-AE5C-07E07616B5AA}" type="pres">
      <dgm:prSet presAssocID="{FB7F2708-27BD-4777-8AB2-3D69C40F4CA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16947300-991E-4B6E-AF76-721A49E47C5F}" type="pres">
      <dgm:prSet presAssocID="{F53C21B9-078B-4E79-93AA-9B80D8A5EFF9}" presName="hierRoot1" presStyleCnt="0">
        <dgm:presLayoutVars>
          <dgm:hierBranch val="init"/>
        </dgm:presLayoutVars>
      </dgm:prSet>
      <dgm:spPr/>
    </dgm:pt>
    <dgm:pt modelId="{8F5A7AA2-C5E4-4D11-AA20-03C4A3E787B6}" type="pres">
      <dgm:prSet presAssocID="{F53C21B9-078B-4E79-93AA-9B80D8A5EFF9}" presName="rootComposite1" presStyleCnt="0"/>
      <dgm:spPr/>
    </dgm:pt>
    <dgm:pt modelId="{B1E12F34-366E-4DE7-AF82-CB5FE59AB94D}" type="pres">
      <dgm:prSet presAssocID="{F53C21B9-078B-4E79-93AA-9B80D8A5EFF9}" presName="rootText1" presStyleLbl="node0" presStyleIdx="0" presStyleCnt="1">
        <dgm:presLayoutVars>
          <dgm:chPref val="3"/>
        </dgm:presLayoutVars>
      </dgm:prSet>
      <dgm:spPr/>
    </dgm:pt>
    <dgm:pt modelId="{A8E34891-6239-48FC-8CA1-8584DE52A701}" type="pres">
      <dgm:prSet presAssocID="{F53C21B9-078B-4E79-93AA-9B80D8A5EFF9}" presName="rootConnector1" presStyleLbl="node1" presStyleIdx="0" presStyleCnt="0"/>
      <dgm:spPr/>
    </dgm:pt>
    <dgm:pt modelId="{2C1B9BE2-39BF-4CDE-B4E2-A2F46364FDE8}" type="pres">
      <dgm:prSet presAssocID="{F53C21B9-078B-4E79-93AA-9B80D8A5EFF9}" presName="hierChild2" presStyleCnt="0"/>
      <dgm:spPr/>
    </dgm:pt>
    <dgm:pt modelId="{0A61E3B7-AE2B-4943-8E2A-6AF82F34D398}" type="pres">
      <dgm:prSet presAssocID="{1FF94B09-1B1D-40CF-AB67-3AB2C2C30DE9}" presName="Name37" presStyleLbl="parChTrans1D2" presStyleIdx="0" presStyleCnt="3"/>
      <dgm:spPr/>
    </dgm:pt>
    <dgm:pt modelId="{83859FBE-B0FD-4545-9296-566DB34859F4}" type="pres">
      <dgm:prSet presAssocID="{4ADF6A1E-C34E-4EC8-B72E-A5727316AEA3}" presName="hierRoot2" presStyleCnt="0">
        <dgm:presLayoutVars>
          <dgm:hierBranch val="init"/>
        </dgm:presLayoutVars>
      </dgm:prSet>
      <dgm:spPr/>
    </dgm:pt>
    <dgm:pt modelId="{268DFFB8-67B6-41B9-AC96-360D65E5A3E4}" type="pres">
      <dgm:prSet presAssocID="{4ADF6A1E-C34E-4EC8-B72E-A5727316AEA3}" presName="rootComposite" presStyleCnt="0"/>
      <dgm:spPr/>
    </dgm:pt>
    <dgm:pt modelId="{622FFBBA-2EBB-4E35-8102-9C20873BDA68}" type="pres">
      <dgm:prSet presAssocID="{4ADF6A1E-C34E-4EC8-B72E-A5727316AEA3}" presName="rootText" presStyleLbl="node2" presStyleIdx="0" presStyleCnt="3">
        <dgm:presLayoutVars>
          <dgm:chPref val="3"/>
        </dgm:presLayoutVars>
      </dgm:prSet>
      <dgm:spPr/>
    </dgm:pt>
    <dgm:pt modelId="{6F67221C-3520-4810-B508-6EFFB37EF605}" type="pres">
      <dgm:prSet presAssocID="{4ADF6A1E-C34E-4EC8-B72E-A5727316AEA3}" presName="rootConnector" presStyleLbl="node2" presStyleIdx="0" presStyleCnt="3"/>
      <dgm:spPr/>
    </dgm:pt>
    <dgm:pt modelId="{FC8B7C59-38BD-4547-8A2E-8F68A7410A24}" type="pres">
      <dgm:prSet presAssocID="{4ADF6A1E-C34E-4EC8-B72E-A5727316AEA3}" presName="hierChild4" presStyleCnt="0"/>
      <dgm:spPr/>
    </dgm:pt>
    <dgm:pt modelId="{A694E8CF-0BC8-4BCD-B0F9-BEB353CE2D28}" type="pres">
      <dgm:prSet presAssocID="{4ADF6A1E-C34E-4EC8-B72E-A5727316AEA3}" presName="hierChild5" presStyleCnt="0"/>
      <dgm:spPr/>
    </dgm:pt>
    <dgm:pt modelId="{CF67005D-B9D0-4DB9-B472-418E8C791E04}" type="pres">
      <dgm:prSet presAssocID="{7C3A9F80-93AA-4ED6-98F4-ACC9D2C8123E}" presName="Name37" presStyleLbl="parChTrans1D2" presStyleIdx="1" presStyleCnt="3"/>
      <dgm:spPr/>
    </dgm:pt>
    <dgm:pt modelId="{E3F69773-E2DA-47C8-87E6-CC2CF7DFC601}" type="pres">
      <dgm:prSet presAssocID="{2AF8F69F-3FBF-487B-909D-6C3E48B4F809}" presName="hierRoot2" presStyleCnt="0">
        <dgm:presLayoutVars>
          <dgm:hierBranch val="init"/>
        </dgm:presLayoutVars>
      </dgm:prSet>
      <dgm:spPr/>
    </dgm:pt>
    <dgm:pt modelId="{6B24EACB-312F-4B25-A10D-EEB6680AB36E}" type="pres">
      <dgm:prSet presAssocID="{2AF8F69F-3FBF-487B-909D-6C3E48B4F809}" presName="rootComposite" presStyleCnt="0"/>
      <dgm:spPr/>
    </dgm:pt>
    <dgm:pt modelId="{007CDCA7-F728-45D2-8DA7-D6D8572A7284}" type="pres">
      <dgm:prSet presAssocID="{2AF8F69F-3FBF-487B-909D-6C3E48B4F809}" presName="rootText" presStyleLbl="node2" presStyleIdx="1" presStyleCnt="3">
        <dgm:presLayoutVars>
          <dgm:chPref val="3"/>
        </dgm:presLayoutVars>
      </dgm:prSet>
      <dgm:spPr/>
    </dgm:pt>
    <dgm:pt modelId="{85ED8981-DB4F-4539-97E8-41E99050693A}" type="pres">
      <dgm:prSet presAssocID="{2AF8F69F-3FBF-487B-909D-6C3E48B4F809}" presName="rootConnector" presStyleLbl="node2" presStyleIdx="1" presStyleCnt="3"/>
      <dgm:spPr/>
    </dgm:pt>
    <dgm:pt modelId="{DA2A1107-341A-4EBE-80F3-0E2042BC0B1C}" type="pres">
      <dgm:prSet presAssocID="{2AF8F69F-3FBF-487B-909D-6C3E48B4F809}" presName="hierChild4" presStyleCnt="0"/>
      <dgm:spPr/>
    </dgm:pt>
    <dgm:pt modelId="{DF6B1DCC-F793-4F05-B8E5-C9A4533C4840}" type="pres">
      <dgm:prSet presAssocID="{2AF8F69F-3FBF-487B-909D-6C3E48B4F809}" presName="hierChild5" presStyleCnt="0"/>
      <dgm:spPr/>
    </dgm:pt>
    <dgm:pt modelId="{3662323E-58A7-4C02-BC35-798557AF4CB8}" type="pres">
      <dgm:prSet presAssocID="{031D8B73-2BCE-4EDE-941B-69DA483486AB}" presName="Name37" presStyleLbl="parChTrans1D2" presStyleIdx="2" presStyleCnt="3"/>
      <dgm:spPr/>
    </dgm:pt>
    <dgm:pt modelId="{E914B42D-672F-4A42-9855-A827F87666CC}" type="pres">
      <dgm:prSet presAssocID="{6878C163-54D0-423D-9F8F-E82E10F25F55}" presName="hierRoot2" presStyleCnt="0">
        <dgm:presLayoutVars>
          <dgm:hierBranch val="init"/>
        </dgm:presLayoutVars>
      </dgm:prSet>
      <dgm:spPr/>
    </dgm:pt>
    <dgm:pt modelId="{16987664-ACD5-40FF-AF41-EE2D1878898A}" type="pres">
      <dgm:prSet presAssocID="{6878C163-54D0-423D-9F8F-E82E10F25F55}" presName="rootComposite" presStyleCnt="0"/>
      <dgm:spPr/>
    </dgm:pt>
    <dgm:pt modelId="{C4EA7F8F-E542-4DF5-B5C2-2B251461B3F3}" type="pres">
      <dgm:prSet presAssocID="{6878C163-54D0-423D-9F8F-E82E10F25F55}" presName="rootText" presStyleLbl="node2" presStyleIdx="2" presStyleCnt="3">
        <dgm:presLayoutVars>
          <dgm:chPref val="3"/>
        </dgm:presLayoutVars>
      </dgm:prSet>
      <dgm:spPr/>
    </dgm:pt>
    <dgm:pt modelId="{AAE2E65F-9C81-4827-9031-94ED2B0F9D9E}" type="pres">
      <dgm:prSet presAssocID="{6878C163-54D0-423D-9F8F-E82E10F25F55}" presName="rootConnector" presStyleLbl="node2" presStyleIdx="2" presStyleCnt="3"/>
      <dgm:spPr/>
    </dgm:pt>
    <dgm:pt modelId="{014A8634-18A7-44E1-AF81-B3A66D1741B0}" type="pres">
      <dgm:prSet presAssocID="{6878C163-54D0-423D-9F8F-E82E10F25F55}" presName="hierChild4" presStyleCnt="0"/>
      <dgm:spPr/>
    </dgm:pt>
    <dgm:pt modelId="{F666D9C8-27BC-4099-AF0A-4B61B133045E}" type="pres">
      <dgm:prSet presAssocID="{6878C163-54D0-423D-9F8F-E82E10F25F55}" presName="hierChild5" presStyleCnt="0"/>
      <dgm:spPr/>
    </dgm:pt>
    <dgm:pt modelId="{51C5B5A9-21A0-4129-A2E4-22823C017719}" type="pres">
      <dgm:prSet presAssocID="{F53C21B9-078B-4E79-93AA-9B80D8A5EFF9}" presName="hierChild3" presStyleCnt="0"/>
      <dgm:spPr/>
    </dgm:pt>
  </dgm:ptLst>
  <dgm:cxnLst>
    <dgm:cxn modelId="{C19F120B-20F9-439C-92ED-9D5195FDDC91}" type="presOf" srcId="{FB7F2708-27BD-4777-8AB2-3D69C40F4CA9}" destId="{5036F014-0BD2-4D72-AE5C-07E07616B5AA}" srcOrd="0" destOrd="0" presId="urn:microsoft.com/office/officeart/2005/8/layout/orgChart1"/>
    <dgm:cxn modelId="{B4CC8313-FB81-4E06-B0BB-6AA09410F997}" srcId="{F53C21B9-078B-4E79-93AA-9B80D8A5EFF9}" destId="{2AF8F69F-3FBF-487B-909D-6C3E48B4F809}" srcOrd="1" destOrd="0" parTransId="{7C3A9F80-93AA-4ED6-98F4-ACC9D2C8123E}" sibTransId="{4E2F0BB9-F35C-4DAE-BB3B-829D713A795D}"/>
    <dgm:cxn modelId="{A1937E19-BE60-4720-8757-F21E8DA83BBD}" type="presOf" srcId="{2AF8F69F-3FBF-487B-909D-6C3E48B4F809}" destId="{007CDCA7-F728-45D2-8DA7-D6D8572A7284}" srcOrd="0" destOrd="0" presId="urn:microsoft.com/office/officeart/2005/8/layout/orgChart1"/>
    <dgm:cxn modelId="{A9E64E28-F549-4322-B98D-F6209ED54AE0}" type="presOf" srcId="{7C3A9F80-93AA-4ED6-98F4-ACC9D2C8123E}" destId="{CF67005D-B9D0-4DB9-B472-418E8C791E04}" srcOrd="0" destOrd="0" presId="urn:microsoft.com/office/officeart/2005/8/layout/orgChart1"/>
    <dgm:cxn modelId="{C56FC236-735F-4A0A-957E-A17268C192B7}" type="presOf" srcId="{1FF94B09-1B1D-40CF-AB67-3AB2C2C30DE9}" destId="{0A61E3B7-AE2B-4943-8E2A-6AF82F34D398}" srcOrd="0" destOrd="0" presId="urn:microsoft.com/office/officeart/2005/8/layout/orgChart1"/>
    <dgm:cxn modelId="{22E3CD43-B471-4D0B-86F2-DC1203A9EBD0}" type="presOf" srcId="{6878C163-54D0-423D-9F8F-E82E10F25F55}" destId="{AAE2E65F-9C81-4827-9031-94ED2B0F9D9E}" srcOrd="1" destOrd="0" presId="urn:microsoft.com/office/officeart/2005/8/layout/orgChart1"/>
    <dgm:cxn modelId="{2D98E465-4803-45FD-9738-31A4F926617F}" type="presOf" srcId="{2AF8F69F-3FBF-487B-909D-6C3E48B4F809}" destId="{85ED8981-DB4F-4539-97E8-41E99050693A}" srcOrd="1" destOrd="0" presId="urn:microsoft.com/office/officeart/2005/8/layout/orgChart1"/>
    <dgm:cxn modelId="{E98DF869-DF63-48BE-914F-FEE8B969404D}" srcId="{F53C21B9-078B-4E79-93AA-9B80D8A5EFF9}" destId="{4ADF6A1E-C34E-4EC8-B72E-A5727316AEA3}" srcOrd="0" destOrd="0" parTransId="{1FF94B09-1B1D-40CF-AB67-3AB2C2C30DE9}" sibTransId="{4DE67004-ECBD-4110-BB62-1E515F88B436}"/>
    <dgm:cxn modelId="{5FF2DB52-6FD4-4990-94E6-74F9E92EAB1F}" type="presOf" srcId="{6878C163-54D0-423D-9F8F-E82E10F25F55}" destId="{C4EA7F8F-E542-4DF5-B5C2-2B251461B3F3}" srcOrd="0" destOrd="0" presId="urn:microsoft.com/office/officeart/2005/8/layout/orgChart1"/>
    <dgm:cxn modelId="{ED41C076-B768-4086-AB67-87475E8745E9}" srcId="{F53C21B9-078B-4E79-93AA-9B80D8A5EFF9}" destId="{6878C163-54D0-423D-9F8F-E82E10F25F55}" srcOrd="2" destOrd="0" parTransId="{031D8B73-2BCE-4EDE-941B-69DA483486AB}" sibTransId="{16EA9B2C-B18D-41A5-8600-06AC932380DE}"/>
    <dgm:cxn modelId="{246DA281-1768-48AC-87F4-311EB9719A9C}" type="presOf" srcId="{4ADF6A1E-C34E-4EC8-B72E-A5727316AEA3}" destId="{622FFBBA-2EBB-4E35-8102-9C20873BDA68}" srcOrd="0" destOrd="0" presId="urn:microsoft.com/office/officeart/2005/8/layout/orgChart1"/>
    <dgm:cxn modelId="{4AF3C894-09B5-4FAD-A0AF-06749F1A8359}" type="presOf" srcId="{4ADF6A1E-C34E-4EC8-B72E-A5727316AEA3}" destId="{6F67221C-3520-4810-B508-6EFFB37EF605}" srcOrd="1" destOrd="0" presId="urn:microsoft.com/office/officeart/2005/8/layout/orgChart1"/>
    <dgm:cxn modelId="{30C0F7B3-F704-4E0F-972D-E34F76C45C8F}" type="presOf" srcId="{031D8B73-2BCE-4EDE-941B-69DA483486AB}" destId="{3662323E-58A7-4C02-BC35-798557AF4CB8}" srcOrd="0" destOrd="0" presId="urn:microsoft.com/office/officeart/2005/8/layout/orgChart1"/>
    <dgm:cxn modelId="{61BA3CB7-6A3F-4EEE-B1D6-37C1D12D517C}" type="presOf" srcId="{F53C21B9-078B-4E79-93AA-9B80D8A5EFF9}" destId="{B1E12F34-366E-4DE7-AF82-CB5FE59AB94D}" srcOrd="0" destOrd="0" presId="urn:microsoft.com/office/officeart/2005/8/layout/orgChart1"/>
    <dgm:cxn modelId="{EACE58D7-0EF0-4295-8711-BE6707530359}" srcId="{FB7F2708-27BD-4777-8AB2-3D69C40F4CA9}" destId="{F53C21B9-078B-4E79-93AA-9B80D8A5EFF9}" srcOrd="0" destOrd="0" parTransId="{E047A4FC-F191-4E48-B234-1723E6046CA0}" sibTransId="{F6100F07-7F10-4B91-A56E-245DD575FDFD}"/>
    <dgm:cxn modelId="{A0739FDC-A505-4F50-A4C8-E34B21458F09}" type="presOf" srcId="{F53C21B9-078B-4E79-93AA-9B80D8A5EFF9}" destId="{A8E34891-6239-48FC-8CA1-8584DE52A701}" srcOrd="1" destOrd="0" presId="urn:microsoft.com/office/officeart/2005/8/layout/orgChart1"/>
    <dgm:cxn modelId="{ED27A699-5873-4EBD-8947-D2C571E03749}" type="presParOf" srcId="{5036F014-0BD2-4D72-AE5C-07E07616B5AA}" destId="{16947300-991E-4B6E-AF76-721A49E47C5F}" srcOrd="0" destOrd="0" presId="urn:microsoft.com/office/officeart/2005/8/layout/orgChart1"/>
    <dgm:cxn modelId="{1B803E59-CE53-4C45-8008-12FFB0C8DB09}" type="presParOf" srcId="{16947300-991E-4B6E-AF76-721A49E47C5F}" destId="{8F5A7AA2-C5E4-4D11-AA20-03C4A3E787B6}" srcOrd="0" destOrd="0" presId="urn:microsoft.com/office/officeart/2005/8/layout/orgChart1"/>
    <dgm:cxn modelId="{A70A620F-3247-488C-A354-D5753EC8A62A}" type="presParOf" srcId="{8F5A7AA2-C5E4-4D11-AA20-03C4A3E787B6}" destId="{B1E12F34-366E-4DE7-AF82-CB5FE59AB94D}" srcOrd="0" destOrd="0" presId="urn:microsoft.com/office/officeart/2005/8/layout/orgChart1"/>
    <dgm:cxn modelId="{C646B832-17DE-4E05-A074-E11383DA08E9}" type="presParOf" srcId="{8F5A7AA2-C5E4-4D11-AA20-03C4A3E787B6}" destId="{A8E34891-6239-48FC-8CA1-8584DE52A701}" srcOrd="1" destOrd="0" presId="urn:microsoft.com/office/officeart/2005/8/layout/orgChart1"/>
    <dgm:cxn modelId="{9D1E92AB-E80A-4D32-880E-2925B7E1571F}" type="presParOf" srcId="{16947300-991E-4B6E-AF76-721A49E47C5F}" destId="{2C1B9BE2-39BF-4CDE-B4E2-A2F46364FDE8}" srcOrd="1" destOrd="0" presId="urn:microsoft.com/office/officeart/2005/8/layout/orgChart1"/>
    <dgm:cxn modelId="{29C925FB-14F7-4E34-9A4F-0B40A3D85FA0}" type="presParOf" srcId="{2C1B9BE2-39BF-4CDE-B4E2-A2F46364FDE8}" destId="{0A61E3B7-AE2B-4943-8E2A-6AF82F34D398}" srcOrd="0" destOrd="0" presId="urn:microsoft.com/office/officeart/2005/8/layout/orgChart1"/>
    <dgm:cxn modelId="{B1DEB8BA-E354-4E31-803E-AE1D311B0402}" type="presParOf" srcId="{2C1B9BE2-39BF-4CDE-B4E2-A2F46364FDE8}" destId="{83859FBE-B0FD-4545-9296-566DB34859F4}" srcOrd="1" destOrd="0" presId="urn:microsoft.com/office/officeart/2005/8/layout/orgChart1"/>
    <dgm:cxn modelId="{8ED53984-CE29-48F5-AF9C-AB404F57B384}" type="presParOf" srcId="{83859FBE-B0FD-4545-9296-566DB34859F4}" destId="{268DFFB8-67B6-41B9-AC96-360D65E5A3E4}" srcOrd="0" destOrd="0" presId="urn:microsoft.com/office/officeart/2005/8/layout/orgChart1"/>
    <dgm:cxn modelId="{0295B590-B39B-4911-A3BC-700B4F57206B}" type="presParOf" srcId="{268DFFB8-67B6-41B9-AC96-360D65E5A3E4}" destId="{622FFBBA-2EBB-4E35-8102-9C20873BDA68}" srcOrd="0" destOrd="0" presId="urn:microsoft.com/office/officeart/2005/8/layout/orgChart1"/>
    <dgm:cxn modelId="{5FB572A4-C479-4E7A-BA81-09FFB397B45F}" type="presParOf" srcId="{268DFFB8-67B6-41B9-AC96-360D65E5A3E4}" destId="{6F67221C-3520-4810-B508-6EFFB37EF605}" srcOrd="1" destOrd="0" presId="urn:microsoft.com/office/officeart/2005/8/layout/orgChart1"/>
    <dgm:cxn modelId="{870E9809-3DC7-45C9-8384-0B29A3B743B1}" type="presParOf" srcId="{83859FBE-B0FD-4545-9296-566DB34859F4}" destId="{FC8B7C59-38BD-4547-8A2E-8F68A7410A24}" srcOrd="1" destOrd="0" presId="urn:microsoft.com/office/officeart/2005/8/layout/orgChart1"/>
    <dgm:cxn modelId="{2723E74A-DB34-4211-9EE9-04C2A8799674}" type="presParOf" srcId="{83859FBE-B0FD-4545-9296-566DB34859F4}" destId="{A694E8CF-0BC8-4BCD-B0F9-BEB353CE2D28}" srcOrd="2" destOrd="0" presId="urn:microsoft.com/office/officeart/2005/8/layout/orgChart1"/>
    <dgm:cxn modelId="{4F9A1E27-683C-4F59-8CA0-512DA13DF973}" type="presParOf" srcId="{2C1B9BE2-39BF-4CDE-B4E2-A2F46364FDE8}" destId="{CF67005D-B9D0-4DB9-B472-418E8C791E04}" srcOrd="2" destOrd="0" presId="urn:microsoft.com/office/officeart/2005/8/layout/orgChart1"/>
    <dgm:cxn modelId="{FBFD9EF5-EC6B-4E8D-A3D0-C90F5A86C5CF}" type="presParOf" srcId="{2C1B9BE2-39BF-4CDE-B4E2-A2F46364FDE8}" destId="{E3F69773-E2DA-47C8-87E6-CC2CF7DFC601}" srcOrd="3" destOrd="0" presId="urn:microsoft.com/office/officeart/2005/8/layout/orgChart1"/>
    <dgm:cxn modelId="{0634F287-CC48-47F3-B151-EDD12EDCF966}" type="presParOf" srcId="{E3F69773-E2DA-47C8-87E6-CC2CF7DFC601}" destId="{6B24EACB-312F-4B25-A10D-EEB6680AB36E}" srcOrd="0" destOrd="0" presId="urn:microsoft.com/office/officeart/2005/8/layout/orgChart1"/>
    <dgm:cxn modelId="{53BA52D8-4DFC-4A6F-BD60-516B58D26123}" type="presParOf" srcId="{6B24EACB-312F-4B25-A10D-EEB6680AB36E}" destId="{007CDCA7-F728-45D2-8DA7-D6D8572A7284}" srcOrd="0" destOrd="0" presId="urn:microsoft.com/office/officeart/2005/8/layout/orgChart1"/>
    <dgm:cxn modelId="{CF0E7FDA-EA2E-4F9F-AF91-F8175B41B247}" type="presParOf" srcId="{6B24EACB-312F-4B25-A10D-EEB6680AB36E}" destId="{85ED8981-DB4F-4539-97E8-41E99050693A}" srcOrd="1" destOrd="0" presId="urn:microsoft.com/office/officeart/2005/8/layout/orgChart1"/>
    <dgm:cxn modelId="{1E352CBC-96C2-42A1-8A7D-C80C24244EAD}" type="presParOf" srcId="{E3F69773-E2DA-47C8-87E6-CC2CF7DFC601}" destId="{DA2A1107-341A-4EBE-80F3-0E2042BC0B1C}" srcOrd="1" destOrd="0" presId="urn:microsoft.com/office/officeart/2005/8/layout/orgChart1"/>
    <dgm:cxn modelId="{1CA33F6D-8999-4C4B-9A8B-735AE23421D0}" type="presParOf" srcId="{E3F69773-E2DA-47C8-87E6-CC2CF7DFC601}" destId="{DF6B1DCC-F793-4F05-B8E5-C9A4533C4840}" srcOrd="2" destOrd="0" presId="urn:microsoft.com/office/officeart/2005/8/layout/orgChart1"/>
    <dgm:cxn modelId="{6AD30164-D59A-4991-A00B-F96B84E9690F}" type="presParOf" srcId="{2C1B9BE2-39BF-4CDE-B4E2-A2F46364FDE8}" destId="{3662323E-58A7-4C02-BC35-798557AF4CB8}" srcOrd="4" destOrd="0" presId="urn:microsoft.com/office/officeart/2005/8/layout/orgChart1"/>
    <dgm:cxn modelId="{5E5DC717-75AF-4641-B269-F7D739D9B415}" type="presParOf" srcId="{2C1B9BE2-39BF-4CDE-B4E2-A2F46364FDE8}" destId="{E914B42D-672F-4A42-9855-A827F87666CC}" srcOrd="5" destOrd="0" presId="urn:microsoft.com/office/officeart/2005/8/layout/orgChart1"/>
    <dgm:cxn modelId="{2289A113-306C-459D-96EC-70E8AAA644D1}" type="presParOf" srcId="{E914B42D-672F-4A42-9855-A827F87666CC}" destId="{16987664-ACD5-40FF-AF41-EE2D1878898A}" srcOrd="0" destOrd="0" presId="urn:microsoft.com/office/officeart/2005/8/layout/orgChart1"/>
    <dgm:cxn modelId="{34C6035C-7BA1-40FA-88F4-9557B82FE756}" type="presParOf" srcId="{16987664-ACD5-40FF-AF41-EE2D1878898A}" destId="{C4EA7F8F-E542-4DF5-B5C2-2B251461B3F3}" srcOrd="0" destOrd="0" presId="urn:microsoft.com/office/officeart/2005/8/layout/orgChart1"/>
    <dgm:cxn modelId="{B1BB2607-9206-4102-8B12-F24526AC2CF6}" type="presParOf" srcId="{16987664-ACD5-40FF-AF41-EE2D1878898A}" destId="{AAE2E65F-9C81-4827-9031-94ED2B0F9D9E}" srcOrd="1" destOrd="0" presId="urn:microsoft.com/office/officeart/2005/8/layout/orgChart1"/>
    <dgm:cxn modelId="{1ABCE40C-BB7B-4381-A2CE-D83E87A58A45}" type="presParOf" srcId="{E914B42D-672F-4A42-9855-A827F87666CC}" destId="{014A8634-18A7-44E1-AF81-B3A66D1741B0}" srcOrd="1" destOrd="0" presId="urn:microsoft.com/office/officeart/2005/8/layout/orgChart1"/>
    <dgm:cxn modelId="{C0595FCA-3B14-4475-90DD-0BECCDB65D38}" type="presParOf" srcId="{E914B42D-672F-4A42-9855-A827F87666CC}" destId="{F666D9C8-27BC-4099-AF0A-4B61B133045E}" srcOrd="2" destOrd="0" presId="urn:microsoft.com/office/officeart/2005/8/layout/orgChart1"/>
    <dgm:cxn modelId="{D5D8E1BA-28E5-4663-BD21-5702A33BD025}" type="presParOf" srcId="{16947300-991E-4B6E-AF76-721A49E47C5F}" destId="{51C5B5A9-21A0-4129-A2E4-22823C017719}" srcOrd="2" destOrd="0" presId="urn:microsoft.com/office/officeart/2005/8/layout/orgChart1"/>
  </dgm:cxnLst>
  <dgm:bg>
    <a:noFill/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04BB7A2-A051-44B0-827E-8B3DC6E25548}" type="doc">
      <dgm:prSet loTypeId="urn:microsoft.com/office/officeart/2005/8/layout/orgChart1" loCatId="hierarchy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es-ES"/>
        </a:p>
      </dgm:t>
    </dgm:pt>
    <dgm:pt modelId="{70DADB21-E236-462D-B7E4-9BD2AA20C728}">
      <dgm:prSet phldrT="[Texto]" custT="1"/>
      <dgm:spPr/>
      <dgm:t>
        <a:bodyPr/>
        <a:lstStyle/>
        <a:p>
          <a:r>
            <a:rPr lang="es-ES" sz="1800" b="1" dirty="0"/>
            <a:t>Dirección General Ejecutiva</a:t>
          </a:r>
        </a:p>
      </dgm:t>
    </dgm:pt>
    <dgm:pt modelId="{04F45626-4B7E-4700-8D3E-6C3E970137CC}" type="parTrans" cxnId="{3F072198-B75B-47EC-940A-249D3C6EB772}">
      <dgm:prSet/>
      <dgm:spPr/>
      <dgm:t>
        <a:bodyPr/>
        <a:lstStyle/>
        <a:p>
          <a:endParaRPr lang="es-ES" sz="1800" b="0"/>
        </a:p>
      </dgm:t>
    </dgm:pt>
    <dgm:pt modelId="{82BED747-B37D-4FAE-9D5D-236754A61FA6}" type="sibTrans" cxnId="{3F072198-B75B-47EC-940A-249D3C6EB772}">
      <dgm:prSet/>
      <dgm:spPr/>
      <dgm:t>
        <a:bodyPr/>
        <a:lstStyle/>
        <a:p>
          <a:endParaRPr lang="es-ES" sz="1800" b="0"/>
        </a:p>
      </dgm:t>
    </dgm:pt>
    <dgm:pt modelId="{765C7E84-1035-495D-BF1F-352884C29E59}" type="asst">
      <dgm:prSet phldrT="[Texto]" custT="1"/>
      <dgm:spPr/>
      <dgm:t>
        <a:bodyPr/>
        <a:lstStyle/>
        <a:p>
          <a:r>
            <a:rPr lang="es-ES" sz="1800" b="0" i="1" dirty="0"/>
            <a:t>Planificación</a:t>
          </a:r>
        </a:p>
      </dgm:t>
    </dgm:pt>
    <dgm:pt modelId="{87C5807C-74B5-4864-AF89-EA9610A4B01C}" type="parTrans" cxnId="{007D7BBB-0CAD-4EAA-850E-6EC4B75F3428}">
      <dgm:prSet/>
      <dgm:spPr/>
      <dgm:t>
        <a:bodyPr/>
        <a:lstStyle/>
        <a:p>
          <a:endParaRPr lang="es-ES" sz="1800" b="0"/>
        </a:p>
      </dgm:t>
    </dgm:pt>
    <dgm:pt modelId="{9745E411-1DD5-4405-96AA-032D948554EB}" type="sibTrans" cxnId="{007D7BBB-0CAD-4EAA-850E-6EC4B75F3428}">
      <dgm:prSet/>
      <dgm:spPr/>
      <dgm:t>
        <a:bodyPr/>
        <a:lstStyle/>
        <a:p>
          <a:endParaRPr lang="es-ES" sz="1800" b="0"/>
        </a:p>
      </dgm:t>
    </dgm:pt>
    <dgm:pt modelId="{CDB87E15-681B-4758-95BB-B7834E73A76E}">
      <dgm:prSet phldrT="[Texto]" custT="1"/>
      <dgm:spPr/>
      <dgm:t>
        <a:bodyPr/>
        <a:lstStyle/>
        <a:p>
          <a:r>
            <a:rPr lang="es-BO" sz="1800" b="0" dirty="0"/>
            <a:t>Dirección de Análisis de Gestión Empresarial y Tecnológica</a:t>
          </a:r>
          <a:endParaRPr lang="es-ES" sz="1800" b="0" dirty="0"/>
        </a:p>
      </dgm:t>
    </dgm:pt>
    <dgm:pt modelId="{A535F206-2D6B-440C-A2E5-B8E98D2C72DF}" type="parTrans" cxnId="{D39E8D01-1617-4E84-B050-F35DA845F0BE}">
      <dgm:prSet/>
      <dgm:spPr/>
      <dgm:t>
        <a:bodyPr/>
        <a:lstStyle/>
        <a:p>
          <a:endParaRPr lang="es-ES" sz="1800" b="0"/>
        </a:p>
      </dgm:t>
    </dgm:pt>
    <dgm:pt modelId="{A1950603-8FBB-4DC5-835C-C9F2D1B6FD31}" type="sibTrans" cxnId="{D39E8D01-1617-4E84-B050-F35DA845F0BE}">
      <dgm:prSet/>
      <dgm:spPr/>
      <dgm:t>
        <a:bodyPr/>
        <a:lstStyle/>
        <a:p>
          <a:endParaRPr lang="es-ES" sz="1800" b="0"/>
        </a:p>
      </dgm:t>
    </dgm:pt>
    <dgm:pt modelId="{3146A997-0AD9-4BCB-AD73-9BC4072A2F84}">
      <dgm:prSet phldrT="[Texto]" custT="1"/>
      <dgm:spPr/>
      <dgm:t>
        <a:bodyPr/>
        <a:lstStyle/>
        <a:p>
          <a:r>
            <a:rPr lang="es-BO" sz="1600" b="0" dirty="0"/>
            <a:t>Unidad de Gestión de Información</a:t>
          </a:r>
          <a:endParaRPr lang="es-ES" sz="1600" b="0" dirty="0"/>
        </a:p>
      </dgm:t>
    </dgm:pt>
    <dgm:pt modelId="{076A5B39-F668-45DF-A7E0-A9EC2C911B83}" type="parTrans" cxnId="{F2E4CA85-568C-488A-8FB8-5AB88A1DAF4C}">
      <dgm:prSet/>
      <dgm:spPr/>
      <dgm:t>
        <a:bodyPr/>
        <a:lstStyle/>
        <a:p>
          <a:endParaRPr lang="es-ES" sz="1800" b="0"/>
        </a:p>
      </dgm:t>
    </dgm:pt>
    <dgm:pt modelId="{E69C4DE2-5F2D-4A12-9DDA-909F9BDEA346}" type="sibTrans" cxnId="{F2E4CA85-568C-488A-8FB8-5AB88A1DAF4C}">
      <dgm:prSet/>
      <dgm:spPr/>
      <dgm:t>
        <a:bodyPr/>
        <a:lstStyle/>
        <a:p>
          <a:endParaRPr lang="es-ES" sz="1800" b="0"/>
        </a:p>
      </dgm:t>
    </dgm:pt>
    <dgm:pt modelId="{ECB78BFC-463F-496E-ACED-28CFC32B0E17}">
      <dgm:prSet phldrT="[Texto]" custT="1"/>
      <dgm:spPr/>
      <dgm:t>
        <a:bodyPr/>
        <a:lstStyle/>
        <a:p>
          <a:r>
            <a:rPr lang="es-BO" sz="1600" b="0" dirty="0"/>
            <a:t>Unidad Administrativa Financiera</a:t>
          </a:r>
          <a:endParaRPr lang="es-ES" sz="1600" b="0" dirty="0"/>
        </a:p>
      </dgm:t>
    </dgm:pt>
    <dgm:pt modelId="{87B4395D-CBB4-4D82-9BE2-761F9DD4AA97}" type="parTrans" cxnId="{E549B1E5-F5B3-4B51-8753-159C59A44087}">
      <dgm:prSet/>
      <dgm:spPr/>
      <dgm:t>
        <a:bodyPr/>
        <a:lstStyle/>
        <a:p>
          <a:endParaRPr lang="es-ES" sz="1800" b="0"/>
        </a:p>
      </dgm:t>
    </dgm:pt>
    <dgm:pt modelId="{321DE66A-16B4-4B8A-8E77-7AC412C4A3E5}" type="sibTrans" cxnId="{E549B1E5-F5B3-4B51-8753-159C59A44087}">
      <dgm:prSet/>
      <dgm:spPr/>
      <dgm:t>
        <a:bodyPr/>
        <a:lstStyle/>
        <a:p>
          <a:endParaRPr lang="es-ES" sz="1800" b="0"/>
        </a:p>
      </dgm:t>
    </dgm:pt>
    <dgm:pt modelId="{7F3A2ED3-C3FE-47BB-8D7D-F8C6A3EF8D34}" type="asst">
      <dgm:prSet phldrT="[Texto]" custT="1"/>
      <dgm:spPr/>
      <dgm:t>
        <a:bodyPr/>
        <a:lstStyle/>
        <a:p>
          <a:r>
            <a:rPr lang="es-ES" sz="1800" b="0" i="1" dirty="0"/>
            <a:t>Auditoría Interna</a:t>
          </a:r>
        </a:p>
      </dgm:t>
    </dgm:pt>
    <dgm:pt modelId="{225FCC48-4EA7-44F8-9410-62AC3D321670}" type="parTrans" cxnId="{8604BD0C-F8B8-4173-A674-196BB29FDB37}">
      <dgm:prSet/>
      <dgm:spPr/>
      <dgm:t>
        <a:bodyPr/>
        <a:lstStyle/>
        <a:p>
          <a:endParaRPr lang="es-ES" sz="1800" b="0"/>
        </a:p>
      </dgm:t>
    </dgm:pt>
    <dgm:pt modelId="{1DFCB6AF-78DA-4040-BEDA-586C3F08E80F}" type="sibTrans" cxnId="{8604BD0C-F8B8-4173-A674-196BB29FDB37}">
      <dgm:prSet/>
      <dgm:spPr/>
      <dgm:t>
        <a:bodyPr/>
        <a:lstStyle/>
        <a:p>
          <a:endParaRPr lang="es-ES" sz="1800" b="0"/>
        </a:p>
      </dgm:t>
    </dgm:pt>
    <dgm:pt modelId="{11BB6C58-EFEB-4AC9-BD56-116E8CB01D3A}">
      <dgm:prSet phldrT="[Texto]" custT="1"/>
      <dgm:spPr/>
      <dgm:t>
        <a:bodyPr/>
        <a:lstStyle/>
        <a:p>
          <a:r>
            <a:rPr lang="es-BO" sz="1800" b="0" dirty="0"/>
            <a:t>Dirección de Análisis Jurídico</a:t>
          </a:r>
          <a:endParaRPr lang="es-ES" sz="1800" b="0" dirty="0"/>
        </a:p>
      </dgm:t>
    </dgm:pt>
    <dgm:pt modelId="{708094F9-608E-4F40-84F4-425DF2CFD7A7}" type="parTrans" cxnId="{E69036D0-168A-45F1-BBA2-E7704AD2356D}">
      <dgm:prSet/>
      <dgm:spPr/>
      <dgm:t>
        <a:bodyPr/>
        <a:lstStyle/>
        <a:p>
          <a:endParaRPr lang="es-ES" sz="1800" b="0"/>
        </a:p>
      </dgm:t>
    </dgm:pt>
    <dgm:pt modelId="{10DF1912-84DD-485E-B739-866EC6217B22}" type="sibTrans" cxnId="{E69036D0-168A-45F1-BBA2-E7704AD2356D}">
      <dgm:prSet/>
      <dgm:spPr/>
      <dgm:t>
        <a:bodyPr/>
        <a:lstStyle/>
        <a:p>
          <a:endParaRPr lang="es-ES" sz="1800" b="0"/>
        </a:p>
      </dgm:t>
    </dgm:pt>
    <dgm:pt modelId="{3FEB63F4-046F-48A9-A23D-41E19C68FB9E}" type="pres">
      <dgm:prSet presAssocID="{A04BB7A2-A051-44B0-827E-8B3DC6E2554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1DB5A685-DE71-451D-887B-22920D672B40}" type="pres">
      <dgm:prSet presAssocID="{70DADB21-E236-462D-B7E4-9BD2AA20C728}" presName="hierRoot1" presStyleCnt="0">
        <dgm:presLayoutVars>
          <dgm:hierBranch val="init"/>
        </dgm:presLayoutVars>
      </dgm:prSet>
      <dgm:spPr/>
    </dgm:pt>
    <dgm:pt modelId="{68307159-E590-4FD9-975A-416974C016C7}" type="pres">
      <dgm:prSet presAssocID="{70DADB21-E236-462D-B7E4-9BD2AA20C728}" presName="rootComposite1" presStyleCnt="0"/>
      <dgm:spPr/>
    </dgm:pt>
    <dgm:pt modelId="{6B48419E-7864-4C1B-85E4-586218934DAE}" type="pres">
      <dgm:prSet presAssocID="{70DADB21-E236-462D-B7E4-9BD2AA20C728}" presName="rootText1" presStyleLbl="node0" presStyleIdx="0" presStyleCnt="1" custAng="0">
        <dgm:presLayoutVars>
          <dgm:chPref val="3"/>
        </dgm:presLayoutVars>
      </dgm:prSet>
      <dgm:spPr/>
    </dgm:pt>
    <dgm:pt modelId="{9B925C62-C66A-4BBB-8E64-D0BA8388723F}" type="pres">
      <dgm:prSet presAssocID="{70DADB21-E236-462D-B7E4-9BD2AA20C728}" presName="rootConnector1" presStyleLbl="node1" presStyleIdx="0" presStyleCnt="0"/>
      <dgm:spPr/>
    </dgm:pt>
    <dgm:pt modelId="{D59B8944-5E08-4CF9-B4C6-EDCDDD845CF0}" type="pres">
      <dgm:prSet presAssocID="{70DADB21-E236-462D-B7E4-9BD2AA20C728}" presName="hierChild2" presStyleCnt="0"/>
      <dgm:spPr/>
    </dgm:pt>
    <dgm:pt modelId="{423D661E-5658-46D5-B76E-DD7DD6C80B22}" type="pres">
      <dgm:prSet presAssocID="{A535F206-2D6B-440C-A2E5-B8E98D2C72DF}" presName="Name37" presStyleLbl="parChTrans1D2" presStyleIdx="0" presStyleCnt="6"/>
      <dgm:spPr/>
    </dgm:pt>
    <dgm:pt modelId="{6A5CC7EF-A394-4A12-BA05-F48EA4F5D17C}" type="pres">
      <dgm:prSet presAssocID="{CDB87E15-681B-4758-95BB-B7834E73A76E}" presName="hierRoot2" presStyleCnt="0">
        <dgm:presLayoutVars>
          <dgm:hierBranch val="init"/>
        </dgm:presLayoutVars>
      </dgm:prSet>
      <dgm:spPr/>
    </dgm:pt>
    <dgm:pt modelId="{D4F86F2C-980F-49F6-B1EE-5C307A4DB7E1}" type="pres">
      <dgm:prSet presAssocID="{CDB87E15-681B-4758-95BB-B7834E73A76E}" presName="rootComposite" presStyleCnt="0"/>
      <dgm:spPr/>
    </dgm:pt>
    <dgm:pt modelId="{303F21C1-7E21-4494-BB27-CCD0E767F35A}" type="pres">
      <dgm:prSet presAssocID="{CDB87E15-681B-4758-95BB-B7834E73A76E}" presName="rootText" presStyleLbl="node2" presStyleIdx="0" presStyleCnt="4" custScaleX="164905" custLinFactNeighborX="46958" custLinFactNeighborY="-5027">
        <dgm:presLayoutVars>
          <dgm:chPref val="3"/>
        </dgm:presLayoutVars>
      </dgm:prSet>
      <dgm:spPr/>
    </dgm:pt>
    <dgm:pt modelId="{4D203AD1-9E43-463D-944F-8F7D3256DD9E}" type="pres">
      <dgm:prSet presAssocID="{CDB87E15-681B-4758-95BB-B7834E73A76E}" presName="rootConnector" presStyleLbl="node2" presStyleIdx="0" presStyleCnt="4"/>
      <dgm:spPr/>
    </dgm:pt>
    <dgm:pt modelId="{C80FF701-85DB-4A39-B62A-82BEB1A37649}" type="pres">
      <dgm:prSet presAssocID="{CDB87E15-681B-4758-95BB-B7834E73A76E}" presName="hierChild4" presStyleCnt="0"/>
      <dgm:spPr/>
    </dgm:pt>
    <dgm:pt modelId="{8488FA3A-9AE6-4E95-B5CF-DD3AC45838A1}" type="pres">
      <dgm:prSet presAssocID="{CDB87E15-681B-4758-95BB-B7834E73A76E}" presName="hierChild5" presStyleCnt="0"/>
      <dgm:spPr/>
    </dgm:pt>
    <dgm:pt modelId="{A0A0D78B-CE57-4183-9CCB-6068727A2ABD}" type="pres">
      <dgm:prSet presAssocID="{076A5B39-F668-45DF-A7E0-A9EC2C911B83}" presName="Name37" presStyleLbl="parChTrans1D2" presStyleIdx="1" presStyleCnt="6"/>
      <dgm:spPr/>
    </dgm:pt>
    <dgm:pt modelId="{A29B44A7-0480-4496-ACFE-EDAC8DE26C84}" type="pres">
      <dgm:prSet presAssocID="{3146A997-0AD9-4BCB-AD73-9BC4072A2F84}" presName="hierRoot2" presStyleCnt="0">
        <dgm:presLayoutVars>
          <dgm:hierBranch val="init"/>
        </dgm:presLayoutVars>
      </dgm:prSet>
      <dgm:spPr/>
    </dgm:pt>
    <dgm:pt modelId="{3E2DB3A7-9846-407C-8B01-1E572B275EEB}" type="pres">
      <dgm:prSet presAssocID="{3146A997-0AD9-4BCB-AD73-9BC4072A2F84}" presName="rootComposite" presStyleCnt="0"/>
      <dgm:spPr/>
    </dgm:pt>
    <dgm:pt modelId="{DD421A54-1C0D-4C60-BB50-64DD76C30468}" type="pres">
      <dgm:prSet presAssocID="{3146A997-0AD9-4BCB-AD73-9BC4072A2F84}" presName="rootText" presStyleLbl="node2" presStyleIdx="1" presStyleCnt="4" custScaleX="109941" custLinFactX="33169" custLinFactY="58535" custLinFactNeighborX="100000" custLinFactNeighborY="100000">
        <dgm:presLayoutVars>
          <dgm:chPref val="3"/>
        </dgm:presLayoutVars>
      </dgm:prSet>
      <dgm:spPr/>
    </dgm:pt>
    <dgm:pt modelId="{C064CD6A-6503-4344-93A8-B34859D23127}" type="pres">
      <dgm:prSet presAssocID="{3146A997-0AD9-4BCB-AD73-9BC4072A2F84}" presName="rootConnector" presStyleLbl="node2" presStyleIdx="1" presStyleCnt="4"/>
      <dgm:spPr/>
    </dgm:pt>
    <dgm:pt modelId="{1E945FE1-42DD-4470-B518-DD296E70AE17}" type="pres">
      <dgm:prSet presAssocID="{3146A997-0AD9-4BCB-AD73-9BC4072A2F84}" presName="hierChild4" presStyleCnt="0"/>
      <dgm:spPr/>
    </dgm:pt>
    <dgm:pt modelId="{D0D009EA-6036-4522-930B-AA9AA27EC1F9}" type="pres">
      <dgm:prSet presAssocID="{3146A997-0AD9-4BCB-AD73-9BC4072A2F84}" presName="hierChild5" presStyleCnt="0"/>
      <dgm:spPr/>
    </dgm:pt>
    <dgm:pt modelId="{9601EE88-C1C4-4B7E-BB2F-353335F62E1A}" type="pres">
      <dgm:prSet presAssocID="{708094F9-608E-4F40-84F4-425DF2CFD7A7}" presName="Name37" presStyleLbl="parChTrans1D2" presStyleIdx="2" presStyleCnt="6"/>
      <dgm:spPr/>
    </dgm:pt>
    <dgm:pt modelId="{97B35DA4-87D9-4A83-B814-BFF99169D1D6}" type="pres">
      <dgm:prSet presAssocID="{11BB6C58-EFEB-4AC9-BD56-116E8CB01D3A}" presName="hierRoot2" presStyleCnt="0">
        <dgm:presLayoutVars>
          <dgm:hierBranch val="init"/>
        </dgm:presLayoutVars>
      </dgm:prSet>
      <dgm:spPr/>
    </dgm:pt>
    <dgm:pt modelId="{DA007DFE-6DBC-4A3C-8FAF-EC9C46824035}" type="pres">
      <dgm:prSet presAssocID="{11BB6C58-EFEB-4AC9-BD56-116E8CB01D3A}" presName="rootComposite" presStyleCnt="0"/>
      <dgm:spPr/>
    </dgm:pt>
    <dgm:pt modelId="{F4D3C278-8908-4112-9EF5-C4456EDF9218}" type="pres">
      <dgm:prSet presAssocID="{11BB6C58-EFEB-4AC9-BD56-116E8CB01D3A}" presName="rootText" presStyleLbl="node2" presStyleIdx="2" presStyleCnt="4" custLinFactNeighborX="49601" custLinFactNeighborY="-1257">
        <dgm:presLayoutVars>
          <dgm:chPref val="3"/>
        </dgm:presLayoutVars>
      </dgm:prSet>
      <dgm:spPr/>
    </dgm:pt>
    <dgm:pt modelId="{11DDA992-313E-4568-9B83-FECBCBD3E53B}" type="pres">
      <dgm:prSet presAssocID="{11BB6C58-EFEB-4AC9-BD56-116E8CB01D3A}" presName="rootConnector" presStyleLbl="node2" presStyleIdx="2" presStyleCnt="4"/>
      <dgm:spPr/>
    </dgm:pt>
    <dgm:pt modelId="{DECB4B72-6F16-43E3-8E46-B8AD8051F611}" type="pres">
      <dgm:prSet presAssocID="{11BB6C58-EFEB-4AC9-BD56-116E8CB01D3A}" presName="hierChild4" presStyleCnt="0"/>
      <dgm:spPr/>
    </dgm:pt>
    <dgm:pt modelId="{153F1CE7-5120-4709-8073-3807EE3973C2}" type="pres">
      <dgm:prSet presAssocID="{11BB6C58-EFEB-4AC9-BD56-116E8CB01D3A}" presName="hierChild5" presStyleCnt="0"/>
      <dgm:spPr/>
    </dgm:pt>
    <dgm:pt modelId="{9183D7A9-F789-4B19-BC85-7A630575AFD2}" type="pres">
      <dgm:prSet presAssocID="{87B4395D-CBB4-4D82-9BE2-761F9DD4AA97}" presName="Name37" presStyleLbl="parChTrans1D2" presStyleIdx="3" presStyleCnt="6"/>
      <dgm:spPr/>
    </dgm:pt>
    <dgm:pt modelId="{889BAB56-878A-4380-BCA3-313D35F24495}" type="pres">
      <dgm:prSet presAssocID="{ECB78BFC-463F-496E-ACED-28CFC32B0E17}" presName="hierRoot2" presStyleCnt="0">
        <dgm:presLayoutVars>
          <dgm:hierBranch val="init"/>
        </dgm:presLayoutVars>
      </dgm:prSet>
      <dgm:spPr/>
    </dgm:pt>
    <dgm:pt modelId="{0F60773A-E882-4F23-BAD0-44FBFA36C30A}" type="pres">
      <dgm:prSet presAssocID="{ECB78BFC-463F-496E-ACED-28CFC32B0E17}" presName="rootComposite" presStyleCnt="0"/>
      <dgm:spPr/>
    </dgm:pt>
    <dgm:pt modelId="{E169AEE7-84D7-4766-9EBB-73BF71BE7EA5}" type="pres">
      <dgm:prSet presAssocID="{ECB78BFC-463F-496E-ACED-28CFC32B0E17}" presName="rootText" presStyleLbl="node2" presStyleIdx="3" presStyleCnt="4" custScaleX="120229" custLinFactX="-100000" custLinFactY="27992" custLinFactNeighborX="-158303" custLinFactNeighborY="100000">
        <dgm:presLayoutVars>
          <dgm:chPref val="3"/>
        </dgm:presLayoutVars>
      </dgm:prSet>
      <dgm:spPr/>
    </dgm:pt>
    <dgm:pt modelId="{A75EED4F-8426-489A-A2A7-E68A974D3919}" type="pres">
      <dgm:prSet presAssocID="{ECB78BFC-463F-496E-ACED-28CFC32B0E17}" presName="rootConnector" presStyleLbl="node2" presStyleIdx="3" presStyleCnt="4"/>
      <dgm:spPr/>
    </dgm:pt>
    <dgm:pt modelId="{A6CB3F3E-3C8B-4730-893A-432238B07F3B}" type="pres">
      <dgm:prSet presAssocID="{ECB78BFC-463F-496E-ACED-28CFC32B0E17}" presName="hierChild4" presStyleCnt="0"/>
      <dgm:spPr/>
    </dgm:pt>
    <dgm:pt modelId="{186C7D58-C9DB-4C45-AE0B-9A398A2835C3}" type="pres">
      <dgm:prSet presAssocID="{ECB78BFC-463F-496E-ACED-28CFC32B0E17}" presName="hierChild5" presStyleCnt="0"/>
      <dgm:spPr/>
    </dgm:pt>
    <dgm:pt modelId="{BB3E1784-2901-430B-BD7D-9A23744475EA}" type="pres">
      <dgm:prSet presAssocID="{70DADB21-E236-462D-B7E4-9BD2AA20C728}" presName="hierChild3" presStyleCnt="0"/>
      <dgm:spPr/>
    </dgm:pt>
    <dgm:pt modelId="{C7EC86CD-A880-4F64-A48B-1370A6B91D6B}" type="pres">
      <dgm:prSet presAssocID="{87C5807C-74B5-4864-AF89-EA9610A4B01C}" presName="Name111" presStyleLbl="parChTrans1D2" presStyleIdx="4" presStyleCnt="6"/>
      <dgm:spPr/>
    </dgm:pt>
    <dgm:pt modelId="{83F0060F-DC41-400B-8703-CE2CB387E80C}" type="pres">
      <dgm:prSet presAssocID="{765C7E84-1035-495D-BF1F-352884C29E59}" presName="hierRoot3" presStyleCnt="0">
        <dgm:presLayoutVars>
          <dgm:hierBranch val="init"/>
        </dgm:presLayoutVars>
      </dgm:prSet>
      <dgm:spPr/>
    </dgm:pt>
    <dgm:pt modelId="{3506EC0B-6723-4473-9ADB-DED89888BE0E}" type="pres">
      <dgm:prSet presAssocID="{765C7E84-1035-495D-BF1F-352884C29E59}" presName="rootComposite3" presStyleCnt="0"/>
      <dgm:spPr/>
    </dgm:pt>
    <dgm:pt modelId="{A584EF8A-D35B-4328-BB0D-2EC6F9FE0B83}" type="pres">
      <dgm:prSet presAssocID="{765C7E84-1035-495D-BF1F-352884C29E59}" presName="rootText3" presStyleLbl="asst1" presStyleIdx="0" presStyleCnt="2">
        <dgm:presLayoutVars>
          <dgm:chPref val="3"/>
        </dgm:presLayoutVars>
      </dgm:prSet>
      <dgm:spPr/>
    </dgm:pt>
    <dgm:pt modelId="{C7C20B8E-7827-4640-A201-1861596AA2AD}" type="pres">
      <dgm:prSet presAssocID="{765C7E84-1035-495D-BF1F-352884C29E59}" presName="rootConnector3" presStyleLbl="asst1" presStyleIdx="0" presStyleCnt="2"/>
      <dgm:spPr/>
    </dgm:pt>
    <dgm:pt modelId="{9B18C1A2-5883-4855-8B22-C56097EB440B}" type="pres">
      <dgm:prSet presAssocID="{765C7E84-1035-495D-BF1F-352884C29E59}" presName="hierChild6" presStyleCnt="0"/>
      <dgm:spPr/>
    </dgm:pt>
    <dgm:pt modelId="{243D512F-B5CB-4725-A3BC-038B12BDFDD9}" type="pres">
      <dgm:prSet presAssocID="{765C7E84-1035-495D-BF1F-352884C29E59}" presName="hierChild7" presStyleCnt="0"/>
      <dgm:spPr/>
    </dgm:pt>
    <dgm:pt modelId="{A36E6101-E86F-4AE8-BF46-9A5959F6994F}" type="pres">
      <dgm:prSet presAssocID="{225FCC48-4EA7-44F8-9410-62AC3D321670}" presName="Name111" presStyleLbl="parChTrans1D2" presStyleIdx="5" presStyleCnt="6"/>
      <dgm:spPr/>
    </dgm:pt>
    <dgm:pt modelId="{5421C234-9E15-4691-BCEF-1D028E88CA39}" type="pres">
      <dgm:prSet presAssocID="{7F3A2ED3-C3FE-47BB-8D7D-F8C6A3EF8D34}" presName="hierRoot3" presStyleCnt="0">
        <dgm:presLayoutVars>
          <dgm:hierBranch val="init"/>
        </dgm:presLayoutVars>
      </dgm:prSet>
      <dgm:spPr/>
    </dgm:pt>
    <dgm:pt modelId="{1A28F173-A230-4ADE-916B-3A2E3C005890}" type="pres">
      <dgm:prSet presAssocID="{7F3A2ED3-C3FE-47BB-8D7D-F8C6A3EF8D34}" presName="rootComposite3" presStyleCnt="0"/>
      <dgm:spPr/>
    </dgm:pt>
    <dgm:pt modelId="{2F433BD1-AA0A-48B3-A8CD-CD267D107D19}" type="pres">
      <dgm:prSet presAssocID="{7F3A2ED3-C3FE-47BB-8D7D-F8C6A3EF8D34}" presName="rootText3" presStyleLbl="asst1" presStyleIdx="1" presStyleCnt="2">
        <dgm:presLayoutVars>
          <dgm:chPref val="3"/>
        </dgm:presLayoutVars>
      </dgm:prSet>
      <dgm:spPr/>
    </dgm:pt>
    <dgm:pt modelId="{BE6A7A30-910D-4691-8F0F-FBBFE1755947}" type="pres">
      <dgm:prSet presAssocID="{7F3A2ED3-C3FE-47BB-8D7D-F8C6A3EF8D34}" presName="rootConnector3" presStyleLbl="asst1" presStyleIdx="1" presStyleCnt="2"/>
      <dgm:spPr/>
    </dgm:pt>
    <dgm:pt modelId="{B63639D4-57DC-4E0C-8B9F-060A378C2C24}" type="pres">
      <dgm:prSet presAssocID="{7F3A2ED3-C3FE-47BB-8D7D-F8C6A3EF8D34}" presName="hierChild6" presStyleCnt="0"/>
      <dgm:spPr/>
    </dgm:pt>
    <dgm:pt modelId="{78E8994D-9706-4611-BA17-B6E1B59F09F6}" type="pres">
      <dgm:prSet presAssocID="{7F3A2ED3-C3FE-47BB-8D7D-F8C6A3EF8D34}" presName="hierChild7" presStyleCnt="0"/>
      <dgm:spPr/>
    </dgm:pt>
  </dgm:ptLst>
  <dgm:cxnLst>
    <dgm:cxn modelId="{D39E8D01-1617-4E84-B050-F35DA845F0BE}" srcId="{70DADB21-E236-462D-B7E4-9BD2AA20C728}" destId="{CDB87E15-681B-4758-95BB-B7834E73A76E}" srcOrd="2" destOrd="0" parTransId="{A535F206-2D6B-440C-A2E5-B8E98D2C72DF}" sibTransId="{A1950603-8FBB-4DC5-835C-C9F2D1B6FD31}"/>
    <dgm:cxn modelId="{4F702E03-9D45-4CC0-ACEE-C5113397F412}" type="presOf" srcId="{765C7E84-1035-495D-BF1F-352884C29E59}" destId="{C7C20B8E-7827-4640-A201-1861596AA2AD}" srcOrd="1" destOrd="0" presId="urn:microsoft.com/office/officeart/2005/8/layout/orgChart1"/>
    <dgm:cxn modelId="{A4925503-CA18-4E41-B063-4FC579EFC8A6}" type="presOf" srcId="{076A5B39-F668-45DF-A7E0-A9EC2C911B83}" destId="{A0A0D78B-CE57-4183-9CCB-6068727A2ABD}" srcOrd="0" destOrd="0" presId="urn:microsoft.com/office/officeart/2005/8/layout/orgChart1"/>
    <dgm:cxn modelId="{477E750B-98B3-4D05-9245-F9264562E2A3}" type="presOf" srcId="{765C7E84-1035-495D-BF1F-352884C29E59}" destId="{A584EF8A-D35B-4328-BB0D-2EC6F9FE0B83}" srcOrd="0" destOrd="0" presId="urn:microsoft.com/office/officeart/2005/8/layout/orgChart1"/>
    <dgm:cxn modelId="{8604BD0C-F8B8-4173-A674-196BB29FDB37}" srcId="{70DADB21-E236-462D-B7E4-9BD2AA20C728}" destId="{7F3A2ED3-C3FE-47BB-8D7D-F8C6A3EF8D34}" srcOrd="1" destOrd="0" parTransId="{225FCC48-4EA7-44F8-9410-62AC3D321670}" sibTransId="{1DFCB6AF-78DA-4040-BEDA-586C3F08E80F}"/>
    <dgm:cxn modelId="{434F7228-D173-4EDE-83ED-2F90090EF6C8}" type="presOf" srcId="{CDB87E15-681B-4758-95BB-B7834E73A76E}" destId="{4D203AD1-9E43-463D-944F-8F7D3256DD9E}" srcOrd="1" destOrd="0" presId="urn:microsoft.com/office/officeart/2005/8/layout/orgChart1"/>
    <dgm:cxn modelId="{668A4D32-D7DD-40F3-9D95-7BBA3BAAACAF}" type="presOf" srcId="{CDB87E15-681B-4758-95BB-B7834E73A76E}" destId="{303F21C1-7E21-4494-BB27-CCD0E767F35A}" srcOrd="0" destOrd="0" presId="urn:microsoft.com/office/officeart/2005/8/layout/orgChart1"/>
    <dgm:cxn modelId="{A6FDC65F-793E-45E2-91E2-FF6D215EC763}" type="presOf" srcId="{3146A997-0AD9-4BCB-AD73-9BC4072A2F84}" destId="{C064CD6A-6503-4344-93A8-B34859D23127}" srcOrd="1" destOrd="0" presId="urn:microsoft.com/office/officeart/2005/8/layout/orgChart1"/>
    <dgm:cxn modelId="{EE7CAD69-B6C2-4984-B0D2-9734EB10A122}" type="presOf" srcId="{A04BB7A2-A051-44B0-827E-8B3DC6E25548}" destId="{3FEB63F4-046F-48A9-A23D-41E19C68FB9E}" srcOrd="0" destOrd="0" presId="urn:microsoft.com/office/officeart/2005/8/layout/orgChart1"/>
    <dgm:cxn modelId="{37DAC26B-A2F4-4B52-A7F9-5EB3E94067BE}" type="presOf" srcId="{7F3A2ED3-C3FE-47BB-8D7D-F8C6A3EF8D34}" destId="{BE6A7A30-910D-4691-8F0F-FBBFE1755947}" srcOrd="1" destOrd="0" presId="urn:microsoft.com/office/officeart/2005/8/layout/orgChart1"/>
    <dgm:cxn modelId="{EE11524F-F2F6-405D-B183-DF9A14872AF2}" type="presOf" srcId="{3146A997-0AD9-4BCB-AD73-9BC4072A2F84}" destId="{DD421A54-1C0D-4C60-BB50-64DD76C30468}" srcOrd="0" destOrd="0" presId="urn:microsoft.com/office/officeart/2005/8/layout/orgChart1"/>
    <dgm:cxn modelId="{19BB2271-CE9E-45D5-BEB6-96DF4878CDFA}" type="presOf" srcId="{A535F206-2D6B-440C-A2E5-B8E98D2C72DF}" destId="{423D661E-5658-46D5-B76E-DD7DD6C80B22}" srcOrd="0" destOrd="0" presId="urn:microsoft.com/office/officeart/2005/8/layout/orgChart1"/>
    <dgm:cxn modelId="{F2E4CA85-568C-488A-8FB8-5AB88A1DAF4C}" srcId="{70DADB21-E236-462D-B7E4-9BD2AA20C728}" destId="{3146A997-0AD9-4BCB-AD73-9BC4072A2F84}" srcOrd="3" destOrd="0" parTransId="{076A5B39-F668-45DF-A7E0-A9EC2C911B83}" sibTransId="{E69C4DE2-5F2D-4A12-9DDA-909F9BDEA346}"/>
    <dgm:cxn modelId="{E6AF5594-BE30-41E1-B9AA-03D6E9C47B64}" type="presOf" srcId="{11BB6C58-EFEB-4AC9-BD56-116E8CB01D3A}" destId="{11DDA992-313E-4568-9B83-FECBCBD3E53B}" srcOrd="1" destOrd="0" presId="urn:microsoft.com/office/officeart/2005/8/layout/orgChart1"/>
    <dgm:cxn modelId="{3F072198-B75B-47EC-940A-249D3C6EB772}" srcId="{A04BB7A2-A051-44B0-827E-8B3DC6E25548}" destId="{70DADB21-E236-462D-B7E4-9BD2AA20C728}" srcOrd="0" destOrd="0" parTransId="{04F45626-4B7E-4700-8D3E-6C3E970137CC}" sibTransId="{82BED747-B37D-4FAE-9D5D-236754A61FA6}"/>
    <dgm:cxn modelId="{180D9EA0-0EB3-4A6F-A9A0-6171ADECFD5C}" type="presOf" srcId="{70DADB21-E236-462D-B7E4-9BD2AA20C728}" destId="{6B48419E-7864-4C1B-85E4-586218934DAE}" srcOrd="0" destOrd="0" presId="urn:microsoft.com/office/officeart/2005/8/layout/orgChart1"/>
    <dgm:cxn modelId="{B94D5CAE-315A-4991-8C6B-28AA58B26ECF}" type="presOf" srcId="{ECB78BFC-463F-496E-ACED-28CFC32B0E17}" destId="{E169AEE7-84D7-4766-9EBB-73BF71BE7EA5}" srcOrd="0" destOrd="0" presId="urn:microsoft.com/office/officeart/2005/8/layout/orgChart1"/>
    <dgm:cxn modelId="{2F70F3B5-D332-4C13-81D1-208DF79DBB56}" type="presOf" srcId="{ECB78BFC-463F-496E-ACED-28CFC32B0E17}" destId="{A75EED4F-8426-489A-A2A7-E68A974D3919}" srcOrd="1" destOrd="0" presId="urn:microsoft.com/office/officeart/2005/8/layout/orgChart1"/>
    <dgm:cxn modelId="{CA18D9B8-B34C-42F8-BC4B-57E811004EAD}" type="presOf" srcId="{87C5807C-74B5-4864-AF89-EA9610A4B01C}" destId="{C7EC86CD-A880-4F64-A48B-1370A6B91D6B}" srcOrd="0" destOrd="0" presId="urn:microsoft.com/office/officeart/2005/8/layout/orgChart1"/>
    <dgm:cxn modelId="{007D7BBB-0CAD-4EAA-850E-6EC4B75F3428}" srcId="{70DADB21-E236-462D-B7E4-9BD2AA20C728}" destId="{765C7E84-1035-495D-BF1F-352884C29E59}" srcOrd="0" destOrd="0" parTransId="{87C5807C-74B5-4864-AF89-EA9610A4B01C}" sibTransId="{9745E411-1DD5-4405-96AA-032D948554EB}"/>
    <dgm:cxn modelId="{64CDADC1-7EBF-4876-99B9-3637F3971791}" type="presOf" srcId="{7F3A2ED3-C3FE-47BB-8D7D-F8C6A3EF8D34}" destId="{2F433BD1-AA0A-48B3-A8CD-CD267D107D19}" srcOrd="0" destOrd="0" presId="urn:microsoft.com/office/officeart/2005/8/layout/orgChart1"/>
    <dgm:cxn modelId="{3803D9C3-2589-4BAB-AFCE-44565FAC6813}" type="presOf" srcId="{70DADB21-E236-462D-B7E4-9BD2AA20C728}" destId="{9B925C62-C66A-4BBB-8E64-D0BA8388723F}" srcOrd="1" destOrd="0" presId="urn:microsoft.com/office/officeart/2005/8/layout/orgChart1"/>
    <dgm:cxn modelId="{A8CA26C7-3D1F-481A-86E3-36D97A7BFD4E}" type="presOf" srcId="{225FCC48-4EA7-44F8-9410-62AC3D321670}" destId="{A36E6101-E86F-4AE8-BF46-9A5959F6994F}" srcOrd="0" destOrd="0" presId="urn:microsoft.com/office/officeart/2005/8/layout/orgChart1"/>
    <dgm:cxn modelId="{E69036D0-168A-45F1-BBA2-E7704AD2356D}" srcId="{70DADB21-E236-462D-B7E4-9BD2AA20C728}" destId="{11BB6C58-EFEB-4AC9-BD56-116E8CB01D3A}" srcOrd="4" destOrd="0" parTransId="{708094F9-608E-4F40-84F4-425DF2CFD7A7}" sibTransId="{10DF1912-84DD-485E-B739-866EC6217B22}"/>
    <dgm:cxn modelId="{178C8AD7-FEBD-41D4-A0BB-B0CB2271C7B2}" type="presOf" srcId="{708094F9-608E-4F40-84F4-425DF2CFD7A7}" destId="{9601EE88-C1C4-4B7E-BB2F-353335F62E1A}" srcOrd="0" destOrd="0" presId="urn:microsoft.com/office/officeart/2005/8/layout/orgChart1"/>
    <dgm:cxn modelId="{4AA9D4DF-9EE6-4718-A3F6-B7A8C4FD43A6}" type="presOf" srcId="{11BB6C58-EFEB-4AC9-BD56-116E8CB01D3A}" destId="{F4D3C278-8908-4112-9EF5-C4456EDF9218}" srcOrd="0" destOrd="0" presId="urn:microsoft.com/office/officeart/2005/8/layout/orgChart1"/>
    <dgm:cxn modelId="{E549B1E5-F5B3-4B51-8753-159C59A44087}" srcId="{70DADB21-E236-462D-B7E4-9BD2AA20C728}" destId="{ECB78BFC-463F-496E-ACED-28CFC32B0E17}" srcOrd="5" destOrd="0" parTransId="{87B4395D-CBB4-4D82-9BE2-761F9DD4AA97}" sibTransId="{321DE66A-16B4-4B8A-8E77-7AC412C4A3E5}"/>
    <dgm:cxn modelId="{2C96B8FB-0BA3-4A04-83BD-E7E8C950D0B1}" type="presOf" srcId="{87B4395D-CBB4-4D82-9BE2-761F9DD4AA97}" destId="{9183D7A9-F789-4B19-BC85-7A630575AFD2}" srcOrd="0" destOrd="0" presId="urn:microsoft.com/office/officeart/2005/8/layout/orgChart1"/>
    <dgm:cxn modelId="{3288D4BB-73C7-4CDA-884C-D5ECE3D2B3C7}" type="presParOf" srcId="{3FEB63F4-046F-48A9-A23D-41E19C68FB9E}" destId="{1DB5A685-DE71-451D-887B-22920D672B40}" srcOrd="0" destOrd="0" presId="urn:microsoft.com/office/officeart/2005/8/layout/orgChart1"/>
    <dgm:cxn modelId="{CA039186-2B4C-409C-A1CD-E8346134921A}" type="presParOf" srcId="{1DB5A685-DE71-451D-887B-22920D672B40}" destId="{68307159-E590-4FD9-975A-416974C016C7}" srcOrd="0" destOrd="0" presId="urn:microsoft.com/office/officeart/2005/8/layout/orgChart1"/>
    <dgm:cxn modelId="{0BB97F05-4CD4-4080-9AC9-A215303B0927}" type="presParOf" srcId="{68307159-E590-4FD9-975A-416974C016C7}" destId="{6B48419E-7864-4C1B-85E4-586218934DAE}" srcOrd="0" destOrd="0" presId="urn:microsoft.com/office/officeart/2005/8/layout/orgChart1"/>
    <dgm:cxn modelId="{154A2920-616B-4DFB-96D3-DD7D12748413}" type="presParOf" srcId="{68307159-E590-4FD9-975A-416974C016C7}" destId="{9B925C62-C66A-4BBB-8E64-D0BA8388723F}" srcOrd="1" destOrd="0" presId="urn:microsoft.com/office/officeart/2005/8/layout/orgChart1"/>
    <dgm:cxn modelId="{4FCD3D82-D725-4FA6-86B3-B0C6CF749AA0}" type="presParOf" srcId="{1DB5A685-DE71-451D-887B-22920D672B40}" destId="{D59B8944-5E08-4CF9-B4C6-EDCDDD845CF0}" srcOrd="1" destOrd="0" presId="urn:microsoft.com/office/officeart/2005/8/layout/orgChart1"/>
    <dgm:cxn modelId="{EA83C7C6-D2AC-4070-AEE5-D85747418A8E}" type="presParOf" srcId="{D59B8944-5E08-4CF9-B4C6-EDCDDD845CF0}" destId="{423D661E-5658-46D5-B76E-DD7DD6C80B22}" srcOrd="0" destOrd="0" presId="urn:microsoft.com/office/officeart/2005/8/layout/orgChart1"/>
    <dgm:cxn modelId="{390F5911-4F2D-4F68-BC13-A6D6D15DBBEC}" type="presParOf" srcId="{D59B8944-5E08-4CF9-B4C6-EDCDDD845CF0}" destId="{6A5CC7EF-A394-4A12-BA05-F48EA4F5D17C}" srcOrd="1" destOrd="0" presId="urn:microsoft.com/office/officeart/2005/8/layout/orgChart1"/>
    <dgm:cxn modelId="{E2C40AA2-182D-4482-A88E-3AFAAE54707C}" type="presParOf" srcId="{6A5CC7EF-A394-4A12-BA05-F48EA4F5D17C}" destId="{D4F86F2C-980F-49F6-B1EE-5C307A4DB7E1}" srcOrd="0" destOrd="0" presId="urn:microsoft.com/office/officeart/2005/8/layout/orgChart1"/>
    <dgm:cxn modelId="{85411521-088F-40E5-BDF5-A30007E9ECD2}" type="presParOf" srcId="{D4F86F2C-980F-49F6-B1EE-5C307A4DB7E1}" destId="{303F21C1-7E21-4494-BB27-CCD0E767F35A}" srcOrd="0" destOrd="0" presId="urn:microsoft.com/office/officeart/2005/8/layout/orgChart1"/>
    <dgm:cxn modelId="{A76ECC09-3ABE-4F88-B71D-97A04CD9DD5C}" type="presParOf" srcId="{D4F86F2C-980F-49F6-B1EE-5C307A4DB7E1}" destId="{4D203AD1-9E43-463D-944F-8F7D3256DD9E}" srcOrd="1" destOrd="0" presId="urn:microsoft.com/office/officeart/2005/8/layout/orgChart1"/>
    <dgm:cxn modelId="{4D482D35-5907-40DD-A30C-910392C084D4}" type="presParOf" srcId="{6A5CC7EF-A394-4A12-BA05-F48EA4F5D17C}" destId="{C80FF701-85DB-4A39-B62A-82BEB1A37649}" srcOrd="1" destOrd="0" presId="urn:microsoft.com/office/officeart/2005/8/layout/orgChart1"/>
    <dgm:cxn modelId="{DB9D3BAE-6E4F-4C89-A8DC-6AAE0F534B41}" type="presParOf" srcId="{6A5CC7EF-A394-4A12-BA05-F48EA4F5D17C}" destId="{8488FA3A-9AE6-4E95-B5CF-DD3AC45838A1}" srcOrd="2" destOrd="0" presId="urn:microsoft.com/office/officeart/2005/8/layout/orgChart1"/>
    <dgm:cxn modelId="{DA97B817-50CA-4ED6-98A8-83BE59AFBC34}" type="presParOf" srcId="{D59B8944-5E08-4CF9-B4C6-EDCDDD845CF0}" destId="{A0A0D78B-CE57-4183-9CCB-6068727A2ABD}" srcOrd="2" destOrd="0" presId="urn:microsoft.com/office/officeart/2005/8/layout/orgChart1"/>
    <dgm:cxn modelId="{0D93FD95-F0E8-4A54-B7AE-F75936826066}" type="presParOf" srcId="{D59B8944-5E08-4CF9-B4C6-EDCDDD845CF0}" destId="{A29B44A7-0480-4496-ACFE-EDAC8DE26C84}" srcOrd="3" destOrd="0" presId="urn:microsoft.com/office/officeart/2005/8/layout/orgChart1"/>
    <dgm:cxn modelId="{4F1ED7E2-75EE-4F75-B01F-8A7B5F5C572D}" type="presParOf" srcId="{A29B44A7-0480-4496-ACFE-EDAC8DE26C84}" destId="{3E2DB3A7-9846-407C-8B01-1E572B275EEB}" srcOrd="0" destOrd="0" presId="urn:microsoft.com/office/officeart/2005/8/layout/orgChart1"/>
    <dgm:cxn modelId="{D00CF540-573C-4896-94D0-FC5943927129}" type="presParOf" srcId="{3E2DB3A7-9846-407C-8B01-1E572B275EEB}" destId="{DD421A54-1C0D-4C60-BB50-64DD76C30468}" srcOrd="0" destOrd="0" presId="urn:microsoft.com/office/officeart/2005/8/layout/orgChart1"/>
    <dgm:cxn modelId="{01302732-642F-4190-AA5B-336A60AE1B4B}" type="presParOf" srcId="{3E2DB3A7-9846-407C-8B01-1E572B275EEB}" destId="{C064CD6A-6503-4344-93A8-B34859D23127}" srcOrd="1" destOrd="0" presId="urn:microsoft.com/office/officeart/2005/8/layout/orgChart1"/>
    <dgm:cxn modelId="{1E12DC46-21C7-4C22-9711-F3110597CFE4}" type="presParOf" srcId="{A29B44A7-0480-4496-ACFE-EDAC8DE26C84}" destId="{1E945FE1-42DD-4470-B518-DD296E70AE17}" srcOrd="1" destOrd="0" presId="urn:microsoft.com/office/officeart/2005/8/layout/orgChart1"/>
    <dgm:cxn modelId="{C80E9D32-BD17-4C79-A657-1B06982FCC92}" type="presParOf" srcId="{A29B44A7-0480-4496-ACFE-EDAC8DE26C84}" destId="{D0D009EA-6036-4522-930B-AA9AA27EC1F9}" srcOrd="2" destOrd="0" presId="urn:microsoft.com/office/officeart/2005/8/layout/orgChart1"/>
    <dgm:cxn modelId="{3E226DC7-276B-4078-862D-A85C7581C781}" type="presParOf" srcId="{D59B8944-5E08-4CF9-B4C6-EDCDDD845CF0}" destId="{9601EE88-C1C4-4B7E-BB2F-353335F62E1A}" srcOrd="4" destOrd="0" presId="urn:microsoft.com/office/officeart/2005/8/layout/orgChart1"/>
    <dgm:cxn modelId="{71F08060-255A-4DAA-B401-38CDA1AB8F41}" type="presParOf" srcId="{D59B8944-5E08-4CF9-B4C6-EDCDDD845CF0}" destId="{97B35DA4-87D9-4A83-B814-BFF99169D1D6}" srcOrd="5" destOrd="0" presId="urn:microsoft.com/office/officeart/2005/8/layout/orgChart1"/>
    <dgm:cxn modelId="{83397C1B-531E-4493-BBD1-70FB3475D1C3}" type="presParOf" srcId="{97B35DA4-87D9-4A83-B814-BFF99169D1D6}" destId="{DA007DFE-6DBC-4A3C-8FAF-EC9C46824035}" srcOrd="0" destOrd="0" presId="urn:microsoft.com/office/officeart/2005/8/layout/orgChart1"/>
    <dgm:cxn modelId="{65B46760-4FA6-4A61-95DD-CA4641583133}" type="presParOf" srcId="{DA007DFE-6DBC-4A3C-8FAF-EC9C46824035}" destId="{F4D3C278-8908-4112-9EF5-C4456EDF9218}" srcOrd="0" destOrd="0" presId="urn:microsoft.com/office/officeart/2005/8/layout/orgChart1"/>
    <dgm:cxn modelId="{15276E74-6C9D-4D28-901B-628FA0CEF6B6}" type="presParOf" srcId="{DA007DFE-6DBC-4A3C-8FAF-EC9C46824035}" destId="{11DDA992-313E-4568-9B83-FECBCBD3E53B}" srcOrd="1" destOrd="0" presId="urn:microsoft.com/office/officeart/2005/8/layout/orgChart1"/>
    <dgm:cxn modelId="{A48D4921-F99D-4815-9E62-732920CD46B0}" type="presParOf" srcId="{97B35DA4-87D9-4A83-B814-BFF99169D1D6}" destId="{DECB4B72-6F16-43E3-8E46-B8AD8051F611}" srcOrd="1" destOrd="0" presId="urn:microsoft.com/office/officeart/2005/8/layout/orgChart1"/>
    <dgm:cxn modelId="{EE8AE486-2AFE-4F30-9FF2-90893B487977}" type="presParOf" srcId="{97B35DA4-87D9-4A83-B814-BFF99169D1D6}" destId="{153F1CE7-5120-4709-8073-3807EE3973C2}" srcOrd="2" destOrd="0" presId="urn:microsoft.com/office/officeart/2005/8/layout/orgChart1"/>
    <dgm:cxn modelId="{3C686E04-2192-4929-AD38-E3923FE3ACED}" type="presParOf" srcId="{D59B8944-5E08-4CF9-B4C6-EDCDDD845CF0}" destId="{9183D7A9-F789-4B19-BC85-7A630575AFD2}" srcOrd="6" destOrd="0" presId="urn:microsoft.com/office/officeart/2005/8/layout/orgChart1"/>
    <dgm:cxn modelId="{DB93169E-DDE5-49EA-A088-3D89C4ACD82B}" type="presParOf" srcId="{D59B8944-5E08-4CF9-B4C6-EDCDDD845CF0}" destId="{889BAB56-878A-4380-BCA3-313D35F24495}" srcOrd="7" destOrd="0" presId="urn:microsoft.com/office/officeart/2005/8/layout/orgChart1"/>
    <dgm:cxn modelId="{F98DED45-123A-4095-950B-50356748DE46}" type="presParOf" srcId="{889BAB56-878A-4380-BCA3-313D35F24495}" destId="{0F60773A-E882-4F23-BAD0-44FBFA36C30A}" srcOrd="0" destOrd="0" presId="urn:microsoft.com/office/officeart/2005/8/layout/orgChart1"/>
    <dgm:cxn modelId="{0A699F05-272B-4184-B154-2074345750C5}" type="presParOf" srcId="{0F60773A-E882-4F23-BAD0-44FBFA36C30A}" destId="{E169AEE7-84D7-4766-9EBB-73BF71BE7EA5}" srcOrd="0" destOrd="0" presId="urn:microsoft.com/office/officeart/2005/8/layout/orgChart1"/>
    <dgm:cxn modelId="{19715343-C4C6-41CB-8A53-145B54DA8343}" type="presParOf" srcId="{0F60773A-E882-4F23-BAD0-44FBFA36C30A}" destId="{A75EED4F-8426-489A-A2A7-E68A974D3919}" srcOrd="1" destOrd="0" presId="urn:microsoft.com/office/officeart/2005/8/layout/orgChart1"/>
    <dgm:cxn modelId="{529C2B81-C53D-4698-B519-8C3676519646}" type="presParOf" srcId="{889BAB56-878A-4380-BCA3-313D35F24495}" destId="{A6CB3F3E-3C8B-4730-893A-432238B07F3B}" srcOrd="1" destOrd="0" presId="urn:microsoft.com/office/officeart/2005/8/layout/orgChart1"/>
    <dgm:cxn modelId="{A6F81C19-D50F-4477-8C14-74ADC5C39F1C}" type="presParOf" srcId="{889BAB56-878A-4380-BCA3-313D35F24495}" destId="{186C7D58-C9DB-4C45-AE0B-9A398A2835C3}" srcOrd="2" destOrd="0" presId="urn:microsoft.com/office/officeart/2005/8/layout/orgChart1"/>
    <dgm:cxn modelId="{34ECC62F-0D1D-4C99-99D1-D2E47CBBA7A7}" type="presParOf" srcId="{1DB5A685-DE71-451D-887B-22920D672B40}" destId="{BB3E1784-2901-430B-BD7D-9A23744475EA}" srcOrd="2" destOrd="0" presId="urn:microsoft.com/office/officeart/2005/8/layout/orgChart1"/>
    <dgm:cxn modelId="{0972EA4E-DC00-4490-936B-E7483B91F48E}" type="presParOf" srcId="{BB3E1784-2901-430B-BD7D-9A23744475EA}" destId="{C7EC86CD-A880-4F64-A48B-1370A6B91D6B}" srcOrd="0" destOrd="0" presId="urn:microsoft.com/office/officeart/2005/8/layout/orgChart1"/>
    <dgm:cxn modelId="{6F2603F1-B3C5-4162-8E75-A72AAD98BD82}" type="presParOf" srcId="{BB3E1784-2901-430B-BD7D-9A23744475EA}" destId="{83F0060F-DC41-400B-8703-CE2CB387E80C}" srcOrd="1" destOrd="0" presId="urn:microsoft.com/office/officeart/2005/8/layout/orgChart1"/>
    <dgm:cxn modelId="{42A1D40D-103C-46B3-BA45-868A99096FF1}" type="presParOf" srcId="{83F0060F-DC41-400B-8703-CE2CB387E80C}" destId="{3506EC0B-6723-4473-9ADB-DED89888BE0E}" srcOrd="0" destOrd="0" presId="urn:microsoft.com/office/officeart/2005/8/layout/orgChart1"/>
    <dgm:cxn modelId="{88EB55CE-7764-474C-8DE4-587346C09ECA}" type="presParOf" srcId="{3506EC0B-6723-4473-9ADB-DED89888BE0E}" destId="{A584EF8A-D35B-4328-BB0D-2EC6F9FE0B83}" srcOrd="0" destOrd="0" presId="urn:microsoft.com/office/officeart/2005/8/layout/orgChart1"/>
    <dgm:cxn modelId="{14BB40F6-F479-4633-A30A-B9FD99938A07}" type="presParOf" srcId="{3506EC0B-6723-4473-9ADB-DED89888BE0E}" destId="{C7C20B8E-7827-4640-A201-1861596AA2AD}" srcOrd="1" destOrd="0" presId="urn:microsoft.com/office/officeart/2005/8/layout/orgChart1"/>
    <dgm:cxn modelId="{E68570CB-D138-4E9B-98B8-C7202CC3574A}" type="presParOf" srcId="{83F0060F-DC41-400B-8703-CE2CB387E80C}" destId="{9B18C1A2-5883-4855-8B22-C56097EB440B}" srcOrd="1" destOrd="0" presId="urn:microsoft.com/office/officeart/2005/8/layout/orgChart1"/>
    <dgm:cxn modelId="{EDE3E156-EC02-4789-BBBB-159ADCADCD0E}" type="presParOf" srcId="{83F0060F-DC41-400B-8703-CE2CB387E80C}" destId="{243D512F-B5CB-4725-A3BC-038B12BDFDD9}" srcOrd="2" destOrd="0" presId="urn:microsoft.com/office/officeart/2005/8/layout/orgChart1"/>
    <dgm:cxn modelId="{D6B1E0DC-E0CB-42BB-87D4-5C21FC5C4985}" type="presParOf" srcId="{BB3E1784-2901-430B-BD7D-9A23744475EA}" destId="{A36E6101-E86F-4AE8-BF46-9A5959F6994F}" srcOrd="2" destOrd="0" presId="urn:microsoft.com/office/officeart/2005/8/layout/orgChart1"/>
    <dgm:cxn modelId="{6BAF1375-C56F-4D1E-B413-A5CA62628710}" type="presParOf" srcId="{BB3E1784-2901-430B-BD7D-9A23744475EA}" destId="{5421C234-9E15-4691-BCEF-1D028E88CA39}" srcOrd="3" destOrd="0" presId="urn:microsoft.com/office/officeart/2005/8/layout/orgChart1"/>
    <dgm:cxn modelId="{05E7DBD3-F5F0-4151-97E9-1AD00568A4EE}" type="presParOf" srcId="{5421C234-9E15-4691-BCEF-1D028E88CA39}" destId="{1A28F173-A230-4ADE-916B-3A2E3C005890}" srcOrd="0" destOrd="0" presId="urn:microsoft.com/office/officeart/2005/8/layout/orgChart1"/>
    <dgm:cxn modelId="{710EEE8F-58BB-4EBD-8747-E2E31C5C769E}" type="presParOf" srcId="{1A28F173-A230-4ADE-916B-3A2E3C005890}" destId="{2F433BD1-AA0A-48B3-A8CD-CD267D107D19}" srcOrd="0" destOrd="0" presId="urn:microsoft.com/office/officeart/2005/8/layout/orgChart1"/>
    <dgm:cxn modelId="{F9B2A13B-21B8-4BFC-90AC-A53E128F3BF9}" type="presParOf" srcId="{1A28F173-A230-4ADE-916B-3A2E3C005890}" destId="{BE6A7A30-910D-4691-8F0F-FBBFE1755947}" srcOrd="1" destOrd="0" presId="urn:microsoft.com/office/officeart/2005/8/layout/orgChart1"/>
    <dgm:cxn modelId="{A96D912F-41AE-4B05-8419-C4FD16AADEC7}" type="presParOf" srcId="{5421C234-9E15-4691-BCEF-1D028E88CA39}" destId="{B63639D4-57DC-4E0C-8B9F-060A378C2C24}" srcOrd="1" destOrd="0" presId="urn:microsoft.com/office/officeart/2005/8/layout/orgChart1"/>
    <dgm:cxn modelId="{DC76870C-B63E-4FC1-A488-4E31581B2F7E}" type="presParOf" srcId="{5421C234-9E15-4691-BCEF-1D028E88CA39}" destId="{78E8994D-9706-4611-BA17-B6E1B59F09F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2CDB94-BF86-49A6-A270-2DA8B4E56B03}">
      <dsp:nvSpPr>
        <dsp:cNvPr id="0" name=""/>
        <dsp:cNvSpPr/>
      </dsp:nvSpPr>
      <dsp:spPr>
        <a:xfrm rot="5400000">
          <a:off x="-307517" y="310145"/>
          <a:ext cx="2050118" cy="1435083"/>
        </a:xfrm>
        <a:prstGeom prst="chevron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dk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BO" sz="2000" kern="1200" dirty="0"/>
            <a:t>TOTAL</a:t>
          </a:r>
          <a:endParaRPr lang="en-US" sz="2000" kern="1200" dirty="0"/>
        </a:p>
      </dsp:txBody>
      <dsp:txXfrm rot="-5400000">
        <a:off x="1" y="720170"/>
        <a:ext cx="1435083" cy="615035"/>
      </dsp:txXfrm>
    </dsp:sp>
    <dsp:sp modelId="{4F683A6E-9338-49F9-87F9-8D85A2EC2C1C}">
      <dsp:nvSpPr>
        <dsp:cNvPr id="0" name=""/>
        <dsp:cNvSpPr/>
      </dsp:nvSpPr>
      <dsp:spPr>
        <a:xfrm rot="5400000">
          <a:off x="4220480" y="-2782769"/>
          <a:ext cx="1332577" cy="6903372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BO" sz="2400" kern="1200" dirty="0"/>
            <a:t>38 Procesos atendidos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BO" sz="2400" kern="1200" dirty="0"/>
            <a:t>Cobertura territorial (La Paz 60%, Santa Cruz, Beni, Tarija, Potosí 40%)</a:t>
          </a:r>
          <a:endParaRPr lang="en-US" sz="2400" kern="1200" dirty="0"/>
        </a:p>
      </dsp:txBody>
      <dsp:txXfrm rot="-5400000">
        <a:off x="1435083" y="67679"/>
        <a:ext cx="6838321" cy="1202475"/>
      </dsp:txXfrm>
    </dsp:sp>
    <dsp:sp modelId="{179F6A12-34E5-4F3E-92FE-65075F4F084D}">
      <dsp:nvSpPr>
        <dsp:cNvPr id="0" name=""/>
        <dsp:cNvSpPr/>
      </dsp:nvSpPr>
      <dsp:spPr>
        <a:xfrm rot="5400000">
          <a:off x="-307517" y="2170108"/>
          <a:ext cx="2050118" cy="1435083"/>
        </a:xfrm>
        <a:prstGeom prst="chevron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dk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BO" sz="2000" kern="1200" dirty="0"/>
            <a:t>PROMEDIO</a:t>
          </a:r>
          <a:endParaRPr lang="en-US" sz="2000" kern="1200" dirty="0"/>
        </a:p>
      </dsp:txBody>
      <dsp:txXfrm rot="-5400000">
        <a:off x="1" y="2580133"/>
        <a:ext cx="1435083" cy="615035"/>
      </dsp:txXfrm>
    </dsp:sp>
    <dsp:sp modelId="{5EEDA63F-B8F2-4BF3-848D-B21414D6115D}">
      <dsp:nvSpPr>
        <dsp:cNvPr id="0" name=""/>
        <dsp:cNvSpPr/>
      </dsp:nvSpPr>
      <dsp:spPr>
        <a:xfrm rot="5400000">
          <a:off x="4220480" y="-922807"/>
          <a:ext cx="1332577" cy="6903372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BO" sz="2400" kern="1200" dirty="0">
              <a:solidFill>
                <a:schemeClr val="tx1"/>
              </a:solidFill>
            </a:rPr>
            <a:t>3.1 </a:t>
          </a:r>
          <a:r>
            <a:rPr lang="es-BO" sz="2400" kern="1200" dirty="0"/>
            <a:t>Fiscalizaciones mes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BO" sz="2400" kern="1200" dirty="0"/>
            <a:t>Participación sobre actividades 28.15%</a:t>
          </a:r>
          <a:endParaRPr lang="en-US" sz="2400" kern="1200" dirty="0"/>
        </a:p>
      </dsp:txBody>
      <dsp:txXfrm rot="-5400000">
        <a:off x="1435083" y="1927641"/>
        <a:ext cx="6838321" cy="1202475"/>
      </dsp:txXfrm>
    </dsp:sp>
    <dsp:sp modelId="{E3EA3ACB-9105-486E-A3C6-FF852DC2E0CF}">
      <dsp:nvSpPr>
        <dsp:cNvPr id="0" name=""/>
        <dsp:cNvSpPr/>
      </dsp:nvSpPr>
      <dsp:spPr>
        <a:xfrm rot="5400000">
          <a:off x="-307517" y="4030071"/>
          <a:ext cx="2050118" cy="1435083"/>
        </a:xfrm>
        <a:prstGeom prst="chevron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dk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BO" sz="1600" kern="1200" dirty="0"/>
            <a:t>PENDIENTES</a:t>
          </a:r>
          <a:endParaRPr lang="en-US" sz="1600" kern="1200" dirty="0"/>
        </a:p>
      </dsp:txBody>
      <dsp:txXfrm rot="-5400000">
        <a:off x="1" y="4440096"/>
        <a:ext cx="1435083" cy="615035"/>
      </dsp:txXfrm>
    </dsp:sp>
    <dsp:sp modelId="{C488C3C1-1954-48B4-8436-8D3A50BCCC79}">
      <dsp:nvSpPr>
        <dsp:cNvPr id="0" name=""/>
        <dsp:cNvSpPr/>
      </dsp:nvSpPr>
      <dsp:spPr>
        <a:xfrm rot="5400000">
          <a:off x="4220480" y="937155"/>
          <a:ext cx="1332577" cy="6903372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BO" sz="2400" kern="1200" dirty="0">
              <a:solidFill>
                <a:srgbClr val="FF0000"/>
              </a:solidFill>
            </a:rPr>
            <a:t>Casos pendientes 2</a:t>
          </a:r>
          <a:endParaRPr lang="en-US" sz="2400" kern="1200" dirty="0">
            <a:solidFill>
              <a:srgbClr val="FF0000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BO" sz="2400" kern="1200" dirty="0">
              <a:solidFill>
                <a:srgbClr val="FF0000"/>
              </a:solidFill>
            </a:rPr>
            <a:t>Cierre operativo pendiente 6%</a:t>
          </a:r>
          <a:endParaRPr lang="en-US" sz="2400" kern="1200" dirty="0">
            <a:solidFill>
              <a:srgbClr val="FF0000"/>
            </a:solidFill>
          </a:endParaRPr>
        </a:p>
      </dsp:txBody>
      <dsp:txXfrm rot="-5400000">
        <a:off x="1435083" y="3787604"/>
        <a:ext cx="6838321" cy="12024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2CDB94-BF86-49A6-A270-2DA8B4E56B03}">
      <dsp:nvSpPr>
        <dsp:cNvPr id="0" name=""/>
        <dsp:cNvSpPr/>
      </dsp:nvSpPr>
      <dsp:spPr>
        <a:xfrm rot="5400000">
          <a:off x="-307217" y="312662"/>
          <a:ext cx="2048116" cy="1433681"/>
        </a:xfrm>
        <a:prstGeom prst="chevron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dk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BO" sz="2000" kern="1200" dirty="0"/>
            <a:t>TOTAL</a:t>
          </a:r>
          <a:endParaRPr lang="en-US" sz="2000" kern="1200" dirty="0"/>
        </a:p>
      </dsp:txBody>
      <dsp:txXfrm rot="-5400000">
        <a:off x="1" y="722286"/>
        <a:ext cx="1433681" cy="614435"/>
      </dsp:txXfrm>
    </dsp:sp>
    <dsp:sp modelId="{4F683A6E-9338-49F9-87F9-8D85A2EC2C1C}">
      <dsp:nvSpPr>
        <dsp:cNvPr id="0" name=""/>
        <dsp:cNvSpPr/>
      </dsp:nvSpPr>
      <dsp:spPr>
        <a:xfrm rot="5400000">
          <a:off x="4220430" y="-2781303"/>
          <a:ext cx="1331275" cy="6904774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BO" sz="2400" kern="1200" dirty="0"/>
            <a:t>97 Tramites atendidos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BO" sz="2400" kern="1200" dirty="0"/>
            <a:t>Tipos (Retrasos administrativos, conflictos por dotación de tierras, denuncias por saneamiento, avasallamientos)</a:t>
          </a:r>
          <a:endParaRPr lang="en-US" sz="2400" kern="1200" dirty="0"/>
        </a:p>
      </dsp:txBody>
      <dsp:txXfrm rot="-5400000">
        <a:off x="1433681" y="70433"/>
        <a:ext cx="6839787" cy="1201301"/>
      </dsp:txXfrm>
    </dsp:sp>
    <dsp:sp modelId="{179F6A12-34E5-4F3E-92FE-65075F4F084D}">
      <dsp:nvSpPr>
        <dsp:cNvPr id="0" name=""/>
        <dsp:cNvSpPr/>
      </dsp:nvSpPr>
      <dsp:spPr>
        <a:xfrm rot="5400000">
          <a:off x="-307217" y="2170809"/>
          <a:ext cx="2048116" cy="1433681"/>
        </a:xfrm>
        <a:prstGeom prst="chevron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dk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BO" sz="2000" kern="1200" dirty="0"/>
            <a:t>PROMEDIO</a:t>
          </a:r>
          <a:endParaRPr lang="en-US" sz="2000" kern="1200" dirty="0"/>
        </a:p>
      </dsp:txBody>
      <dsp:txXfrm rot="-5400000">
        <a:off x="1" y="2580433"/>
        <a:ext cx="1433681" cy="614435"/>
      </dsp:txXfrm>
    </dsp:sp>
    <dsp:sp modelId="{5EEDA63F-B8F2-4BF3-848D-B21414D6115D}">
      <dsp:nvSpPr>
        <dsp:cNvPr id="0" name=""/>
        <dsp:cNvSpPr/>
      </dsp:nvSpPr>
      <dsp:spPr>
        <a:xfrm rot="5400000">
          <a:off x="4220430" y="-923157"/>
          <a:ext cx="1331275" cy="6904774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BO" sz="2400" kern="1200" dirty="0"/>
            <a:t>8.1 casos mes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BO" sz="2400" kern="1200" dirty="0">
              <a:solidFill>
                <a:schemeClr val="tx1"/>
              </a:solidFill>
            </a:rPr>
            <a:t>2.55 veces </a:t>
          </a:r>
          <a:r>
            <a:rPr lang="es-BO" sz="2400" kern="1200" dirty="0"/>
            <a:t>mas denuncias que fiscalizaciones.</a:t>
          </a:r>
          <a:endParaRPr lang="en-US" sz="2400" kern="1200" dirty="0"/>
        </a:p>
      </dsp:txBody>
      <dsp:txXfrm rot="-5400000">
        <a:off x="1433681" y="1928579"/>
        <a:ext cx="6839787" cy="1201301"/>
      </dsp:txXfrm>
    </dsp:sp>
    <dsp:sp modelId="{E3EA3ACB-9105-486E-A3C6-FF852DC2E0CF}">
      <dsp:nvSpPr>
        <dsp:cNvPr id="0" name=""/>
        <dsp:cNvSpPr/>
      </dsp:nvSpPr>
      <dsp:spPr>
        <a:xfrm rot="5400000">
          <a:off x="-307217" y="4028955"/>
          <a:ext cx="2048116" cy="1433681"/>
        </a:xfrm>
        <a:prstGeom prst="chevron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dk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BO" sz="1600" kern="1200" dirty="0"/>
            <a:t>D. EMITIDOS</a:t>
          </a:r>
          <a:endParaRPr lang="en-US" sz="1600" kern="1200" dirty="0"/>
        </a:p>
      </dsp:txBody>
      <dsp:txXfrm rot="-5400000">
        <a:off x="1" y="4438579"/>
        <a:ext cx="1433681" cy="614435"/>
      </dsp:txXfrm>
    </dsp:sp>
    <dsp:sp modelId="{C488C3C1-1954-48B4-8436-8D3A50BCCC79}">
      <dsp:nvSpPr>
        <dsp:cNvPr id="0" name=""/>
        <dsp:cNvSpPr/>
      </dsp:nvSpPr>
      <dsp:spPr>
        <a:xfrm rot="5400000">
          <a:off x="4220430" y="934988"/>
          <a:ext cx="1331275" cy="6904774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BO" sz="2000" kern="1200" dirty="0"/>
            <a:t>Decretos emitidos: 80 actuaciones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BO" sz="2000" kern="1200" dirty="0"/>
            <a:t>Informes técnicos legales: 40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BO" sz="2000" kern="1200" dirty="0"/>
            <a:t>Notas oficiales y requerimiento: recurrentes</a:t>
          </a:r>
          <a:endParaRPr lang="en-US" sz="2000" kern="1200" dirty="0"/>
        </a:p>
      </dsp:txBody>
      <dsp:txXfrm rot="-5400000">
        <a:off x="1433681" y="3786725"/>
        <a:ext cx="6839787" cy="120130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0849A1-1C53-4EE4-BA43-CDD822E73EFB}">
      <dsp:nvSpPr>
        <dsp:cNvPr id="0" name=""/>
        <dsp:cNvSpPr/>
      </dsp:nvSpPr>
      <dsp:spPr>
        <a:xfrm rot="10800000">
          <a:off x="2537854" y="1158"/>
          <a:ext cx="8903970" cy="1180499"/>
        </a:xfrm>
        <a:prstGeom prst="homePlat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520567" tIns="121920" rIns="227584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BO" sz="3200" kern="1200" dirty="0"/>
            <a:t>Irregularidades en saneamiento</a:t>
          </a:r>
          <a:endParaRPr lang="en-US" sz="3200" kern="1200" dirty="0"/>
        </a:p>
      </dsp:txBody>
      <dsp:txXfrm rot="10800000">
        <a:off x="2832979" y="1158"/>
        <a:ext cx="8608845" cy="1180499"/>
      </dsp:txXfrm>
    </dsp:sp>
    <dsp:sp modelId="{ED3576A8-0D04-439D-816D-651E7C2B9020}">
      <dsp:nvSpPr>
        <dsp:cNvPr id="0" name=""/>
        <dsp:cNvSpPr/>
      </dsp:nvSpPr>
      <dsp:spPr>
        <a:xfrm>
          <a:off x="1947604" y="1158"/>
          <a:ext cx="1180499" cy="118049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CA8588-6467-4528-A72E-DEDA56A2BE59}">
      <dsp:nvSpPr>
        <dsp:cNvPr id="0" name=""/>
        <dsp:cNvSpPr/>
      </dsp:nvSpPr>
      <dsp:spPr>
        <a:xfrm rot="10800000">
          <a:off x="2537854" y="1534044"/>
          <a:ext cx="8903970" cy="1180499"/>
        </a:xfrm>
        <a:prstGeom prst="homePlate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520567" tIns="121920" rIns="227584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BO" sz="3200" kern="1200" dirty="0"/>
            <a:t>Avasallamientos </a:t>
          </a:r>
          <a:endParaRPr lang="en-US" sz="3200" kern="1200" dirty="0"/>
        </a:p>
      </dsp:txBody>
      <dsp:txXfrm rot="10800000">
        <a:off x="2832979" y="1534044"/>
        <a:ext cx="8608845" cy="1180499"/>
      </dsp:txXfrm>
    </dsp:sp>
    <dsp:sp modelId="{8C0B8507-83DC-4B07-B456-D8D1442DFDB3}">
      <dsp:nvSpPr>
        <dsp:cNvPr id="0" name=""/>
        <dsp:cNvSpPr/>
      </dsp:nvSpPr>
      <dsp:spPr>
        <a:xfrm>
          <a:off x="1947604" y="1534044"/>
          <a:ext cx="1180499" cy="1180499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EDAC4D-ECAB-4CB5-A7B5-EBC8FE9B642B}">
      <dsp:nvSpPr>
        <dsp:cNvPr id="0" name=""/>
        <dsp:cNvSpPr/>
      </dsp:nvSpPr>
      <dsp:spPr>
        <a:xfrm rot="10800000">
          <a:off x="2537854" y="3066931"/>
          <a:ext cx="8903970" cy="1180499"/>
        </a:xfrm>
        <a:prstGeom prst="homePlate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520567" tIns="121920" rIns="227584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BO" sz="3200" kern="1200" dirty="0"/>
            <a:t>Retardación de procesos (INRA) </a:t>
          </a:r>
          <a:endParaRPr lang="en-US" sz="3200" kern="1200" dirty="0"/>
        </a:p>
      </dsp:txBody>
      <dsp:txXfrm rot="10800000">
        <a:off x="2832979" y="3066931"/>
        <a:ext cx="8608845" cy="1180499"/>
      </dsp:txXfrm>
    </dsp:sp>
    <dsp:sp modelId="{CC6255EB-5059-4930-9A1D-5F19A19EC547}">
      <dsp:nvSpPr>
        <dsp:cNvPr id="0" name=""/>
        <dsp:cNvSpPr/>
      </dsp:nvSpPr>
      <dsp:spPr>
        <a:xfrm>
          <a:off x="1947604" y="3066931"/>
          <a:ext cx="1180499" cy="1180499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78BB29-6B65-4952-8D09-8D7E8DFF7727}">
      <dsp:nvSpPr>
        <dsp:cNvPr id="0" name=""/>
        <dsp:cNvSpPr/>
      </dsp:nvSpPr>
      <dsp:spPr>
        <a:xfrm rot="10800000">
          <a:off x="2537854" y="4599818"/>
          <a:ext cx="8903970" cy="1180499"/>
        </a:xfrm>
        <a:prstGeom prst="homePlate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520567" tIns="121920" rIns="227584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BO" sz="3200" kern="1200" dirty="0"/>
            <a:t>Problemas en dotación de tierras fiscales</a:t>
          </a:r>
          <a:endParaRPr lang="en-US" sz="3200" kern="1200" dirty="0"/>
        </a:p>
      </dsp:txBody>
      <dsp:txXfrm rot="10800000">
        <a:off x="2832979" y="4599818"/>
        <a:ext cx="8608845" cy="1180499"/>
      </dsp:txXfrm>
    </dsp:sp>
    <dsp:sp modelId="{E05F0968-8744-4168-80B9-20A1AB5A48F1}">
      <dsp:nvSpPr>
        <dsp:cNvPr id="0" name=""/>
        <dsp:cNvSpPr/>
      </dsp:nvSpPr>
      <dsp:spPr>
        <a:xfrm>
          <a:off x="1947604" y="4599818"/>
          <a:ext cx="1180499" cy="1180499"/>
        </a:xfrm>
        <a:prstGeom prst="ellipse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AC521F-E85B-41AC-BDEE-AB5579967259}">
      <dsp:nvSpPr>
        <dsp:cNvPr id="0" name=""/>
        <dsp:cNvSpPr/>
      </dsp:nvSpPr>
      <dsp:spPr>
        <a:xfrm rot="10800000">
          <a:off x="2537854" y="6132705"/>
          <a:ext cx="8903970" cy="1180499"/>
        </a:xfrm>
        <a:prstGeom prst="homePlate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520567" tIns="121920" rIns="227584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BO" sz="3200" kern="1200" dirty="0"/>
            <a:t>Conflictos por titulación</a:t>
          </a:r>
          <a:endParaRPr lang="en-US" sz="3200" kern="1200" dirty="0"/>
        </a:p>
      </dsp:txBody>
      <dsp:txXfrm rot="10800000">
        <a:off x="2832979" y="6132705"/>
        <a:ext cx="8608845" cy="1180499"/>
      </dsp:txXfrm>
    </dsp:sp>
    <dsp:sp modelId="{7B6A19CC-42BF-415C-99CC-32DD7A3C7F57}">
      <dsp:nvSpPr>
        <dsp:cNvPr id="0" name=""/>
        <dsp:cNvSpPr/>
      </dsp:nvSpPr>
      <dsp:spPr>
        <a:xfrm>
          <a:off x="1947604" y="6132705"/>
          <a:ext cx="1180499" cy="1180499"/>
        </a:xfrm>
        <a:prstGeom prst="ellipse">
          <a:avLst/>
        </a:prstGeom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62323E-58A7-4C02-BC35-798557AF4CB8}">
      <dsp:nvSpPr>
        <dsp:cNvPr id="0" name=""/>
        <dsp:cNvSpPr/>
      </dsp:nvSpPr>
      <dsp:spPr>
        <a:xfrm>
          <a:off x="5667375" y="2489627"/>
          <a:ext cx="4009709" cy="6958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7949"/>
              </a:lnTo>
              <a:lnTo>
                <a:pt x="4009709" y="347949"/>
              </a:lnTo>
              <a:lnTo>
                <a:pt x="4009709" y="695899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67005D-B9D0-4DB9-B472-418E8C791E04}">
      <dsp:nvSpPr>
        <dsp:cNvPr id="0" name=""/>
        <dsp:cNvSpPr/>
      </dsp:nvSpPr>
      <dsp:spPr>
        <a:xfrm>
          <a:off x="5621655" y="2489627"/>
          <a:ext cx="91440" cy="69589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95899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61E3B7-AE2B-4943-8E2A-6AF82F34D398}">
      <dsp:nvSpPr>
        <dsp:cNvPr id="0" name=""/>
        <dsp:cNvSpPr/>
      </dsp:nvSpPr>
      <dsp:spPr>
        <a:xfrm>
          <a:off x="1657665" y="2489627"/>
          <a:ext cx="4009709" cy="695899"/>
        </a:xfrm>
        <a:custGeom>
          <a:avLst/>
          <a:gdLst/>
          <a:ahLst/>
          <a:cxnLst/>
          <a:rect l="0" t="0" r="0" b="0"/>
          <a:pathLst>
            <a:path>
              <a:moveTo>
                <a:pt x="4009709" y="0"/>
              </a:moveTo>
              <a:lnTo>
                <a:pt x="4009709" y="347949"/>
              </a:lnTo>
              <a:lnTo>
                <a:pt x="0" y="347949"/>
              </a:lnTo>
              <a:lnTo>
                <a:pt x="0" y="695899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E12F34-366E-4DE7-AF82-CB5FE59AB94D}">
      <dsp:nvSpPr>
        <dsp:cNvPr id="0" name=""/>
        <dsp:cNvSpPr/>
      </dsp:nvSpPr>
      <dsp:spPr>
        <a:xfrm>
          <a:off x="4010470" y="832722"/>
          <a:ext cx="3313809" cy="1656904"/>
        </a:xfrm>
        <a:prstGeom prst="rect">
          <a:avLst/>
        </a:prstGeom>
        <a:solidFill>
          <a:srgbClr val="C8A64F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900" kern="1200" dirty="0"/>
            <a:t>GESTORA SAJ-RPA</a:t>
          </a:r>
        </a:p>
      </dsp:txBody>
      <dsp:txXfrm>
        <a:off x="4010470" y="832722"/>
        <a:ext cx="3313809" cy="1656904"/>
      </dsp:txXfrm>
    </dsp:sp>
    <dsp:sp modelId="{622FFBBA-2EBB-4E35-8102-9C20873BDA68}">
      <dsp:nvSpPr>
        <dsp:cNvPr id="0" name=""/>
        <dsp:cNvSpPr/>
      </dsp:nvSpPr>
      <dsp:spPr>
        <a:xfrm>
          <a:off x="761" y="3185526"/>
          <a:ext cx="3313809" cy="1656904"/>
        </a:xfrm>
        <a:prstGeom prst="rect">
          <a:avLst/>
        </a:prstGeom>
        <a:solidFill>
          <a:srgbClr val="C8A64F"/>
        </a:solidFill>
        <a:ln w="25400" cap="flat" cmpd="sng" algn="ctr">
          <a:solidFill>
            <a:schemeClr val="tx1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900" kern="1200" dirty="0"/>
            <a:t>Unidad de Registro Público de la Abogacía</a:t>
          </a:r>
        </a:p>
      </dsp:txBody>
      <dsp:txXfrm>
        <a:off x="761" y="3185526"/>
        <a:ext cx="3313809" cy="1656904"/>
      </dsp:txXfrm>
    </dsp:sp>
    <dsp:sp modelId="{007CDCA7-F728-45D2-8DA7-D6D8572A7284}">
      <dsp:nvSpPr>
        <dsp:cNvPr id="0" name=""/>
        <dsp:cNvSpPr/>
      </dsp:nvSpPr>
      <dsp:spPr>
        <a:xfrm>
          <a:off x="4010470" y="3185526"/>
          <a:ext cx="3313809" cy="1656904"/>
        </a:xfrm>
        <a:prstGeom prst="rect">
          <a:avLst/>
        </a:prstGeom>
        <a:solidFill>
          <a:srgbClr val="C8A64F"/>
        </a:solidFill>
        <a:ln w="25400" cap="flat" cmpd="sng" algn="ctr">
          <a:solidFill>
            <a:schemeClr val="tx1"/>
          </a:solidFill>
          <a:prstDash val="solid"/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900" kern="1200" dirty="0"/>
            <a:t>Unidad de Servicios Integrales de Justicia Plurinacional</a:t>
          </a:r>
        </a:p>
      </dsp:txBody>
      <dsp:txXfrm>
        <a:off x="4010470" y="3185526"/>
        <a:ext cx="3313809" cy="1656904"/>
      </dsp:txXfrm>
    </dsp:sp>
    <dsp:sp modelId="{C4EA7F8F-E542-4DF5-B5C2-2B251461B3F3}">
      <dsp:nvSpPr>
        <dsp:cNvPr id="0" name=""/>
        <dsp:cNvSpPr/>
      </dsp:nvSpPr>
      <dsp:spPr>
        <a:xfrm>
          <a:off x="8020179" y="3185526"/>
          <a:ext cx="3313809" cy="1656904"/>
        </a:xfrm>
        <a:prstGeom prst="rect">
          <a:avLst/>
        </a:prstGeom>
        <a:solidFill>
          <a:srgbClr val="C8A64F"/>
        </a:solidFill>
        <a:ln w="25400" cap="flat" cmpd="sng" algn="ctr">
          <a:solidFill>
            <a:schemeClr val="tx1"/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900" kern="1200" dirty="0"/>
            <a:t>Unidad de Operaciones y Coordinación Interinstitucional</a:t>
          </a:r>
        </a:p>
      </dsp:txBody>
      <dsp:txXfrm>
        <a:off x="8020179" y="3185526"/>
        <a:ext cx="3313809" cy="165690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6E6101-E86F-4AE8-BF46-9A5959F6994F}">
      <dsp:nvSpPr>
        <dsp:cNvPr id="0" name=""/>
        <dsp:cNvSpPr/>
      </dsp:nvSpPr>
      <dsp:spPr>
        <a:xfrm>
          <a:off x="6241186" y="4915007"/>
          <a:ext cx="234787" cy="10285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28591"/>
              </a:lnTo>
              <a:lnTo>
                <a:pt x="234787" y="1028591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EC86CD-A880-4F64-A48B-1370A6B91D6B}">
      <dsp:nvSpPr>
        <dsp:cNvPr id="0" name=""/>
        <dsp:cNvSpPr/>
      </dsp:nvSpPr>
      <dsp:spPr>
        <a:xfrm>
          <a:off x="6006398" y="4915007"/>
          <a:ext cx="234787" cy="1028591"/>
        </a:xfrm>
        <a:custGeom>
          <a:avLst/>
          <a:gdLst/>
          <a:ahLst/>
          <a:cxnLst/>
          <a:rect l="0" t="0" r="0" b="0"/>
          <a:pathLst>
            <a:path>
              <a:moveTo>
                <a:pt x="234787" y="0"/>
              </a:moveTo>
              <a:lnTo>
                <a:pt x="234787" y="1028591"/>
              </a:lnTo>
              <a:lnTo>
                <a:pt x="0" y="1028591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83D7A9-F789-4B19-BC85-7A630575AFD2}">
      <dsp:nvSpPr>
        <dsp:cNvPr id="0" name=""/>
        <dsp:cNvSpPr/>
      </dsp:nvSpPr>
      <dsp:spPr>
        <a:xfrm>
          <a:off x="5360621" y="4915007"/>
          <a:ext cx="880564" cy="3488178"/>
        </a:xfrm>
        <a:custGeom>
          <a:avLst/>
          <a:gdLst/>
          <a:ahLst/>
          <a:cxnLst/>
          <a:rect l="0" t="0" r="0" b="0"/>
          <a:pathLst>
            <a:path>
              <a:moveTo>
                <a:pt x="880564" y="0"/>
              </a:moveTo>
              <a:lnTo>
                <a:pt x="880564" y="3253391"/>
              </a:lnTo>
              <a:lnTo>
                <a:pt x="0" y="3253391"/>
              </a:lnTo>
              <a:lnTo>
                <a:pt x="0" y="3488178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01EE88-C1C4-4B7E-BB2F-353335F62E1A}">
      <dsp:nvSpPr>
        <dsp:cNvPr id="0" name=""/>
        <dsp:cNvSpPr/>
      </dsp:nvSpPr>
      <dsp:spPr>
        <a:xfrm>
          <a:off x="6241186" y="4915007"/>
          <a:ext cx="3072571" cy="20431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08342"/>
              </a:lnTo>
              <a:lnTo>
                <a:pt x="3072571" y="1808342"/>
              </a:lnTo>
              <a:lnTo>
                <a:pt x="3072571" y="2043130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A0D78B-CE57-4183-9CCB-6068727A2ABD}">
      <dsp:nvSpPr>
        <dsp:cNvPr id="0" name=""/>
        <dsp:cNvSpPr/>
      </dsp:nvSpPr>
      <dsp:spPr>
        <a:xfrm>
          <a:off x="6241186" y="4915007"/>
          <a:ext cx="2124422" cy="38296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94872"/>
              </a:lnTo>
              <a:lnTo>
                <a:pt x="2124422" y="3594872"/>
              </a:lnTo>
              <a:lnTo>
                <a:pt x="2124422" y="3829660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3D661E-5658-46D5-B76E-DD7DD6C80B22}">
      <dsp:nvSpPr>
        <dsp:cNvPr id="0" name=""/>
        <dsp:cNvSpPr/>
      </dsp:nvSpPr>
      <dsp:spPr>
        <a:xfrm>
          <a:off x="2895422" y="4915007"/>
          <a:ext cx="3345763" cy="2000980"/>
        </a:xfrm>
        <a:custGeom>
          <a:avLst/>
          <a:gdLst/>
          <a:ahLst/>
          <a:cxnLst/>
          <a:rect l="0" t="0" r="0" b="0"/>
          <a:pathLst>
            <a:path>
              <a:moveTo>
                <a:pt x="3345763" y="0"/>
              </a:moveTo>
              <a:lnTo>
                <a:pt x="3345763" y="1766192"/>
              </a:lnTo>
              <a:lnTo>
                <a:pt x="0" y="1766192"/>
              </a:lnTo>
              <a:lnTo>
                <a:pt x="0" y="2000980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48419E-7864-4C1B-85E4-586218934DAE}">
      <dsp:nvSpPr>
        <dsp:cNvPr id="0" name=""/>
        <dsp:cNvSpPr/>
      </dsp:nvSpPr>
      <dsp:spPr>
        <a:xfrm>
          <a:off x="5123151" y="3796972"/>
          <a:ext cx="2236069" cy="111803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/>
            <a:t>Dirección General Ejecutiva</a:t>
          </a:r>
        </a:p>
      </dsp:txBody>
      <dsp:txXfrm>
        <a:off x="5123151" y="3796972"/>
        <a:ext cx="2236069" cy="1118034"/>
      </dsp:txXfrm>
    </dsp:sp>
    <dsp:sp modelId="{303F21C1-7E21-4494-BB27-CCD0E767F35A}">
      <dsp:nvSpPr>
        <dsp:cNvPr id="0" name=""/>
        <dsp:cNvSpPr/>
      </dsp:nvSpPr>
      <dsp:spPr>
        <a:xfrm>
          <a:off x="1051727" y="6915987"/>
          <a:ext cx="3687390" cy="111803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BO" sz="1800" b="0" kern="1200" dirty="0"/>
            <a:t>Dirección de Análisis de Gestión Empresarial y Tecnológica</a:t>
          </a:r>
          <a:endParaRPr lang="es-ES" sz="1800" b="0" kern="1200" dirty="0"/>
        </a:p>
      </dsp:txBody>
      <dsp:txXfrm>
        <a:off x="1051727" y="6915987"/>
        <a:ext cx="3687390" cy="1118034"/>
      </dsp:txXfrm>
    </dsp:sp>
    <dsp:sp modelId="{DD421A54-1C0D-4C60-BB50-64DD76C30468}">
      <dsp:nvSpPr>
        <dsp:cNvPr id="0" name=""/>
        <dsp:cNvSpPr/>
      </dsp:nvSpPr>
      <dsp:spPr>
        <a:xfrm>
          <a:off x="7136429" y="8744667"/>
          <a:ext cx="2458357" cy="111803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BO" sz="1600" b="0" kern="1200" dirty="0"/>
            <a:t>Unidad de Gestión de Información</a:t>
          </a:r>
          <a:endParaRPr lang="es-ES" sz="1600" b="0" kern="1200" dirty="0"/>
        </a:p>
      </dsp:txBody>
      <dsp:txXfrm>
        <a:off x="7136429" y="8744667"/>
        <a:ext cx="2458357" cy="1118034"/>
      </dsp:txXfrm>
    </dsp:sp>
    <dsp:sp modelId="{F4D3C278-8908-4112-9EF5-C4456EDF9218}">
      <dsp:nvSpPr>
        <dsp:cNvPr id="0" name=""/>
        <dsp:cNvSpPr/>
      </dsp:nvSpPr>
      <dsp:spPr>
        <a:xfrm>
          <a:off x="8195723" y="6958137"/>
          <a:ext cx="2236069" cy="111803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BO" sz="1800" b="0" kern="1200" dirty="0"/>
            <a:t>Dirección de Análisis Jurídico</a:t>
          </a:r>
          <a:endParaRPr lang="es-ES" sz="1800" b="0" kern="1200" dirty="0"/>
        </a:p>
      </dsp:txBody>
      <dsp:txXfrm>
        <a:off x="8195723" y="6958137"/>
        <a:ext cx="2236069" cy="1118034"/>
      </dsp:txXfrm>
    </dsp:sp>
    <dsp:sp modelId="{E169AEE7-84D7-4766-9EBB-73BF71BE7EA5}">
      <dsp:nvSpPr>
        <dsp:cNvPr id="0" name=""/>
        <dsp:cNvSpPr/>
      </dsp:nvSpPr>
      <dsp:spPr>
        <a:xfrm>
          <a:off x="4016419" y="8403186"/>
          <a:ext cx="2688403" cy="111803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BO" sz="1600" b="0" kern="1200" dirty="0"/>
            <a:t>Unidad Administrativa Financiera</a:t>
          </a:r>
          <a:endParaRPr lang="es-ES" sz="1600" b="0" kern="1200" dirty="0"/>
        </a:p>
      </dsp:txBody>
      <dsp:txXfrm>
        <a:off x="4016419" y="8403186"/>
        <a:ext cx="2688403" cy="1118034"/>
      </dsp:txXfrm>
    </dsp:sp>
    <dsp:sp modelId="{A584EF8A-D35B-4328-BB0D-2EC6F9FE0B83}">
      <dsp:nvSpPr>
        <dsp:cNvPr id="0" name=""/>
        <dsp:cNvSpPr/>
      </dsp:nvSpPr>
      <dsp:spPr>
        <a:xfrm>
          <a:off x="3770329" y="5384582"/>
          <a:ext cx="2236069" cy="111803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1" kern="1200" dirty="0"/>
            <a:t>Planificación</a:t>
          </a:r>
        </a:p>
      </dsp:txBody>
      <dsp:txXfrm>
        <a:off x="3770329" y="5384582"/>
        <a:ext cx="2236069" cy="1118034"/>
      </dsp:txXfrm>
    </dsp:sp>
    <dsp:sp modelId="{2F433BD1-AA0A-48B3-A8CD-CD267D107D19}">
      <dsp:nvSpPr>
        <dsp:cNvPr id="0" name=""/>
        <dsp:cNvSpPr/>
      </dsp:nvSpPr>
      <dsp:spPr>
        <a:xfrm>
          <a:off x="6475973" y="5384582"/>
          <a:ext cx="2236069" cy="111803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i="1" kern="1200" dirty="0"/>
            <a:t>Auditoría Interna</a:t>
          </a:r>
        </a:p>
      </dsp:txBody>
      <dsp:txXfrm>
        <a:off x="6475973" y="5384582"/>
        <a:ext cx="2236069" cy="11180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dr="http://schemas.openxmlformats.org/drawingml/2006/chartDrawing" xmlns:a="http://schemas.openxmlformats.org/drawingml/2006/main" xmlns:c="http://schemas.openxmlformats.org/drawingml/2006/chart" xmlns:r="http://schemas.openxmlformats.org/officeDocument/2006/relationships">
  <cdr:relSizeAnchor>
    <cdr:from>
      <cdr:x>0.335378240026002</cdr:x>
      <cdr:y>0.45268642136112</cdr:y>
    </cdr:from>
    <cdr:to>
      <cdr:x>0.499959372714715</cdr:x>
      <cdr:y>0.547118202539889</cdr:y>
    </cdr:to>
    <cdr:sp>
      <cdr:nvSpPr>
        <cdr:cNvPr id="623" name="Rectángulo 2"/>
        <cdr:cNvSpPr/>
      </cdr:nvSpPr>
      <cdr:spPr>
        <a:xfrm>
          <a:off x="2971800" y="2502360"/>
          <a:ext cx="1458360" cy="522000"/>
        </a:xfrm>
        <a:prstGeom prst="rect">
          <a:avLst/>
        </a:prstGeom>
        <a:noFill/>
        <a:ln>
          <a:noFill/>
        </a:ln>
      </cdr:spPr>
      <cdr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/>
      </cdr:style>
      <cdr:txBody>
        <a:bodyPr vertOverflow="clip" lIns="90000" rIns="90000" tIns="45000" bIns="45000" anchor="t">
          <a:noAutofit/>
        </a:bodyPr>
        <a:p>
          <a:pPr>
            <a:lnSpc>
              <a:spcPct val="100000"/>
            </a:lnSpc>
          </a:pPr>
          <a:r>
            <a:rPr b="1" lang="es-BO" sz="2800" spc="-1" strike="noStrike">
              <a:solidFill>
                <a:schemeClr val="dk1"/>
              </a:solidFill>
              <a:latin typeface="Arial"/>
            </a:rPr>
            <a:t>71.85%</a:t>
          </a:r>
          <a:endParaRPr b="0" sz="2800" spc="-1" strike="noStrike">
            <a:solidFill>
              <a:srgbClr val="000000"/>
            </a:solidFill>
            <a:latin typeface="Times New Roman"/>
          </a:endParaRPr>
        </a:p>
      </cdr:txBody>
    </cdr:sp>
  </cdr:relSizeAnchor>
  <cdr:relSizeAnchor>
    <cdr:from>
      <cdr:x>0.573616640936053</cdr:x>
      <cdr:y>0.257310322370563</cdr:y>
    </cdr:from>
    <cdr:to>
      <cdr:x>0.723450069066385</cdr:x>
      <cdr:y>0.338977531748616</cdr:y>
    </cdr:to>
    <cdr:sp>
      <cdr:nvSpPr>
        <cdr:cNvPr id="624" name="Rectángulo 3"/>
        <cdr:cNvSpPr/>
      </cdr:nvSpPr>
      <cdr:spPr>
        <a:xfrm>
          <a:off x="5082840" y="1422360"/>
          <a:ext cx="1327680" cy="451440"/>
        </a:xfrm>
        <a:prstGeom prst="rect">
          <a:avLst/>
        </a:prstGeom>
        <a:noFill/>
        <a:ln>
          <a:noFill/>
        </a:ln>
      </cdr:spPr>
      <cdr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/>
      </cdr:style>
      <cdr:txBody>
        <a:bodyPr vertOverflow="clip" lIns="90000" rIns="90000" tIns="45000" bIns="45000" anchor="t">
          <a:noAutofit/>
        </a:bodyPr>
        <a:p>
          <a:pPr>
            <a:lnSpc>
              <a:spcPct val="100000"/>
            </a:lnSpc>
          </a:pPr>
          <a:r>
            <a:rPr b="0" lang="es-BO" sz="2400" spc="-1" strike="noStrike">
              <a:solidFill>
                <a:schemeClr val="dk1"/>
              </a:solidFill>
              <a:latin typeface="Arial"/>
            </a:rPr>
            <a:t>28.25%</a:t>
          </a:r>
          <a:endParaRPr b="0" sz="2400" spc="-1" strike="noStrike">
            <a:solidFill>
              <a:srgbClr val="000000"/>
            </a:solidFill>
            <a:latin typeface="Times New Roman"/>
          </a:endParaRPr>
        </a:p>
      </cdr:txBody>
    </cdr:sp>
  </cdr:relSizeAnchor>
</c:userShapes>
</file>

<file path=ppt/drawings/drawing2.xml><?xml version="1.0" encoding="utf-8"?>
<c:userShapes xmlns:cdr="http://schemas.openxmlformats.org/drawingml/2006/chartDrawing" xmlns:a="http://schemas.openxmlformats.org/drawingml/2006/main" xmlns:c="http://schemas.openxmlformats.org/drawingml/2006/chart" xmlns:r="http://schemas.openxmlformats.org/officeDocument/2006/relationships">
  <cdr:relSizeAnchor>
    <cdr:from>
      <cdr:x>0.437327304697312</cdr:x>
      <cdr:y>0.438899753958741</cdr:y>
    </cdr:from>
    <cdr:to>
      <cdr:x>0.562547098718915</cdr:x>
      <cdr:y>0.560910983534162</cdr:y>
    </cdr:to>
    <cdr:sp>
      <cdr:nvSpPr>
        <cdr:cNvPr id="626" name="Rectángulo 1"/>
        <cdr:cNvSpPr/>
      </cdr:nvSpPr>
      <cdr:spPr>
        <a:xfrm>
          <a:off x="3760560" y="2504520"/>
          <a:ext cx="1076760" cy="696240"/>
        </a:xfrm>
        <a:prstGeom prst="rect">
          <a:avLst/>
        </a:prstGeom>
        <a:noFill/>
        <a:ln>
          <a:noFill/>
        </a:ln>
      </cdr:spPr>
      <cdr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/>
      </cdr:style>
      <cdr:txBody>
        <a:bodyPr vertOverflow="clip" lIns="90000" rIns="90000" tIns="45000" bIns="45000" anchor="t">
          <a:noAutofit/>
        </a:bodyPr>
        <a:p>
          <a:pPr>
            <a:lnSpc>
              <a:spcPct val="100000"/>
            </a:lnSpc>
          </a:pPr>
          <a:r>
            <a:rPr b="0" lang="es-BO" sz="4000" spc="-1" strike="noStrike">
              <a:solidFill>
                <a:schemeClr val="lt1"/>
              </a:solidFill>
              <a:latin typeface="Arial"/>
            </a:rPr>
            <a:t>135</a:t>
          </a:r>
          <a:endParaRPr b="0" sz="4000" spc="-1" strike="noStrike">
            <a:solidFill>
              <a:srgbClr val="000000"/>
            </a:solidFill>
            <a:latin typeface="Times New Roman"/>
          </a:endParaRPr>
        </a:p>
      </cdr:txBody>
    </cdr:sp>
  </cdr:relSizeAnchor>
</c:userShapes>
</file>

<file path=ppt/drawings/drawing3.xml><?xml version="1.0" encoding="utf-8"?>
<c:userShapes xmlns:cdr="http://schemas.openxmlformats.org/drawingml/2006/chartDrawing" xmlns:a="http://schemas.openxmlformats.org/drawingml/2006/main" xmlns:c="http://schemas.openxmlformats.org/drawingml/2006/chart" xmlns:r="http://schemas.openxmlformats.org/officeDocument/2006/relationships">
  <cdr:relSizeAnchor>
    <cdr:from>
      <cdr:x>0.161165420739889</cdr:x>
      <cdr:y>0.298147072115695</cdr:y>
    </cdr:from>
    <cdr:to>
      <cdr:x>0.823806785508913</cdr:x>
      <cdr:y>0.674543224223643</cdr:y>
    </cdr:to>
    <cdr:sp>
      <cdr:nvSpPr>
        <cdr:cNvPr id="1718" name="Forma libre: forma 4"/>
        <cdr:cNvSpPr/>
      </cdr:nvSpPr>
      <cdr:spPr>
        <a:xfrm>
          <a:off x="1513440" y="1662480"/>
          <a:ext cx="6222600" cy="2098800"/>
        </a:xfrm>
        <a:custGeom>
          <a:avLst/>
          <a:gdLst>
            <a:gd name="textAreaLeft" fmla="*/ 0 w 6222600"/>
            <a:gd name="textAreaRight" fmla="*/ 6222960 w 6222600"/>
            <a:gd name="textAreaTop" fmla="*/ 0 h 2098800"/>
            <a:gd name="textAreaBottom" fmla="*/ 2099160 h 2098800"/>
          </a:gdLst>
          <a:ahLst/>
          <a:rect l="textAreaLeft" t="textAreaTop" r="textAreaRight" b="textAreaBottom"/>
          <a:pathLst>
            <a:path w="3600450" h="714375">
              <a:moveTo>
                <a:pt x="0" y="714375"/>
              </a:moveTo>
              <a:cubicBezTo>
                <a:pt x="189706" y="561181"/>
                <a:pt x="379413" y="407987"/>
                <a:pt x="742950" y="314325"/>
              </a:cubicBezTo>
              <a:cubicBezTo>
                <a:pt x="1106487" y="220663"/>
                <a:pt x="1822450" y="188912"/>
                <a:pt x="2181225" y="152400"/>
              </a:cubicBezTo>
              <a:cubicBezTo>
                <a:pt x="2540000" y="115888"/>
                <a:pt x="2659063" y="120650"/>
                <a:pt x="2895600" y="95250"/>
              </a:cubicBezTo>
              <a:cubicBezTo>
                <a:pt x="3132137" y="69850"/>
                <a:pt x="3366293" y="34925"/>
                <a:pt x="3600450" y="0"/>
              </a:cubicBezTo>
            </a:path>
          </a:pathLst>
        </a:custGeom>
        <a:noFill/>
        <a:ln w="41275">
          <a:solidFill>
            <a:srgbClr val="4f81bd">
              <a:lumMod val="75000"/>
            </a:srgbClr>
          </a:solidFill>
          <a:round/>
        </a:ln>
      </cdr:spPr>
      <cdr:style>
        <a:lnRef idx="0"/>
        <a:fillRef idx="0"/>
        <a:effectRef idx="0"/>
        <a:fontRef idx="minor"/>
      </cdr:style>
      <cdr:txBody>
        <a:bodyPr vertOverflow="clip" lIns="90000" rIns="90000" tIns="45000" bIns="45000" anchor="t">
          <a:noAutofit/>
        </a:bodyPr>
        <a:p>
          <a:pPr>
            <a:lnSpc>
              <a:spcPct val="100000"/>
            </a:lnSpc>
          </a:pPr>
          <a:endParaRPr b="0" lang="es-ES" sz="1800" spc="-1" strike="noStrike">
            <a:solidFill>
              <a:schemeClr val="dk1"/>
            </a:solidFill>
            <a:latin typeface="Calibri"/>
          </a:endParaRPr>
        </a:p>
      </cdr:txBody>
    </cdr:sp>
  </cdr:relSizeAnchor>
</c:userShape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0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s-BO" sz="1400" spc="-1" strike="noStrike">
                <a:solidFill>
                  <a:srgbClr val="000000"/>
                </a:solidFill>
                <a:latin typeface="Arial"/>
              </a:rPr>
              <a:t>Pulse para desplazar la diapositiva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es-BO" sz="2000" spc="-1" strike="noStrike">
                <a:solidFill>
                  <a:srgbClr val="000000"/>
                </a:solidFill>
                <a:latin typeface="Arial"/>
              </a:rPr>
              <a:t>Pulse para editar el formato de las notas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s-BO" sz="1400" spc="-1" strike="noStrike">
                <a:solidFill>
                  <a:srgbClr val="000000"/>
                </a:solidFill>
                <a:latin typeface="Times New Roman"/>
              </a:rPr>
              <a:t>&lt;cabecera&gt;</a:t>
            </a:r>
            <a:endParaRPr b="0" lang="es-BO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 type="dt" idx="55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es-BO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es-BO" sz="1400" spc="-1" strike="noStrike">
                <a:solidFill>
                  <a:srgbClr val="000000"/>
                </a:solidFill>
                <a:latin typeface="Times New Roman"/>
              </a:rPr>
              <a:t>&lt;fecha/hora&gt;</a:t>
            </a:r>
            <a:endParaRPr b="0" lang="es-BO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0" name="PlaceHolder 5"/>
          <p:cNvSpPr>
            <a:spLocks noGrp="1"/>
          </p:cNvSpPr>
          <p:nvPr>
            <p:ph type="ftr" idx="56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es-BO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s-BO" sz="1400" spc="-1" strike="noStrike">
                <a:solidFill>
                  <a:srgbClr val="000000"/>
                </a:solidFill>
                <a:latin typeface="Times New Roman"/>
              </a:rPr>
              <a:t>&lt;pie de página&gt;</a:t>
            </a:r>
            <a:endParaRPr b="0" lang="es-BO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1" name="PlaceHolder 6"/>
          <p:cNvSpPr>
            <a:spLocks noGrp="1"/>
          </p:cNvSpPr>
          <p:nvPr>
            <p:ph type="sldNum" idx="57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es-BO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C5710417-875A-4DEA-95C3-EB7035E1448A}" type="slidenum">
              <a:rPr b="0" lang="es-BO" sz="1400" spc="-1" strike="noStrike">
                <a:solidFill>
                  <a:srgbClr val="000000"/>
                </a:solidFill>
                <a:latin typeface="Times New Roman"/>
              </a:rPr>
              <a:t>&lt;número&gt;</a:t>
            </a:fld>
            <a:endParaRPr b="0" lang="es-BO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
</Relationships>
</file>

<file path=ppt/notesSlides/_rels/notesSlide30.xml.rels><?xml version="1.0" encoding="UTF-8"?>
<Relationships xmlns="http://schemas.openxmlformats.org/package/2006/relationships"><Relationship Id="rId1" Type="http://schemas.openxmlformats.org/officeDocument/2006/relationships/slide" Target="../slides/slide30.xml"/><Relationship Id="rId2" Type="http://schemas.openxmlformats.org/officeDocument/2006/relationships/notesMaster" Target="../notesMasters/notesMaster1.xml"/>
</Relationships>
</file>

<file path=ppt/notesSlides/_rels/notesSlide83.xml.rels><?xml version="1.0" encoding="UTF-8"?>
<Relationships xmlns="http://schemas.openxmlformats.org/package/2006/relationships"><Relationship Id="rId1" Type="http://schemas.openxmlformats.org/officeDocument/2006/relationships/slide" Target="../slides/slide83.xml"/><Relationship Id="rId2" Type="http://schemas.openxmlformats.org/officeDocument/2006/relationships/notesMaster" Target="../notesMasters/notesMaster1.xml"/>
</Relationships>
</file>

<file path=ppt/notesSlides/_rels/notesSlide84.xml.rels><?xml version="1.0" encoding="UTF-8"?>
<Relationships xmlns="http://schemas.openxmlformats.org/package/2006/relationships"><Relationship Id="rId1" Type="http://schemas.openxmlformats.org/officeDocument/2006/relationships/slide" Target="../slides/slide84.xml"/><Relationship Id="rId2" Type="http://schemas.openxmlformats.org/officeDocument/2006/relationships/notesMaster" Target="../notesMasters/notesMaster1.xml"/>
</Relationships>
</file>

<file path=ppt/notesSlides/_rels/notesSlide85.xml.rels><?xml version="1.0" encoding="UTF-8"?>
<Relationships xmlns="http://schemas.openxmlformats.org/package/2006/relationships"><Relationship Id="rId1" Type="http://schemas.openxmlformats.org/officeDocument/2006/relationships/slide" Target="../slides/slide85.xml"/><Relationship Id="rId2" Type="http://schemas.openxmlformats.org/officeDocument/2006/relationships/notesMaster" Target="../notesMasters/notesMaster1.xml"/>
</Relationships>
</file>

<file path=ppt/notesSlides/_rels/notesSlide86.xml.rels><?xml version="1.0" encoding="UTF-8"?>
<Relationships xmlns="http://schemas.openxmlformats.org/package/2006/relationships"><Relationship Id="rId1" Type="http://schemas.openxmlformats.org/officeDocument/2006/relationships/slide" Target="../slides/slide86.xml"/><Relationship Id="rId2" Type="http://schemas.openxmlformats.org/officeDocument/2006/relationships/notesMaster" Target="../notesMasters/notesMaster1.xml"/>
</Relationships>
</file>

<file path=ppt/notesSlides/_rels/notesSlide87.xml.rels><?xml version="1.0" encoding="UTF-8"?>
<Relationships xmlns="http://schemas.openxmlformats.org/package/2006/relationships"><Relationship Id="rId1" Type="http://schemas.openxmlformats.org/officeDocument/2006/relationships/slide" Target="../slides/slide87.xml"/><Relationship Id="rId2" Type="http://schemas.openxmlformats.org/officeDocument/2006/relationships/notesMaster" Target="../notesMasters/notesMaster1.xml"/>
</Relationships>
</file>

<file path=ppt/notesSlides/_rels/notesSlide89.xml.rels><?xml version="1.0" encoding="UTF-8"?>
<Relationships xmlns="http://schemas.openxmlformats.org/package/2006/relationships"><Relationship Id="rId1" Type="http://schemas.openxmlformats.org/officeDocument/2006/relationships/slide" Target="../slides/slide89.xml"/><Relationship Id="rId2" Type="http://schemas.openxmlformats.org/officeDocument/2006/relationships/notesMaster" Target="../notesMasters/notesMaster1.xml"/>
</Relationships>
</file>

<file path=ppt/notesSlides/_rels/notesSlide90.xml.rels><?xml version="1.0" encoding="UTF-8"?>
<Relationships xmlns="http://schemas.openxmlformats.org/package/2006/relationships"><Relationship Id="rId1" Type="http://schemas.openxmlformats.org/officeDocument/2006/relationships/slide" Target="../slides/slide90.xml"/><Relationship Id="rId2" Type="http://schemas.openxmlformats.org/officeDocument/2006/relationships/notesMaster" Target="../notesMasters/notesMaster1.xml"/>
</Relationships>
</file>

<file path=ppt/notesSlides/_rels/notesSlide91.xml.rels><?xml version="1.0" encoding="UTF-8"?>
<Relationships xmlns="http://schemas.openxmlformats.org/package/2006/relationships"><Relationship Id="rId1" Type="http://schemas.openxmlformats.org/officeDocument/2006/relationships/slide" Target="../slides/slide91.xml"/><Relationship Id="rId2" Type="http://schemas.openxmlformats.org/officeDocument/2006/relationships/notesMaster" Target="../notesMasters/notesMaster1.xml"/>
</Relationships>
</file>

<file path=ppt/notesSlides/_rels/notesSlide92.xml.rels><?xml version="1.0" encoding="UTF-8"?>
<Relationships xmlns="http://schemas.openxmlformats.org/package/2006/relationships"><Relationship Id="rId1" Type="http://schemas.openxmlformats.org/officeDocument/2006/relationships/slide" Target="../slides/slide92.xml"/><Relationship Id="rId2" Type="http://schemas.openxmlformats.org/officeDocument/2006/relationships/notesMaster" Target="../notesMasters/notesMaster1.xml"/>
</Relationship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7" name="PlaceHolder 1"/>
          <p:cNvSpPr>
            <a:spLocks noGrp="1"/>
          </p:cNvSpPr>
          <p:nvPr>
            <p:ph type="sldImg"/>
          </p:nvPr>
        </p:nvSpPr>
        <p:spPr>
          <a:xfrm>
            <a:off x="406440" y="696960"/>
            <a:ext cx="6197400" cy="3485880"/>
          </a:xfrm>
          <a:prstGeom prst="rect">
            <a:avLst/>
          </a:prstGeom>
          <a:ln w="0">
            <a:noFill/>
          </a:ln>
        </p:spPr>
      </p:sp>
      <p:sp>
        <p:nvSpPr>
          <p:cNvPr id="180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marL="216000" indent="-216000">
              <a:buNone/>
            </a:pPr>
            <a:endParaRPr b="0" lang="es-BO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09" name="PlaceHolder 3"/>
          <p:cNvSpPr>
            <a:spLocks noGrp="1"/>
          </p:cNvSpPr>
          <p:nvPr>
            <p:ph type="sldNum" idx="58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3240" rIns="93240" tIns="0" bIns="0" anchor="t">
            <a:noAutofit/>
          </a:bodyPr>
          <a:lstStyle>
            <a:lvl1pPr indent="0">
              <a:lnSpc>
                <a:spcPct val="100000"/>
              </a:lnSpc>
              <a:buNone/>
              <a:defRPr b="0" lang="en-US" sz="1400" spc="-1" strike="noStrike">
                <a:solidFill>
                  <a:srgbClr val="000000"/>
                </a:solidFill>
                <a:latin typeface="Arial"/>
                <a:ea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49611635-38E5-49E6-8805-8E2D88B09E38}" type="slidenum">
              <a:rPr b="0" lang="en-US" sz="1400" spc="-1" strike="noStrike">
                <a:solidFill>
                  <a:srgbClr val="000000"/>
                </a:solidFill>
                <a:latin typeface="Arial"/>
                <a:ea typeface="Arial"/>
              </a:rPr>
              <a:t>87</a:t>
            </a:fld>
            <a:endParaRPr b="0" lang="es-BO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0" name="PlaceHolder 1"/>
          <p:cNvSpPr>
            <a:spLocks noGrp="1"/>
          </p:cNvSpPr>
          <p:nvPr>
            <p:ph type="sldImg"/>
          </p:nvPr>
        </p:nvSpPr>
        <p:spPr>
          <a:xfrm>
            <a:off x="406440" y="696960"/>
            <a:ext cx="6197400" cy="3485880"/>
          </a:xfrm>
          <a:prstGeom prst="rect">
            <a:avLst/>
          </a:prstGeom>
          <a:ln w="0">
            <a:noFill/>
          </a:ln>
        </p:spPr>
      </p:sp>
      <p:sp>
        <p:nvSpPr>
          <p:cNvPr id="181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marL="216000" indent="-216000">
              <a:buNone/>
            </a:pPr>
            <a:endParaRPr b="0" lang="es-BO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12" name="PlaceHolder 3"/>
          <p:cNvSpPr>
            <a:spLocks noGrp="1"/>
          </p:cNvSpPr>
          <p:nvPr>
            <p:ph type="sldNum" idx="59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3240" rIns="93240" tIns="0" bIns="0" anchor="t">
            <a:noAutofit/>
          </a:bodyPr>
          <a:lstStyle>
            <a:lvl1pPr indent="0">
              <a:lnSpc>
                <a:spcPct val="100000"/>
              </a:lnSpc>
              <a:buNone/>
              <a:defRPr b="0" lang="en-US" sz="1400" spc="-1" strike="noStrike">
                <a:solidFill>
                  <a:srgbClr val="000000"/>
                </a:solidFill>
                <a:latin typeface="Arial"/>
                <a:ea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3B43652A-678B-448A-A1AF-ACDBDE0D772E}" type="slidenum">
              <a:rPr b="0" lang="en-US" sz="1400" spc="-1" strike="noStrike">
                <a:solidFill>
                  <a:srgbClr val="000000"/>
                </a:solidFill>
                <a:latin typeface="Arial"/>
                <a:ea typeface="Arial"/>
              </a:rPr>
              <a:t>87</a:t>
            </a:fld>
            <a:endParaRPr b="0" lang="es-BO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3" name="PlaceHolder 1"/>
          <p:cNvSpPr>
            <a:spLocks noGrp="1"/>
          </p:cNvSpPr>
          <p:nvPr>
            <p:ph type="sldImg"/>
          </p:nvPr>
        </p:nvSpPr>
        <p:spPr>
          <a:xfrm>
            <a:off x="406440" y="696960"/>
            <a:ext cx="6197400" cy="3485880"/>
          </a:xfrm>
          <a:prstGeom prst="rect">
            <a:avLst/>
          </a:prstGeom>
          <a:ln w="0">
            <a:noFill/>
          </a:ln>
        </p:spPr>
      </p:sp>
      <p:sp>
        <p:nvSpPr>
          <p:cNvPr id="181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marL="216000" indent="-216000">
              <a:buNone/>
            </a:pPr>
            <a:endParaRPr b="0" lang="es-BO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15" name="PlaceHolder 3"/>
          <p:cNvSpPr>
            <a:spLocks noGrp="1"/>
          </p:cNvSpPr>
          <p:nvPr>
            <p:ph type="sldNum" idx="60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3240" rIns="93240" tIns="0" bIns="0" anchor="t">
            <a:noAutofit/>
          </a:bodyPr>
          <a:lstStyle>
            <a:lvl1pPr indent="0">
              <a:lnSpc>
                <a:spcPct val="100000"/>
              </a:lnSpc>
              <a:buNone/>
              <a:defRPr b="0" lang="en-US" sz="1400" spc="-1" strike="noStrike">
                <a:solidFill>
                  <a:srgbClr val="000000"/>
                </a:solidFill>
                <a:latin typeface="Arial"/>
                <a:ea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834C3813-0751-4560-8686-056E422B24D9}" type="slidenum">
              <a:rPr b="0" lang="en-US" sz="1400" spc="-1" strike="noStrike">
                <a:solidFill>
                  <a:srgbClr val="000000"/>
                </a:solidFill>
                <a:latin typeface="Arial"/>
                <a:ea typeface="Arial"/>
              </a:rPr>
              <a:t>87</a:t>
            </a:fld>
            <a:endParaRPr b="0" lang="es-BO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6" name="PlaceHolder 1"/>
          <p:cNvSpPr>
            <a:spLocks noGrp="1"/>
          </p:cNvSpPr>
          <p:nvPr>
            <p:ph type="sldImg"/>
          </p:nvPr>
        </p:nvSpPr>
        <p:spPr>
          <a:xfrm>
            <a:off x="406440" y="696960"/>
            <a:ext cx="6197400" cy="3485880"/>
          </a:xfrm>
          <a:prstGeom prst="rect">
            <a:avLst/>
          </a:prstGeom>
          <a:ln w="0">
            <a:noFill/>
          </a:ln>
        </p:spPr>
      </p:sp>
      <p:sp>
        <p:nvSpPr>
          <p:cNvPr id="181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marL="216000" indent="-216000">
              <a:buNone/>
            </a:pPr>
            <a:endParaRPr b="0" lang="es-BO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18" name="PlaceHolder 3"/>
          <p:cNvSpPr>
            <a:spLocks noGrp="1"/>
          </p:cNvSpPr>
          <p:nvPr>
            <p:ph type="sldNum" idx="61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3240" rIns="93240" tIns="0" bIns="0" anchor="t">
            <a:noAutofit/>
          </a:bodyPr>
          <a:lstStyle>
            <a:lvl1pPr indent="0">
              <a:lnSpc>
                <a:spcPct val="100000"/>
              </a:lnSpc>
              <a:buNone/>
              <a:defRPr b="0" lang="en-US" sz="1400" spc="-1" strike="noStrike">
                <a:solidFill>
                  <a:srgbClr val="000000"/>
                </a:solidFill>
                <a:latin typeface="Arial"/>
                <a:ea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31EBCCEC-3573-48C2-BB92-001498169CEF}" type="slidenum">
              <a:rPr b="0" lang="en-US" sz="1400" spc="-1" strike="noStrike">
                <a:solidFill>
                  <a:srgbClr val="000000"/>
                </a:solidFill>
                <a:latin typeface="Arial"/>
                <a:ea typeface="Arial"/>
              </a:rPr>
              <a:t>87</a:t>
            </a:fld>
            <a:endParaRPr b="0" lang="es-BO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9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  <a:ln w="0">
            <a:noFill/>
          </a:ln>
        </p:spPr>
      </p:sp>
      <p:sp>
        <p:nvSpPr>
          <p:cNvPr id="182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marL="216000" indent="-216000">
              <a:buNone/>
            </a:pPr>
            <a:endParaRPr b="0" lang="es-BO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21" name="PlaceHolder 3"/>
          <p:cNvSpPr>
            <a:spLocks noGrp="1"/>
          </p:cNvSpPr>
          <p:nvPr>
            <p:ph type="sldNum" idx="62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s-BO" sz="1200" spc="-1" strike="noStrike">
                <a:solidFill>
                  <a:srgbClr val="000000"/>
                </a:solidFill>
                <a:latin typeface="Calibri"/>
                <a:ea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7E8C9F36-F2A5-4194-907A-FB842065E904}" type="slidenum">
              <a:rPr b="0" lang="es-BO" sz="1200" spc="-1" strike="noStrike">
                <a:solidFill>
                  <a:srgbClr val="000000"/>
                </a:solidFill>
                <a:latin typeface="Calibri"/>
                <a:ea typeface="Calibri"/>
              </a:rPr>
              <a:t>87</a:t>
            </a:fld>
            <a:endParaRPr b="0" lang="es-BO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  <a:ln w="0">
            <a:noFill/>
          </a:ln>
        </p:spPr>
      </p:sp>
      <p:sp>
        <p:nvSpPr>
          <p:cNvPr id="182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marL="216000" indent="-216000">
              <a:buNone/>
            </a:pPr>
            <a:endParaRPr b="0" lang="es-BO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24" name="PlaceHolder 3"/>
          <p:cNvSpPr>
            <a:spLocks noGrp="1"/>
          </p:cNvSpPr>
          <p:nvPr>
            <p:ph type="sldNum" idx="63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lstStyle>
            <a:lvl1pPr indent="0">
              <a:lnSpc>
                <a:spcPct val="100000"/>
              </a:lnSpc>
              <a:buNone/>
              <a:defRPr b="0" lang="es-BO" sz="1400" spc="-1" strike="noStrike">
                <a:solidFill>
                  <a:srgbClr val="000000"/>
                </a:solidFill>
                <a:latin typeface="Arial"/>
                <a:ea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11C90757-B913-473F-9188-3C0C693202FE}" type="slidenum">
              <a:rPr b="0" lang="es-BO" sz="1400" spc="-1" strike="noStrike">
                <a:solidFill>
                  <a:srgbClr val="000000"/>
                </a:solidFill>
                <a:latin typeface="Arial"/>
                <a:ea typeface="Arial"/>
              </a:rPr>
              <a:t>87</a:t>
            </a:fld>
            <a:endParaRPr b="0" lang="es-BO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5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  <a:ln w="0">
            <a:noFill/>
          </a:ln>
        </p:spPr>
      </p:sp>
      <p:sp>
        <p:nvSpPr>
          <p:cNvPr id="1826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marL="216000" indent="-216000">
              <a:buNone/>
            </a:pPr>
            <a:endParaRPr b="0" lang="es-BO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27" name="PlaceHolder 3"/>
          <p:cNvSpPr>
            <a:spLocks noGrp="1"/>
          </p:cNvSpPr>
          <p:nvPr>
            <p:ph type="sldNum" idx="64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lstStyle>
            <a:lvl1pPr indent="0">
              <a:lnSpc>
                <a:spcPct val="100000"/>
              </a:lnSpc>
              <a:buNone/>
              <a:defRPr b="0" lang="es-BO" sz="1400" spc="-1" strike="noStrike">
                <a:solidFill>
                  <a:srgbClr val="000000"/>
                </a:solidFill>
                <a:latin typeface="Arial"/>
                <a:ea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09230A1F-E361-4C03-A1E6-D31147EB06A2}" type="slidenum">
              <a:rPr b="0" lang="es-BO" sz="1400" spc="-1" strike="noStrike">
                <a:solidFill>
                  <a:srgbClr val="000000"/>
                </a:solidFill>
                <a:latin typeface="Arial"/>
                <a:ea typeface="Arial"/>
              </a:rPr>
              <a:t>87</a:t>
            </a:fld>
            <a:endParaRPr b="0" lang="es-BO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8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  <a:ln w="0">
            <a:noFill/>
          </a:ln>
        </p:spPr>
      </p:sp>
      <p:sp>
        <p:nvSpPr>
          <p:cNvPr id="182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marL="216000" indent="-216000">
              <a:buNone/>
            </a:pPr>
            <a:endParaRPr b="0" lang="es-BO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30" name="PlaceHolder 3"/>
          <p:cNvSpPr>
            <a:spLocks noGrp="1"/>
          </p:cNvSpPr>
          <p:nvPr>
            <p:ph type="sldNum" idx="65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lstStyle>
            <a:lvl1pPr indent="0">
              <a:lnSpc>
                <a:spcPct val="100000"/>
              </a:lnSpc>
              <a:buNone/>
              <a:defRPr b="0" lang="es-BO" sz="1400" spc="-1" strike="noStrike">
                <a:solidFill>
                  <a:srgbClr val="000000"/>
                </a:solidFill>
                <a:latin typeface="Arial"/>
                <a:ea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C0750500-449E-4F8E-8B51-23F41B9E31AA}" type="slidenum">
              <a:rPr b="0" lang="es-BO" sz="1400" spc="-1" strike="noStrike">
                <a:solidFill>
                  <a:srgbClr val="000000"/>
                </a:solidFill>
                <a:latin typeface="Arial"/>
                <a:ea typeface="Arial"/>
              </a:rPr>
              <a:t>87</a:t>
            </a:fld>
            <a:endParaRPr b="0" lang="es-BO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1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  <a:ln w="0">
            <a:noFill/>
          </a:ln>
        </p:spPr>
      </p:sp>
      <p:sp>
        <p:nvSpPr>
          <p:cNvPr id="183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marL="216000" indent="-216000">
              <a:buNone/>
            </a:pPr>
            <a:endParaRPr b="0" lang="es-BO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33" name="PlaceHolder 3"/>
          <p:cNvSpPr>
            <a:spLocks noGrp="1"/>
          </p:cNvSpPr>
          <p:nvPr>
            <p:ph type="sldNum" idx="66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lstStyle>
            <a:lvl1pPr indent="0">
              <a:lnSpc>
                <a:spcPct val="100000"/>
              </a:lnSpc>
              <a:buNone/>
              <a:defRPr b="0" lang="es-BO" sz="1400" spc="-1" strike="noStrike">
                <a:solidFill>
                  <a:srgbClr val="000000"/>
                </a:solidFill>
                <a:latin typeface="Arial"/>
                <a:ea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CC0FB1D9-B324-433E-BB5C-ACE6AC5135D6}" type="slidenum">
              <a:rPr b="0" lang="es-BO" sz="1400" spc="-1" strike="noStrike">
                <a:solidFill>
                  <a:srgbClr val="000000"/>
                </a:solidFill>
                <a:latin typeface="Arial"/>
                <a:ea typeface="Arial"/>
              </a:rPr>
              <a:t>87</a:t>
            </a:fld>
            <a:endParaRPr b="0" lang="es-BO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4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  <a:ln w="0">
            <a:noFill/>
          </a:ln>
        </p:spPr>
      </p:sp>
      <p:sp>
        <p:nvSpPr>
          <p:cNvPr id="183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Autofit/>
          </a:bodyPr>
          <a:p>
            <a:pPr marL="216000" indent="-216000">
              <a:buNone/>
            </a:pPr>
            <a:endParaRPr b="0" lang="es-BO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36" name="PlaceHolder 3"/>
          <p:cNvSpPr>
            <a:spLocks noGrp="1"/>
          </p:cNvSpPr>
          <p:nvPr>
            <p:ph type="sldNum" idx="67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lstStyle>
            <a:lvl1pPr indent="0">
              <a:lnSpc>
                <a:spcPct val="100000"/>
              </a:lnSpc>
              <a:buNone/>
              <a:defRPr b="0" lang="es-BO" sz="1400" spc="-1" strike="noStrike">
                <a:solidFill>
                  <a:srgbClr val="000000"/>
                </a:solidFill>
                <a:latin typeface="Arial"/>
                <a:ea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DA6F3A51-B124-4E26-94B5-EC4EC5E622A9}" type="slidenum">
              <a:rPr b="0" lang="es-BO" sz="1400" spc="-1" strike="noStrike">
                <a:solidFill>
                  <a:srgbClr val="000000"/>
                </a:solidFill>
                <a:latin typeface="Arial"/>
                <a:ea typeface="Arial"/>
              </a:rPr>
              <a:t>87</a:t>
            </a:fld>
            <a:endParaRPr b="0" lang="es-BO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7" name="PlaceHolder 1"/>
          <p:cNvSpPr>
            <a:spLocks noGrp="1"/>
          </p:cNvSpPr>
          <p:nvPr>
            <p:ph type="hdr"/>
          </p:nvPr>
        </p:nvSpPr>
        <p:spPr>
          <a:xfrm>
            <a:off x="0" y="0"/>
            <a:ext cx="3962160" cy="342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s-BO" sz="12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838" name="PlaceHolder 2"/>
          <p:cNvSpPr>
            <a:spLocks noGrp="1"/>
          </p:cNvSpPr>
          <p:nvPr>
            <p:ph type="dt" idx="68"/>
          </p:nvPr>
        </p:nvSpPr>
        <p:spPr>
          <a:xfrm>
            <a:off x="5180040" y="0"/>
            <a:ext cx="3962160" cy="342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cs-CZ" sz="1200" spc="-1" strike="noStrike">
                <a:solidFill>
                  <a:srgbClr val="000000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cs-CZ" sz="1200" spc="-1" strike="noStrike">
                <a:solidFill>
                  <a:srgbClr val="000000"/>
                </a:solidFill>
                <a:latin typeface="Arial"/>
                <a:ea typeface="Arial"/>
              </a:rPr>
              <a:t>1.7.2013</a:t>
            </a:r>
            <a:endParaRPr b="0" lang="es-BO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39" name="PlaceHolder 3"/>
          <p:cNvSpPr>
            <a:spLocks noGrp="1"/>
          </p:cNvSpPr>
          <p:nvPr>
            <p:ph type="sldImg"/>
          </p:nvPr>
        </p:nvSpPr>
        <p:spPr>
          <a:xfrm>
            <a:off x="2290680" y="512640"/>
            <a:ext cx="4562280" cy="2566800"/>
          </a:xfrm>
          <a:prstGeom prst="rect">
            <a:avLst/>
          </a:prstGeom>
          <a:ln w="0">
            <a:noFill/>
          </a:ln>
        </p:spPr>
      </p:sp>
      <p:sp>
        <p:nvSpPr>
          <p:cNvPr id="1840" name="PlaceHolder 4"/>
          <p:cNvSpPr>
            <a:spLocks noGrp="1"/>
          </p:cNvSpPr>
          <p:nvPr>
            <p:ph type="body"/>
          </p:nvPr>
        </p:nvSpPr>
        <p:spPr>
          <a:xfrm>
            <a:off x="914400" y="3251160"/>
            <a:ext cx="7314840" cy="3080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es-BO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41" name="PlaceHolder 5"/>
          <p:cNvSpPr>
            <a:spLocks noGrp="1"/>
          </p:cNvSpPr>
          <p:nvPr>
            <p:ph type="ftr" idx="69"/>
          </p:nvPr>
        </p:nvSpPr>
        <p:spPr>
          <a:xfrm>
            <a:off x="0" y="6502320"/>
            <a:ext cx="3962160" cy="3409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>
              <a:buNone/>
            </a:pPr>
            <a:endParaRPr b="0" lang="es-BO" sz="12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842" name="PlaceHolder 6"/>
          <p:cNvSpPr>
            <a:spLocks noGrp="1"/>
          </p:cNvSpPr>
          <p:nvPr>
            <p:ph type="sldNum" idx="70"/>
          </p:nvPr>
        </p:nvSpPr>
        <p:spPr>
          <a:xfrm>
            <a:off x="5180040" y="6502320"/>
            <a:ext cx="3962160" cy="3409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cs-CZ" sz="1200" spc="-1" strike="noStrike">
                <a:solidFill>
                  <a:srgbClr val="000000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cs-CZ" sz="1200" spc="-1" strike="noStrike">
                <a:solidFill>
                  <a:srgbClr val="000000"/>
                </a:solidFill>
                <a:latin typeface="Arial"/>
                <a:ea typeface="Arial"/>
              </a:rPr>
              <a:t>‹</a:t>
            </a:r>
            <a:r>
              <a:rPr b="0" lang="cs-CZ" sz="1200" spc="-1" strike="noStrike">
                <a:solidFill>
                  <a:srgbClr val="000000"/>
                </a:solidFill>
                <a:latin typeface="Arial"/>
                <a:ea typeface="Arial"/>
              </a:rPr>
              <a:t>#›</a:t>
            </a:r>
            <a:endParaRPr b="0" lang="es-BO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" name="PlaceHolder 1"/>
          <p:cNvSpPr>
            <a:spLocks noGrp="1"/>
          </p:cNvSpPr>
          <p:nvPr>
            <p:ph type="hdr"/>
          </p:nvPr>
        </p:nvSpPr>
        <p:spPr>
          <a:xfrm>
            <a:off x="0" y="0"/>
            <a:ext cx="3962160" cy="342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s-BO" sz="12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844" name="PlaceHolder 2"/>
          <p:cNvSpPr>
            <a:spLocks noGrp="1"/>
          </p:cNvSpPr>
          <p:nvPr>
            <p:ph type="dt" idx="71"/>
          </p:nvPr>
        </p:nvSpPr>
        <p:spPr>
          <a:xfrm>
            <a:off x="5180040" y="0"/>
            <a:ext cx="3962160" cy="342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cs-CZ" sz="1200" spc="-1" strike="noStrike">
                <a:solidFill>
                  <a:srgbClr val="000000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cs-CZ" sz="1200" spc="-1" strike="noStrike">
                <a:solidFill>
                  <a:srgbClr val="000000"/>
                </a:solidFill>
                <a:latin typeface="Arial"/>
                <a:ea typeface="Arial"/>
              </a:rPr>
              <a:t>1.7.2013</a:t>
            </a:r>
            <a:endParaRPr b="0" lang="es-BO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45" name="PlaceHolder 3"/>
          <p:cNvSpPr>
            <a:spLocks noGrp="1"/>
          </p:cNvSpPr>
          <p:nvPr>
            <p:ph type="sldImg"/>
          </p:nvPr>
        </p:nvSpPr>
        <p:spPr>
          <a:xfrm>
            <a:off x="2290680" y="512640"/>
            <a:ext cx="4562280" cy="2566800"/>
          </a:xfrm>
          <a:prstGeom prst="rect">
            <a:avLst/>
          </a:prstGeom>
          <a:ln w="0">
            <a:noFill/>
          </a:ln>
        </p:spPr>
      </p:sp>
      <p:sp>
        <p:nvSpPr>
          <p:cNvPr id="1846" name="PlaceHolder 4"/>
          <p:cNvSpPr>
            <a:spLocks noGrp="1"/>
          </p:cNvSpPr>
          <p:nvPr>
            <p:ph type="body"/>
          </p:nvPr>
        </p:nvSpPr>
        <p:spPr>
          <a:xfrm>
            <a:off x="914400" y="3251160"/>
            <a:ext cx="7314840" cy="3080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es-BO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47" name="PlaceHolder 5"/>
          <p:cNvSpPr>
            <a:spLocks noGrp="1"/>
          </p:cNvSpPr>
          <p:nvPr>
            <p:ph type="ftr" idx="72"/>
          </p:nvPr>
        </p:nvSpPr>
        <p:spPr>
          <a:xfrm>
            <a:off x="0" y="6502320"/>
            <a:ext cx="3962160" cy="3409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>
              <a:buNone/>
            </a:pPr>
            <a:endParaRPr b="0" lang="es-BO" sz="12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848" name="PlaceHolder 6"/>
          <p:cNvSpPr>
            <a:spLocks noGrp="1"/>
          </p:cNvSpPr>
          <p:nvPr>
            <p:ph type="sldNum" idx="73"/>
          </p:nvPr>
        </p:nvSpPr>
        <p:spPr>
          <a:xfrm>
            <a:off x="5180040" y="6502320"/>
            <a:ext cx="3962160" cy="3409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cs-CZ" sz="1200" spc="-1" strike="noStrike">
                <a:solidFill>
                  <a:srgbClr val="000000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cs-CZ" sz="1200" spc="-1" strike="noStrike">
                <a:solidFill>
                  <a:srgbClr val="000000"/>
                </a:solidFill>
                <a:latin typeface="Arial"/>
                <a:ea typeface="Arial"/>
              </a:rPr>
              <a:t>‹</a:t>
            </a:r>
            <a:r>
              <a:rPr b="0" lang="cs-CZ" sz="1200" spc="-1" strike="noStrike">
                <a:solidFill>
                  <a:srgbClr val="000000"/>
                </a:solidFill>
                <a:latin typeface="Arial"/>
                <a:ea typeface="Arial"/>
              </a:rPr>
              <a:t>#›</a:t>
            </a:r>
            <a:endParaRPr b="0" lang="es-BO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9" name="PlaceHolder 1"/>
          <p:cNvSpPr>
            <a:spLocks noGrp="1"/>
          </p:cNvSpPr>
          <p:nvPr>
            <p:ph type="hdr"/>
          </p:nvPr>
        </p:nvSpPr>
        <p:spPr>
          <a:xfrm>
            <a:off x="0" y="0"/>
            <a:ext cx="3962160" cy="342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s-BO" sz="12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850" name="PlaceHolder 2"/>
          <p:cNvSpPr>
            <a:spLocks noGrp="1"/>
          </p:cNvSpPr>
          <p:nvPr>
            <p:ph type="dt" idx="74"/>
          </p:nvPr>
        </p:nvSpPr>
        <p:spPr>
          <a:xfrm>
            <a:off x="5180040" y="0"/>
            <a:ext cx="3962160" cy="342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cs-CZ" sz="1200" spc="-1" strike="noStrike">
                <a:solidFill>
                  <a:srgbClr val="000000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cs-CZ" sz="1200" spc="-1" strike="noStrike">
                <a:solidFill>
                  <a:srgbClr val="000000"/>
                </a:solidFill>
                <a:latin typeface="Arial"/>
                <a:ea typeface="Arial"/>
              </a:rPr>
              <a:t>1.7.2013</a:t>
            </a:r>
            <a:endParaRPr b="0" lang="es-BO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51" name="PlaceHolder 3"/>
          <p:cNvSpPr>
            <a:spLocks noGrp="1"/>
          </p:cNvSpPr>
          <p:nvPr>
            <p:ph type="sldImg"/>
          </p:nvPr>
        </p:nvSpPr>
        <p:spPr>
          <a:xfrm>
            <a:off x="2290680" y="512640"/>
            <a:ext cx="4562280" cy="2566800"/>
          </a:xfrm>
          <a:prstGeom prst="rect">
            <a:avLst/>
          </a:prstGeom>
          <a:ln w="0">
            <a:noFill/>
          </a:ln>
        </p:spPr>
      </p:sp>
      <p:sp>
        <p:nvSpPr>
          <p:cNvPr id="1852" name="PlaceHolder 4"/>
          <p:cNvSpPr>
            <a:spLocks noGrp="1"/>
          </p:cNvSpPr>
          <p:nvPr>
            <p:ph type="body"/>
          </p:nvPr>
        </p:nvSpPr>
        <p:spPr>
          <a:xfrm>
            <a:off x="914400" y="3251160"/>
            <a:ext cx="7314840" cy="3080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es-BO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53" name="PlaceHolder 5"/>
          <p:cNvSpPr>
            <a:spLocks noGrp="1"/>
          </p:cNvSpPr>
          <p:nvPr>
            <p:ph type="ftr" idx="75"/>
          </p:nvPr>
        </p:nvSpPr>
        <p:spPr>
          <a:xfrm>
            <a:off x="0" y="6502320"/>
            <a:ext cx="3962160" cy="3409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>
              <a:buNone/>
            </a:pPr>
            <a:endParaRPr b="0" lang="es-BO" sz="12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854" name="PlaceHolder 6"/>
          <p:cNvSpPr>
            <a:spLocks noGrp="1"/>
          </p:cNvSpPr>
          <p:nvPr>
            <p:ph type="sldNum" idx="76"/>
          </p:nvPr>
        </p:nvSpPr>
        <p:spPr>
          <a:xfrm>
            <a:off x="5180040" y="6502320"/>
            <a:ext cx="3962160" cy="3409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cs-CZ" sz="1200" spc="-1" strike="noStrike">
                <a:solidFill>
                  <a:srgbClr val="000000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cs-CZ" sz="1200" spc="-1" strike="noStrike">
                <a:solidFill>
                  <a:srgbClr val="000000"/>
                </a:solidFill>
                <a:latin typeface="Arial"/>
                <a:ea typeface="Arial"/>
              </a:rPr>
              <a:t>‹</a:t>
            </a:r>
            <a:r>
              <a:rPr b="0" lang="cs-CZ" sz="1200" spc="-1" strike="noStrike">
                <a:solidFill>
                  <a:srgbClr val="000000"/>
                </a:solidFill>
                <a:latin typeface="Arial"/>
                <a:ea typeface="Arial"/>
              </a:rPr>
              <a:t>#›</a:t>
            </a:r>
            <a:endParaRPr b="0" lang="es-BO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5" name="PlaceHolder 1"/>
          <p:cNvSpPr>
            <a:spLocks noGrp="1"/>
          </p:cNvSpPr>
          <p:nvPr>
            <p:ph type="hdr"/>
          </p:nvPr>
        </p:nvSpPr>
        <p:spPr>
          <a:xfrm>
            <a:off x="0" y="0"/>
            <a:ext cx="3962160" cy="342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s-BO" sz="12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856" name="PlaceHolder 2"/>
          <p:cNvSpPr>
            <a:spLocks noGrp="1"/>
          </p:cNvSpPr>
          <p:nvPr>
            <p:ph type="dt" idx="77"/>
          </p:nvPr>
        </p:nvSpPr>
        <p:spPr>
          <a:xfrm>
            <a:off x="5180040" y="0"/>
            <a:ext cx="3962160" cy="342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cs-CZ" sz="1200" spc="-1" strike="noStrike">
                <a:solidFill>
                  <a:srgbClr val="000000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cs-CZ" sz="1200" spc="-1" strike="noStrike">
                <a:solidFill>
                  <a:srgbClr val="000000"/>
                </a:solidFill>
                <a:latin typeface="Arial"/>
                <a:ea typeface="Arial"/>
              </a:rPr>
              <a:t>1.7.2013</a:t>
            </a:r>
            <a:endParaRPr b="0" lang="es-BO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57" name="PlaceHolder 3"/>
          <p:cNvSpPr>
            <a:spLocks noGrp="1"/>
          </p:cNvSpPr>
          <p:nvPr>
            <p:ph type="sldImg"/>
          </p:nvPr>
        </p:nvSpPr>
        <p:spPr>
          <a:xfrm>
            <a:off x="2290680" y="512640"/>
            <a:ext cx="4562280" cy="2566800"/>
          </a:xfrm>
          <a:prstGeom prst="rect">
            <a:avLst/>
          </a:prstGeom>
          <a:ln w="0">
            <a:noFill/>
          </a:ln>
        </p:spPr>
      </p:sp>
      <p:sp>
        <p:nvSpPr>
          <p:cNvPr id="1858" name="PlaceHolder 4"/>
          <p:cNvSpPr>
            <a:spLocks noGrp="1"/>
          </p:cNvSpPr>
          <p:nvPr>
            <p:ph type="body"/>
          </p:nvPr>
        </p:nvSpPr>
        <p:spPr>
          <a:xfrm>
            <a:off x="914400" y="3251160"/>
            <a:ext cx="7314840" cy="3080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216000" indent="-216000">
              <a:buNone/>
            </a:pPr>
            <a:endParaRPr b="0" lang="es-BO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59" name="PlaceHolder 5"/>
          <p:cNvSpPr>
            <a:spLocks noGrp="1"/>
          </p:cNvSpPr>
          <p:nvPr>
            <p:ph type="ftr" idx="78"/>
          </p:nvPr>
        </p:nvSpPr>
        <p:spPr>
          <a:xfrm>
            <a:off x="0" y="6502320"/>
            <a:ext cx="3962160" cy="3409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>
              <a:buNone/>
            </a:pPr>
            <a:endParaRPr b="0" lang="es-BO" sz="12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860" name="PlaceHolder 6"/>
          <p:cNvSpPr>
            <a:spLocks noGrp="1"/>
          </p:cNvSpPr>
          <p:nvPr>
            <p:ph type="sldNum" idx="79"/>
          </p:nvPr>
        </p:nvSpPr>
        <p:spPr>
          <a:xfrm>
            <a:off x="5180040" y="6502320"/>
            <a:ext cx="3962160" cy="3409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cs-CZ" sz="1200" spc="-1" strike="noStrike">
                <a:solidFill>
                  <a:srgbClr val="000000"/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cs-CZ" sz="1200" spc="-1" strike="noStrike">
                <a:solidFill>
                  <a:srgbClr val="000000"/>
                </a:solidFill>
                <a:latin typeface="Arial"/>
                <a:ea typeface="Arial"/>
              </a:rPr>
              <a:t>‹</a:t>
            </a:r>
            <a:r>
              <a:rPr b="0" lang="cs-CZ" sz="1200" spc="-1" strike="noStrike">
                <a:solidFill>
                  <a:srgbClr val="000000"/>
                </a:solidFill>
                <a:latin typeface="Arial"/>
                <a:ea typeface="Arial"/>
              </a:rPr>
              <a:t>#›</a:t>
            </a:r>
            <a:endParaRPr b="0" lang="es-BO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9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7C3A6CA-1F3D-40F5-B26E-C0A4FF021B18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BO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OBJECT_WITH_CAPTIO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A8C68E6B-01A4-4119-9579-8E982FCBBD71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es-BO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ICTURE_WITH_CAPTIO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0"/>
          </p:nvPr>
        </p:nvSpPr>
        <p:spPr/>
        <p:txBody>
          <a:bodyPr/>
          <a:p>
            <a:fld id="{8D421DD0-EF74-492B-89CE-0561DFB6F284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8"/>
          </p:nvPr>
        </p:nvSpPr>
        <p:spPr/>
        <p:txBody>
          <a:bodyPr/>
          <a:p>
            <a:r>
              <a:rPr lang="es-BO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VERTICA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3"/>
          </p:nvPr>
        </p:nvSpPr>
        <p:spPr/>
        <p:txBody>
          <a:bodyPr/>
          <a:p>
            <a:fld id="{9A0CCEC5-FE65-4C95-8E59-14292FE3FF12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1"/>
          </p:nvPr>
        </p:nvSpPr>
        <p:spPr/>
        <p:txBody>
          <a:bodyPr/>
          <a:p>
            <a:r>
              <a:rPr lang="es-BO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Predetermin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BO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3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6"/>
          </p:nvPr>
        </p:nvSpPr>
        <p:spPr/>
        <p:txBody>
          <a:bodyPr/>
          <a:p>
            <a:fld id="{B8120304-217F-444E-A2A8-08FF62D2BEE4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5"/>
          </p:nvPr>
        </p:nvSpPr>
        <p:spPr/>
        <p:txBody>
          <a:bodyPr/>
          <a:p>
            <a:r>
              <a:rPr lang="es-BO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BO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3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9"/>
          </p:nvPr>
        </p:nvSpPr>
        <p:spPr/>
        <p:txBody>
          <a:bodyPr/>
          <a:p>
            <a:fld id="{CE14DF26-EE58-4C86-B43E-3D199E57F817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8"/>
          </p:nvPr>
        </p:nvSpPr>
        <p:spPr/>
        <p:txBody>
          <a:bodyPr/>
          <a:p>
            <a:r>
              <a:rPr lang="es-BO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BO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42"/>
          </p:nvPr>
        </p:nvSpPr>
        <p:spPr/>
        <p:txBody>
          <a:bodyPr/>
          <a:p>
            <a:fld id="{40FF31FD-33FA-4A39-BD6D-DD2DAD1189BE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1"/>
          </p:nvPr>
        </p:nvSpPr>
        <p:spPr/>
        <p:txBody>
          <a:bodyPr/>
          <a:p>
            <a:r>
              <a:rPr lang="es-BO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BO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45"/>
          </p:nvPr>
        </p:nvSpPr>
        <p:spPr/>
        <p:txBody>
          <a:bodyPr/>
          <a:p>
            <a:fld id="{98C00F1C-771B-4887-9041-5E001D0D55A6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4"/>
          </p:nvPr>
        </p:nvSpPr>
        <p:spPr/>
        <p:txBody>
          <a:bodyPr/>
          <a:p>
            <a:r>
              <a:rPr lang="es-BO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BO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48"/>
          </p:nvPr>
        </p:nvSpPr>
        <p:spPr/>
        <p:txBody>
          <a:bodyPr/>
          <a:p>
            <a:fld id="{FA0F7B38-7439-4801-98D5-E4133F13007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7"/>
          </p:nvPr>
        </p:nvSpPr>
        <p:spPr/>
        <p:txBody>
          <a:bodyPr/>
          <a:p>
            <a:r>
              <a:rPr lang="es-BO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1"/>
          </p:nvPr>
        </p:nvSpPr>
        <p:spPr/>
        <p:txBody>
          <a:bodyPr/>
          <a:p>
            <a:fld id="{037825A9-4457-4B72-9D16-A56B5C7A4288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9"/>
          </p:nvPr>
        </p:nvSpPr>
        <p:spPr/>
        <p:txBody>
          <a:bodyPr/>
          <a:p>
            <a:r>
              <a:rPr lang="es-BO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BO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BO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4"/>
          </p:nvPr>
        </p:nvSpPr>
        <p:spPr/>
        <p:txBody>
          <a:bodyPr/>
          <a:p>
            <a:fld id="{4D1632DD-7F19-477D-B101-F26DF9C7B395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52"/>
          </p:nvPr>
        </p:nvSpPr>
        <p:spPr/>
        <p:txBody>
          <a:bodyPr/>
          <a:p>
            <a:r>
              <a:rPr lang="es-BO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VERTICAL_TITLE_AND_VERTICA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DEF48245-0D27-4A42-8E8E-34E4D838DF5A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es-BO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subTitle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BO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3FF0FFA3-978C-4E8B-9CED-69BBEF0FCF7B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es-BO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BO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C280CD99-1C2B-4814-837C-23BDEE1B9BD4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0"/>
          </p:nvPr>
        </p:nvSpPr>
        <p:spPr/>
        <p:txBody>
          <a:bodyPr/>
          <a:p>
            <a:r>
              <a:rPr lang="es-BO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5"/>
          </p:nvPr>
        </p:nvSpPr>
        <p:spPr/>
        <p:txBody>
          <a:bodyPr/>
          <a:p>
            <a:fld id="{372BCF25-C35D-413B-BA00-2479E7E30DDA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3"/>
          </p:nvPr>
        </p:nvSpPr>
        <p:spPr/>
        <p:txBody>
          <a:bodyPr/>
          <a:p>
            <a:r>
              <a:rPr lang="es-BO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_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/>
          </p:nvPr>
        </p:nvSpPr>
        <p:spPr>
          <a:xfrm>
            <a:off x="91440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BO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/>
          </p:nvPr>
        </p:nvSpPr>
        <p:spPr>
          <a:xfrm>
            <a:off x="9348120" y="2406960"/>
            <a:ext cx="803160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s-BO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8"/>
          </p:nvPr>
        </p:nvSpPr>
        <p:spPr/>
        <p:txBody>
          <a:bodyPr/>
          <a:p>
            <a:fld id="{5405A4B9-C47C-4417-BF49-96EA30B09D98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6"/>
          </p:nvPr>
        </p:nvSpPr>
        <p:spPr/>
        <p:txBody>
          <a:bodyPr/>
          <a:p>
            <a:r>
              <a:rPr lang="es-BO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WO_OBJECTS_WITH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1"/>
          </p:nvPr>
        </p:nvSpPr>
        <p:spPr/>
        <p:txBody>
          <a:bodyPr/>
          <a:p>
            <a:fld id="{A7BCC05D-58E3-46FA-97B5-298B542B741B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9"/>
          </p:nvPr>
        </p:nvSpPr>
        <p:spPr/>
        <p:txBody>
          <a:bodyPr/>
          <a:p>
            <a:r>
              <a:rPr lang="es-BO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4"/>
          </p:nvPr>
        </p:nvSpPr>
        <p:spPr/>
        <p:txBody>
          <a:bodyPr/>
          <a:p>
            <a:fld id="{23227636-1E5C-45EC-8774-67423CED1C62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22"/>
          </p:nvPr>
        </p:nvSpPr>
        <p:spPr/>
        <p:txBody>
          <a:bodyPr/>
          <a:p>
            <a:r>
              <a:rPr lang="es-BO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1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slideLayout" Target="../slideLayouts/slideLayout12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13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5" Type="http://schemas.openxmlformats.org/officeDocument/2006/relationships/image" Target="../media/image4.jpe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slideLayout" Target="../slideLayouts/slideLayout13.xml"/>
</Relationships>
</file>

<file path=ppt/slideMasters/_rels/slideMaster14.xml.rels><?xml version="1.0" encoding="UTF-8"?>
<Relationships xmlns="http://schemas.openxmlformats.org/package/2006/relationships"><Relationship Id="rId1" Type="http://schemas.openxmlformats.org/officeDocument/2006/relationships/theme" Target="../theme/theme14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slideLayout" Target="../slideLayouts/slideLayout14.xml"/>
</Relationships>
</file>

<file path=ppt/slideMasters/_rels/slideMaster15.xml.rels><?xml version="1.0" encoding="UTF-8"?>
<Relationships xmlns="http://schemas.openxmlformats.org/package/2006/relationships"><Relationship Id="rId1" Type="http://schemas.openxmlformats.org/officeDocument/2006/relationships/theme" Target="../theme/theme15.xml"/><Relationship Id="rId2" Type="http://schemas.openxmlformats.org/officeDocument/2006/relationships/slideLayout" Target="../slideLayouts/slideLayout15.xml"/>
</Relationships>
</file>

<file path=ppt/slideMasters/_rels/slideMaster16.xml.rels><?xml version="1.0" encoding="UTF-8"?>
<Relationships xmlns="http://schemas.openxmlformats.org/package/2006/relationships"><Relationship Id="rId1" Type="http://schemas.openxmlformats.org/officeDocument/2006/relationships/theme" Target="../theme/theme16.xml"/><Relationship Id="rId2" Type="http://schemas.openxmlformats.org/officeDocument/2006/relationships/slideLayout" Target="../slideLayouts/slideLayout16.xml"/>
</Relationships>
</file>

<file path=ppt/slideMasters/_rels/slideMaster17.xml.rels><?xml version="1.0" encoding="UTF-8"?>
<Relationships xmlns="http://schemas.openxmlformats.org/package/2006/relationships"><Relationship Id="rId1" Type="http://schemas.openxmlformats.org/officeDocument/2006/relationships/theme" Target="../theme/theme17.xml"/><Relationship Id="rId2" Type="http://schemas.openxmlformats.org/officeDocument/2006/relationships/slideLayout" Target="../slideLayouts/slideLayout17.xml"/>
</Relationships>
</file>

<file path=ppt/slideMasters/_rels/slideMaster18.xml.rels><?xml version="1.0" encoding="UTF-8"?>
<Relationships xmlns="http://schemas.openxmlformats.org/package/2006/relationships"><Relationship Id="rId1" Type="http://schemas.openxmlformats.org/officeDocument/2006/relationships/theme" Target="../theme/theme18.xml"/><Relationship Id="rId2" Type="http://schemas.openxmlformats.org/officeDocument/2006/relationships/slideLayout" Target="../slideLayouts/slideLayout18.xml"/>
</Relationships>
</file>

<file path=ppt/slideMasters/_rels/slideMaster19.xml.rels><?xml version="1.0" encoding="UTF-8"?>
<Relationships xmlns="http://schemas.openxmlformats.org/package/2006/relationships"><Relationship Id="rId1" Type="http://schemas.openxmlformats.org/officeDocument/2006/relationships/theme" Target="../theme/theme19.xml"/><Relationship Id="rId2" Type="http://schemas.openxmlformats.org/officeDocument/2006/relationships/slideLayout" Target="../slideLayouts/slideLayout19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dt" idx="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es-BO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s-BO" sz="1400" spc="-1" strike="noStrike">
                <a:solidFill>
                  <a:srgbClr val="000000"/>
                </a:solidFill>
                <a:latin typeface="Times New Roman"/>
              </a:rPr>
              <a:t>&lt;fecha/hora&gt;</a:t>
            </a:r>
            <a:endParaRPr b="0" lang="es-BO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s-BO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s-BO" sz="1400" spc="-1" strike="noStrike">
                <a:solidFill>
                  <a:srgbClr val="000000"/>
                </a:solidFill>
                <a:latin typeface="Times New Roman"/>
              </a:rPr>
              <a:t>&lt;pie de página&gt;</a:t>
            </a:r>
            <a:endParaRPr b="0" lang="es-BO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D7B9F689-8157-4083-9534-7ABCA521EEF9}" type="slidenum">
              <a:rPr b="0" lang="en-US" sz="1200" spc="-1" strike="noStrike">
                <a:solidFill>
                  <a:srgbClr val="888888"/>
                </a:solidFill>
                <a:latin typeface="Calibri"/>
                <a:ea typeface="Calibri"/>
              </a:rPr>
              <a:t>&lt;número&gt;</a:t>
            </a:fld>
            <a:endParaRPr b="0" lang="es-BO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s-BO" sz="1400" spc="-1" strike="noStrike">
                <a:solidFill>
                  <a:srgbClr val="000000"/>
                </a:solidFill>
                <a:latin typeface="Arial"/>
              </a:rPr>
              <a:t>Pulse para editar el formato del texto de título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1400" spc="-1" strike="noStrike">
                <a:solidFill>
                  <a:srgbClr val="000000"/>
                </a:solidFill>
                <a:latin typeface="Arial"/>
              </a:rPr>
              <a:t>Pulse para editar el formato de texto del esquema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BO" sz="1400" spc="-1" strike="noStrike">
                <a:solidFill>
                  <a:srgbClr val="000000"/>
                </a:solidFill>
                <a:latin typeface="Arial"/>
              </a:rPr>
              <a:t>Segundo nivel del esquema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1400" spc="-1" strike="noStrike">
                <a:solidFill>
                  <a:srgbClr val="000000"/>
                </a:solidFill>
                <a:latin typeface="Arial"/>
              </a:rPr>
              <a:t>Tercer nivel del esquema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BO" sz="1400" spc="-1" strike="noStrike">
                <a:solidFill>
                  <a:srgbClr val="000000"/>
                </a:solidFill>
                <a:latin typeface="Arial"/>
              </a:rPr>
              <a:t>Cuarto nivel del esquema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2000" spc="-1" strike="noStrike">
                <a:solidFill>
                  <a:srgbClr val="000000"/>
                </a:solidFill>
                <a:latin typeface="Arial"/>
              </a:rPr>
              <a:t>Quinto nivel del esquema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2000" spc="-1" strike="noStrike">
                <a:solidFill>
                  <a:srgbClr val="000000"/>
                </a:solidFill>
                <a:latin typeface="Arial"/>
              </a:rPr>
              <a:t>Sexto nivel del esquema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2000" spc="-1" strike="noStrike">
                <a:solidFill>
                  <a:srgbClr val="000000"/>
                </a:solidFill>
                <a:latin typeface="Arial"/>
              </a:rPr>
              <a:t>Séptimo nivel del esquema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2880"/>
            <a:ext cx="3007800" cy="1161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rmAutofit/>
          </a:bodyPr>
          <a:p>
            <a:pPr indent="0">
              <a:buNone/>
            </a:pPr>
            <a:r>
              <a:rPr b="0" lang="es-BO" sz="2000" spc="-1" strike="noStrike">
                <a:solidFill>
                  <a:srgbClr val="000000"/>
                </a:solidFill>
                <a:latin typeface="Arial"/>
              </a:rPr>
              <a:t>Pulse para editar el formato del texto de título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3575160" y="272880"/>
            <a:ext cx="5111280" cy="585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81242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3200" spc="-1" strike="noStrike">
                <a:solidFill>
                  <a:srgbClr val="000000"/>
                </a:solidFill>
                <a:latin typeface="Arial"/>
              </a:rPr>
              <a:t>Pulse para editar el formato de texto del esquema</a:t>
            </a:r>
            <a:endParaRPr b="0" lang="es-BO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BO" sz="3200" spc="-1" strike="noStrike">
                <a:solidFill>
                  <a:srgbClr val="000000"/>
                </a:solidFill>
                <a:latin typeface="Arial"/>
              </a:rPr>
              <a:t>Segundo nivel del esquema</a:t>
            </a:r>
            <a:endParaRPr b="0" lang="es-BO" sz="32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3200" spc="-1" strike="noStrike">
                <a:solidFill>
                  <a:srgbClr val="000000"/>
                </a:solidFill>
                <a:latin typeface="Arial"/>
              </a:rPr>
              <a:t>Tercer nivel del esquema</a:t>
            </a:r>
            <a:endParaRPr b="0" lang="es-BO" sz="32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BO" sz="3200" spc="-1" strike="noStrike">
                <a:solidFill>
                  <a:srgbClr val="000000"/>
                </a:solidFill>
                <a:latin typeface="Arial"/>
              </a:rPr>
              <a:t>Cuarto nivel del esquema</a:t>
            </a:r>
            <a:endParaRPr b="0" lang="es-BO" sz="32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3200" spc="-1" strike="noStrike">
                <a:solidFill>
                  <a:srgbClr val="000000"/>
                </a:solidFill>
                <a:latin typeface="Arial"/>
              </a:rPr>
              <a:t>Quinto nivel del esquema</a:t>
            </a:r>
            <a:endParaRPr b="0" lang="es-BO" sz="32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3200" spc="-1" strike="noStrike">
                <a:solidFill>
                  <a:srgbClr val="000000"/>
                </a:solidFill>
                <a:latin typeface="Arial"/>
              </a:rPr>
              <a:t>Sexto nivel del esquema</a:t>
            </a:r>
            <a:endParaRPr b="0" lang="es-BO" sz="32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3200" spc="-1" strike="noStrike">
                <a:solidFill>
                  <a:srgbClr val="000000"/>
                </a:solidFill>
                <a:latin typeface="Arial"/>
              </a:rPr>
              <a:t>Séptimo nivel del esquema</a:t>
            </a:r>
            <a:endParaRPr b="0" lang="es-BO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57200" y="1434960"/>
            <a:ext cx="3007800" cy="4690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55701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1400" spc="-1" strike="noStrike">
                <a:solidFill>
                  <a:srgbClr val="000000"/>
                </a:solidFill>
                <a:latin typeface="Arial"/>
              </a:rPr>
              <a:t>Pulse para editar el formato de texto del esquema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BO" sz="1400" spc="-1" strike="noStrike">
                <a:solidFill>
                  <a:srgbClr val="000000"/>
                </a:solidFill>
                <a:latin typeface="Arial"/>
              </a:rPr>
              <a:t>Segundo nivel del esquema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1400" spc="-1" strike="noStrike">
                <a:solidFill>
                  <a:srgbClr val="000000"/>
                </a:solidFill>
                <a:latin typeface="Arial"/>
              </a:rPr>
              <a:t>Tercer nivel del esquema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BO" sz="1400" spc="-1" strike="noStrike">
                <a:solidFill>
                  <a:srgbClr val="000000"/>
                </a:solidFill>
                <a:latin typeface="Arial"/>
              </a:rPr>
              <a:t>Cuarto nivel del esquema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1400" spc="-1" strike="noStrike">
                <a:solidFill>
                  <a:srgbClr val="000000"/>
                </a:solidFill>
                <a:latin typeface="Arial"/>
              </a:rPr>
              <a:t>Quinto nivel del esquema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1400" spc="-1" strike="noStrike">
                <a:solidFill>
                  <a:srgbClr val="000000"/>
                </a:solidFill>
                <a:latin typeface="Arial"/>
              </a:rPr>
              <a:t>Sexto nivel del esquema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1400" spc="-1" strike="noStrike">
                <a:solidFill>
                  <a:srgbClr val="000000"/>
                </a:solidFill>
                <a:latin typeface="Arial"/>
              </a:rPr>
              <a:t>Séptimo nivel del esquema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dt" idx="25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es-BO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s-BO" sz="1400" spc="-1" strike="noStrike">
                <a:solidFill>
                  <a:srgbClr val="000000"/>
                </a:solidFill>
                <a:latin typeface="Times New Roman"/>
              </a:rPr>
              <a:t>&lt;fecha/hora&gt;</a:t>
            </a:r>
            <a:endParaRPr b="0" lang="es-BO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7" name="PlaceHolder 5"/>
          <p:cNvSpPr>
            <a:spLocks noGrp="1"/>
          </p:cNvSpPr>
          <p:nvPr>
            <p:ph type="ftr" idx="26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s-BO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s-BO" sz="1400" spc="-1" strike="noStrike">
                <a:solidFill>
                  <a:srgbClr val="000000"/>
                </a:solidFill>
                <a:latin typeface="Times New Roman"/>
              </a:rPr>
              <a:t>&lt;pie de página&gt;</a:t>
            </a:r>
            <a:endParaRPr b="0" lang="es-BO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8" name="PlaceHolder 6"/>
          <p:cNvSpPr>
            <a:spLocks noGrp="1"/>
          </p:cNvSpPr>
          <p:nvPr>
            <p:ph type="sldNum" idx="27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F22EDCEC-9AFA-47A0-88E5-31EC867B9AB2}" type="slidenum">
              <a:rPr b="0" lang="en-US" sz="1200" spc="-1" strike="noStrike">
                <a:solidFill>
                  <a:srgbClr val="888888"/>
                </a:solidFill>
                <a:latin typeface="Calibri"/>
                <a:ea typeface="Calibri"/>
              </a:rPr>
              <a:t>&lt;número&gt;</a:t>
            </a:fld>
            <a:endParaRPr b="0" lang="es-BO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1792440" y="4800600"/>
            <a:ext cx="5486040" cy="566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rmAutofit/>
          </a:bodyPr>
          <a:p>
            <a:pPr indent="0">
              <a:buNone/>
            </a:pPr>
            <a:r>
              <a:rPr b="0" lang="es-BO" sz="2000" spc="-1" strike="noStrike">
                <a:solidFill>
                  <a:srgbClr val="000000"/>
                </a:solidFill>
                <a:latin typeface="Arial"/>
              </a:rPr>
              <a:t>Pulse para editar el formato del texto de título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1792440" y="61272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1400" spc="-1" strike="noStrike">
                <a:solidFill>
                  <a:srgbClr val="000000"/>
                </a:solidFill>
                <a:latin typeface="Arial"/>
              </a:rPr>
              <a:t>Pulse para editar el formato de texto del esquema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BO" sz="1400" spc="-1" strike="noStrike">
                <a:solidFill>
                  <a:srgbClr val="000000"/>
                </a:solidFill>
                <a:latin typeface="Arial"/>
              </a:rPr>
              <a:t>Segundo nivel del esquema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1400" spc="-1" strike="noStrike">
                <a:solidFill>
                  <a:srgbClr val="000000"/>
                </a:solidFill>
                <a:latin typeface="Arial"/>
              </a:rPr>
              <a:t>Tercer nivel del esquema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BO" sz="1400" spc="-1" strike="noStrike">
                <a:solidFill>
                  <a:srgbClr val="000000"/>
                </a:solidFill>
                <a:latin typeface="Arial"/>
              </a:rPr>
              <a:t>Cuarto nivel del esquema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1400" spc="-1" strike="noStrike">
                <a:solidFill>
                  <a:srgbClr val="000000"/>
                </a:solidFill>
                <a:latin typeface="Arial"/>
              </a:rPr>
              <a:t>Quinto nivel del esquema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1400" spc="-1" strike="noStrike">
                <a:solidFill>
                  <a:srgbClr val="000000"/>
                </a:solidFill>
                <a:latin typeface="Arial"/>
              </a:rPr>
              <a:t>Sexto nivel del esquema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1400" spc="-1" strike="noStrike">
                <a:solidFill>
                  <a:srgbClr val="000000"/>
                </a:solidFill>
                <a:latin typeface="Arial"/>
              </a:rPr>
              <a:t>Séptimo nivel del esquema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1792440" y="5367240"/>
            <a:ext cx="5486040" cy="804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24994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1400" spc="-1" strike="noStrike">
                <a:solidFill>
                  <a:srgbClr val="000000"/>
                </a:solidFill>
                <a:latin typeface="Arial"/>
              </a:rPr>
              <a:t>Pulse para editar el formato de texto del esquema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BO" sz="1400" spc="-1" strike="noStrike">
                <a:solidFill>
                  <a:srgbClr val="000000"/>
                </a:solidFill>
                <a:latin typeface="Arial"/>
              </a:rPr>
              <a:t>Segundo nivel del esquema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1400" spc="-1" strike="noStrike">
                <a:solidFill>
                  <a:srgbClr val="000000"/>
                </a:solidFill>
                <a:latin typeface="Arial"/>
              </a:rPr>
              <a:t>Tercer nivel del esquema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BO" sz="1400" spc="-1" strike="noStrike">
                <a:solidFill>
                  <a:srgbClr val="000000"/>
                </a:solidFill>
                <a:latin typeface="Arial"/>
              </a:rPr>
              <a:t>Cuarto nivel del esquema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1400" spc="-1" strike="noStrike">
                <a:solidFill>
                  <a:srgbClr val="000000"/>
                </a:solidFill>
                <a:latin typeface="Arial"/>
              </a:rPr>
              <a:t>Quinto nivel del esquema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1400" spc="-1" strike="noStrike">
                <a:solidFill>
                  <a:srgbClr val="000000"/>
                </a:solidFill>
                <a:latin typeface="Arial"/>
              </a:rPr>
              <a:t>Sexto nivel del esquema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1400" spc="-1" strike="noStrike">
                <a:solidFill>
                  <a:srgbClr val="000000"/>
                </a:solidFill>
                <a:latin typeface="Arial"/>
              </a:rPr>
              <a:t>Séptimo nivel del esquema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dt" idx="28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es-BO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s-BO" sz="1400" spc="-1" strike="noStrike">
                <a:solidFill>
                  <a:srgbClr val="000000"/>
                </a:solidFill>
                <a:latin typeface="Times New Roman"/>
              </a:rPr>
              <a:t>&lt;fecha/hora&gt;</a:t>
            </a:r>
            <a:endParaRPr b="0" lang="es-BO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3" name="PlaceHolder 5"/>
          <p:cNvSpPr>
            <a:spLocks noGrp="1"/>
          </p:cNvSpPr>
          <p:nvPr>
            <p:ph type="ftr" idx="29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s-BO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s-BO" sz="1400" spc="-1" strike="noStrike">
                <a:solidFill>
                  <a:srgbClr val="000000"/>
                </a:solidFill>
                <a:latin typeface="Times New Roman"/>
              </a:rPr>
              <a:t>&lt;pie de página&gt;</a:t>
            </a:r>
            <a:endParaRPr b="0" lang="es-BO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4" name="PlaceHolder 6"/>
          <p:cNvSpPr>
            <a:spLocks noGrp="1"/>
          </p:cNvSpPr>
          <p:nvPr>
            <p:ph type="sldNum" idx="30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1D5E017-0824-4726-B7A6-8129B3E3BACB}" type="slidenum">
              <a:rPr b="0" lang="en-US" sz="1200" spc="-1" strike="noStrike">
                <a:solidFill>
                  <a:srgbClr val="888888"/>
                </a:solidFill>
                <a:latin typeface="Calibri"/>
                <a:ea typeface="Calibri"/>
              </a:rPr>
              <a:t>&lt;número&gt;</a:t>
            </a:fld>
            <a:endParaRPr b="0" lang="es-BO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 fontScale="79329"/>
          </a:bodyPr>
          <a:p>
            <a:pPr indent="0">
              <a:buNone/>
            </a:pPr>
            <a:r>
              <a:rPr b="0" lang="es-BO" sz="4400" spc="-1" strike="noStrike">
                <a:solidFill>
                  <a:srgbClr val="000000"/>
                </a:solidFill>
                <a:latin typeface="Arial"/>
              </a:rPr>
              <a:t>Pulse para editar el formato del texto de título</a:t>
            </a:r>
            <a:endParaRPr b="0" lang="es-BO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 rot="5400000">
            <a:off x="2309400" y="-251640"/>
            <a:ext cx="4525560" cy="8229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62493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3200" spc="-1" strike="noStrike">
                <a:solidFill>
                  <a:srgbClr val="000000"/>
                </a:solidFill>
                <a:latin typeface="Arial"/>
              </a:rPr>
              <a:t>Pulse para editar el formato de texto del esquema</a:t>
            </a:r>
            <a:endParaRPr b="0" lang="es-BO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BO" sz="3200" spc="-1" strike="noStrike">
                <a:solidFill>
                  <a:srgbClr val="000000"/>
                </a:solidFill>
                <a:latin typeface="Arial"/>
              </a:rPr>
              <a:t>Segundo nivel del esquema</a:t>
            </a:r>
            <a:endParaRPr b="0" lang="es-BO" sz="32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3200" spc="-1" strike="noStrike">
                <a:solidFill>
                  <a:srgbClr val="000000"/>
                </a:solidFill>
                <a:latin typeface="Arial"/>
              </a:rPr>
              <a:t>Tercer nivel del esquema</a:t>
            </a:r>
            <a:endParaRPr b="0" lang="es-BO" sz="32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BO" sz="3200" spc="-1" strike="noStrike">
                <a:solidFill>
                  <a:srgbClr val="000000"/>
                </a:solidFill>
                <a:latin typeface="Arial"/>
              </a:rPr>
              <a:t>Cuarto nivel del esquema</a:t>
            </a:r>
            <a:endParaRPr b="0" lang="es-BO" sz="32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3200" spc="-1" strike="noStrike">
                <a:solidFill>
                  <a:srgbClr val="000000"/>
                </a:solidFill>
                <a:latin typeface="Arial"/>
              </a:rPr>
              <a:t>Quinto nivel del esquema</a:t>
            </a:r>
            <a:endParaRPr b="0" lang="es-BO" sz="32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3200" spc="-1" strike="noStrike">
                <a:solidFill>
                  <a:srgbClr val="000000"/>
                </a:solidFill>
                <a:latin typeface="Arial"/>
              </a:rPr>
              <a:t>Sexto nivel del esquema</a:t>
            </a:r>
            <a:endParaRPr b="0" lang="es-BO" sz="32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3200" spc="-1" strike="noStrike">
                <a:solidFill>
                  <a:srgbClr val="000000"/>
                </a:solidFill>
                <a:latin typeface="Arial"/>
              </a:rPr>
              <a:t>Séptimo nivel del esquema</a:t>
            </a:r>
            <a:endParaRPr b="0" lang="es-BO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dt" idx="3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es-BO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s-BO" sz="1400" spc="-1" strike="noStrike">
                <a:solidFill>
                  <a:srgbClr val="000000"/>
                </a:solidFill>
                <a:latin typeface="Times New Roman"/>
              </a:rPr>
              <a:t>&lt;fecha/hora&gt;</a:t>
            </a:r>
            <a:endParaRPr b="0" lang="es-BO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ftr" idx="3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s-BO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s-BO" sz="1400" spc="-1" strike="noStrike">
                <a:solidFill>
                  <a:srgbClr val="000000"/>
                </a:solidFill>
                <a:latin typeface="Times New Roman"/>
              </a:rPr>
              <a:t>&lt;pie de página&gt;</a:t>
            </a:r>
            <a:endParaRPr b="0" lang="es-BO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9" name="PlaceHolder 5"/>
          <p:cNvSpPr>
            <a:spLocks noGrp="1"/>
          </p:cNvSpPr>
          <p:nvPr>
            <p:ph type="sldNum" idx="3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A271B225-E999-489B-A373-FDF3F1C75FF2}" type="slidenum">
              <a:rPr b="0" lang="en-US" sz="1200" spc="-1" strike="noStrike">
                <a:solidFill>
                  <a:srgbClr val="888888"/>
                </a:solidFill>
                <a:latin typeface="Calibri"/>
                <a:ea typeface="Calibri"/>
              </a:rPr>
              <a:t>&lt;número&gt;</a:t>
            </a:fld>
            <a:endParaRPr b="0" lang="es-BO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1" r:id="rId2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bg object 16" descr=""/>
          <p:cNvPicPr/>
          <p:nvPr/>
        </p:nvPicPr>
        <p:blipFill>
          <a:blip r:embed="rId2"/>
          <a:stretch/>
        </p:blipFill>
        <p:spPr>
          <a:xfrm>
            <a:off x="641520" y="353880"/>
            <a:ext cx="1377360" cy="1373760"/>
          </a:xfrm>
          <a:prstGeom prst="rect">
            <a:avLst/>
          </a:prstGeom>
          <a:ln w="0">
            <a:noFill/>
          </a:ln>
        </p:spPr>
      </p:pic>
      <p:pic>
        <p:nvPicPr>
          <p:cNvPr id="71" name="bg object 17" descr=""/>
          <p:cNvPicPr/>
          <p:nvPr/>
        </p:nvPicPr>
        <p:blipFill>
          <a:blip r:embed="rId3"/>
          <a:stretch/>
        </p:blipFill>
        <p:spPr>
          <a:xfrm>
            <a:off x="2354400" y="341280"/>
            <a:ext cx="1182240" cy="1424520"/>
          </a:xfrm>
          <a:prstGeom prst="rect">
            <a:avLst/>
          </a:prstGeom>
          <a:ln w="0">
            <a:noFill/>
          </a:ln>
        </p:spPr>
      </p:pic>
      <p:pic>
        <p:nvPicPr>
          <p:cNvPr id="72" name="bg object 18" descr=""/>
          <p:cNvPicPr/>
          <p:nvPr/>
        </p:nvPicPr>
        <p:blipFill>
          <a:blip r:embed="rId4"/>
          <a:stretch/>
        </p:blipFill>
        <p:spPr>
          <a:xfrm>
            <a:off x="16890480" y="8761320"/>
            <a:ext cx="900360" cy="898920"/>
          </a:xfrm>
          <a:prstGeom prst="rect">
            <a:avLst/>
          </a:prstGeom>
          <a:ln w="0">
            <a:noFill/>
          </a:ln>
        </p:spPr>
      </p:pic>
      <p:pic>
        <p:nvPicPr>
          <p:cNvPr id="73" name="bg object 19" descr=""/>
          <p:cNvPicPr/>
          <p:nvPr/>
        </p:nvPicPr>
        <p:blipFill>
          <a:blip r:embed="rId5"/>
          <a:stretch/>
        </p:blipFill>
        <p:spPr>
          <a:xfrm>
            <a:off x="16930800" y="7207200"/>
            <a:ext cx="776880" cy="1206000"/>
          </a:xfrm>
          <a:prstGeom prst="rect">
            <a:avLst/>
          </a:prstGeom>
          <a:ln w="0">
            <a:noFill/>
          </a:ln>
        </p:spPr>
      </p:pic>
      <p:pic>
        <p:nvPicPr>
          <p:cNvPr id="74" name="bg object 20" descr=""/>
          <p:cNvPicPr/>
          <p:nvPr/>
        </p:nvPicPr>
        <p:blipFill>
          <a:blip r:embed="rId6"/>
          <a:stretch/>
        </p:blipFill>
        <p:spPr>
          <a:xfrm>
            <a:off x="5210640" y="2841480"/>
            <a:ext cx="8183520" cy="903600"/>
          </a:xfrm>
          <a:prstGeom prst="rect">
            <a:avLst/>
          </a:prstGeom>
          <a:ln w="0">
            <a:noFill/>
          </a:ln>
        </p:spPr>
      </p:pic>
      <p:pic>
        <p:nvPicPr>
          <p:cNvPr id="75" name="bg object 21" descr=""/>
          <p:cNvPicPr/>
          <p:nvPr/>
        </p:nvPicPr>
        <p:blipFill>
          <a:blip r:embed="rId7"/>
          <a:stretch/>
        </p:blipFill>
        <p:spPr>
          <a:xfrm>
            <a:off x="6170760" y="3427560"/>
            <a:ext cx="6255720" cy="1999080"/>
          </a:xfrm>
          <a:prstGeom prst="rect">
            <a:avLst/>
          </a:prstGeom>
          <a:ln w="0">
            <a:noFill/>
          </a:ln>
        </p:spPr>
      </p:pic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5119560" y="2580480"/>
            <a:ext cx="8305920" cy="1717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s-BO" sz="4000" spc="-1" strike="noStrike">
                <a:solidFill>
                  <a:srgbClr val="000000"/>
                </a:solidFill>
                <a:latin typeface="Arial"/>
              </a:rPr>
              <a:t>Pulse para editar el formato del texto de título</a:t>
            </a:r>
            <a:endParaRPr b="0" lang="es-BO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ftr" idx="34"/>
          </p:nvPr>
        </p:nvSpPr>
        <p:spPr>
          <a:xfrm>
            <a:off x="6217920" y="9567000"/>
            <a:ext cx="5851800" cy="51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buNone/>
              <a:defRPr b="0" lang="es-BO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s-BO" sz="1400" spc="-1" strike="noStrike">
                <a:solidFill>
                  <a:srgbClr val="000000"/>
                </a:solidFill>
                <a:latin typeface="Times New Roman"/>
              </a:rPr>
              <a:t>&lt;pie de página&gt;</a:t>
            </a:r>
            <a:endParaRPr b="0" lang="es-BO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dt" idx="35"/>
          </p:nvPr>
        </p:nvSpPr>
        <p:spPr>
          <a:xfrm>
            <a:off x="914400" y="9567000"/>
            <a:ext cx="4205880" cy="51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defRPr b="0" lang="en-US" sz="1400" spc="-1" strike="noStrike">
                <a:solidFill>
                  <a:schemeClr val="dk1">
                    <a:tint val="75000"/>
                  </a:schemeClr>
                </a:solidFill>
                <a:latin typeface="Arial"/>
                <a:ea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1">
                    <a:tint val="75000"/>
                  </a:schemeClr>
                </a:solidFill>
                <a:latin typeface="Arial"/>
                <a:ea typeface="Arial"/>
              </a:rPr>
              <a:t>&lt;fecha/hora&gt;</a:t>
            </a:r>
            <a:endParaRPr b="0" lang="es-BO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 type="sldNum" idx="36"/>
          </p:nvPr>
        </p:nvSpPr>
        <p:spPr>
          <a:xfrm>
            <a:off x="13167360" y="9567000"/>
            <a:ext cx="4205880" cy="51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s-BO" sz="1400" spc="-1" strike="noStrike">
                <a:solidFill>
                  <a:schemeClr val="dk1">
                    <a:tint val="75000"/>
                  </a:schemeClr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B318055-C0CB-4566-AD61-CC4CCE2D9D23}" type="slidenum">
              <a:rPr b="0" lang="es-BO" sz="1400" spc="-1" strike="noStrike">
                <a:solidFill>
                  <a:schemeClr val="dk1">
                    <a:tint val="75000"/>
                  </a:schemeClr>
                </a:solidFill>
                <a:latin typeface="Arial"/>
                <a:ea typeface="Arial"/>
              </a:rPr>
              <a:t>&lt;número&gt;</a:t>
            </a:fld>
            <a:endParaRPr b="0" lang="es-BO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3" r:id="rId8"/>
  </p:sldLayoutIdLst>
</p:sldMaster>
</file>

<file path=ppt/slideMasters/slideMaster1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bg object 16" descr=""/>
          <p:cNvPicPr/>
          <p:nvPr/>
        </p:nvPicPr>
        <p:blipFill>
          <a:blip r:embed="rId2"/>
          <a:stretch/>
        </p:blipFill>
        <p:spPr>
          <a:xfrm>
            <a:off x="5532120" y="885960"/>
            <a:ext cx="3469680" cy="416160"/>
          </a:xfrm>
          <a:prstGeom prst="rect">
            <a:avLst/>
          </a:prstGeom>
          <a:ln w="0">
            <a:noFill/>
          </a:ln>
        </p:spPr>
      </p:pic>
      <p:pic>
        <p:nvPicPr>
          <p:cNvPr id="83" name="bg object 17" descr=""/>
          <p:cNvPicPr/>
          <p:nvPr/>
        </p:nvPicPr>
        <p:blipFill>
          <a:blip r:embed="rId3"/>
          <a:stretch/>
        </p:blipFill>
        <p:spPr>
          <a:xfrm>
            <a:off x="8821080" y="601920"/>
            <a:ext cx="4210560" cy="1121400"/>
          </a:xfrm>
          <a:prstGeom prst="rect">
            <a:avLst/>
          </a:prstGeom>
          <a:ln w="0">
            <a:noFill/>
          </a:ln>
        </p:spPr>
      </p:pic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5487120" y="738360"/>
            <a:ext cx="7260480" cy="79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s-BO" sz="4000" spc="-1" strike="noStrike">
                <a:solidFill>
                  <a:srgbClr val="000000"/>
                </a:solidFill>
                <a:latin typeface="Arial"/>
              </a:rPr>
              <a:t>Pulse para editar el formato del texto de título</a:t>
            </a:r>
            <a:endParaRPr b="0" lang="es-BO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 type="body"/>
          </p:nvPr>
        </p:nvSpPr>
        <p:spPr>
          <a:xfrm>
            <a:off x="1053720" y="2698560"/>
            <a:ext cx="8641440" cy="2595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1800" spc="-1" strike="noStrike">
                <a:solidFill>
                  <a:srgbClr val="000000"/>
                </a:solidFill>
                <a:latin typeface="Calibri"/>
              </a:rPr>
              <a:t>Pulse para editar el formato de texto del esquema</a:t>
            </a:r>
            <a:endParaRPr b="0" lang="es-BO" sz="18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BO" sz="1800" spc="-1" strike="noStrike">
                <a:solidFill>
                  <a:srgbClr val="000000"/>
                </a:solidFill>
                <a:latin typeface="Calibri"/>
              </a:rPr>
              <a:t>Segundo nivel del esquema</a:t>
            </a:r>
            <a:endParaRPr b="0" lang="es-BO" sz="18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1800" spc="-1" strike="noStrike">
                <a:solidFill>
                  <a:srgbClr val="000000"/>
                </a:solidFill>
                <a:latin typeface="Calibri"/>
              </a:rPr>
              <a:t>Tercer nivel del esquema</a:t>
            </a:r>
            <a:endParaRPr b="0" lang="es-BO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BO" sz="1800" spc="-1" strike="noStrike">
                <a:solidFill>
                  <a:srgbClr val="000000"/>
                </a:solidFill>
                <a:latin typeface="Calibri"/>
              </a:rPr>
              <a:t>Cuarto nivel del esquema</a:t>
            </a:r>
            <a:endParaRPr b="0" lang="es-BO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1800" spc="-1" strike="noStrike">
                <a:solidFill>
                  <a:srgbClr val="000000"/>
                </a:solidFill>
                <a:latin typeface="Calibri"/>
              </a:rPr>
              <a:t>Quinto nivel del esquema</a:t>
            </a:r>
            <a:endParaRPr b="0" lang="es-BO" sz="18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1800" spc="-1" strike="noStrike">
                <a:solidFill>
                  <a:srgbClr val="000000"/>
                </a:solidFill>
                <a:latin typeface="Calibri"/>
              </a:rPr>
              <a:t>Sexto nivel del esquema</a:t>
            </a:r>
            <a:endParaRPr b="0" lang="es-BO" sz="18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1800" spc="-1" strike="noStrike">
                <a:solidFill>
                  <a:srgbClr val="000000"/>
                </a:solidFill>
                <a:latin typeface="Calibri"/>
              </a:rPr>
              <a:t>Séptimo nivel del esquema</a:t>
            </a:r>
            <a:endParaRPr b="0" lang="es-BO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6" name="PlaceHolder 3"/>
          <p:cNvSpPr>
            <a:spLocks noGrp="1"/>
          </p:cNvSpPr>
          <p:nvPr>
            <p:ph type="ftr" idx="37"/>
          </p:nvPr>
        </p:nvSpPr>
        <p:spPr>
          <a:xfrm>
            <a:off x="6217920" y="9567000"/>
            <a:ext cx="5851800" cy="51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buNone/>
              <a:defRPr b="0" lang="es-BO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s-BO" sz="1400" spc="-1" strike="noStrike">
                <a:solidFill>
                  <a:srgbClr val="000000"/>
                </a:solidFill>
                <a:latin typeface="Times New Roman"/>
              </a:rPr>
              <a:t>&lt;pie de página&gt;</a:t>
            </a:r>
            <a:endParaRPr b="0" lang="es-BO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7" name="PlaceHolder 4"/>
          <p:cNvSpPr>
            <a:spLocks noGrp="1"/>
          </p:cNvSpPr>
          <p:nvPr>
            <p:ph type="dt" idx="38"/>
          </p:nvPr>
        </p:nvSpPr>
        <p:spPr>
          <a:xfrm>
            <a:off x="914400" y="9567000"/>
            <a:ext cx="4205880" cy="51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defRPr b="0" lang="en-US" sz="1400" spc="-1" strike="noStrike">
                <a:solidFill>
                  <a:schemeClr val="dk1">
                    <a:tint val="75000"/>
                  </a:schemeClr>
                </a:solidFill>
                <a:latin typeface="Arial"/>
                <a:ea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1">
                    <a:tint val="75000"/>
                  </a:schemeClr>
                </a:solidFill>
                <a:latin typeface="Arial"/>
                <a:ea typeface="Arial"/>
              </a:rPr>
              <a:t>&lt;fecha/hora&gt;</a:t>
            </a:r>
            <a:endParaRPr b="0" lang="es-BO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8" name="PlaceHolder 5"/>
          <p:cNvSpPr>
            <a:spLocks noGrp="1"/>
          </p:cNvSpPr>
          <p:nvPr>
            <p:ph type="sldNum" idx="39"/>
          </p:nvPr>
        </p:nvSpPr>
        <p:spPr>
          <a:xfrm>
            <a:off x="13167360" y="9567000"/>
            <a:ext cx="4205880" cy="51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s-BO" sz="1400" spc="-1" strike="noStrike">
                <a:solidFill>
                  <a:schemeClr val="dk1">
                    <a:tint val="75000"/>
                  </a:schemeClr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C55C5772-0DE5-43C1-A138-3A5A83197F2C}" type="slidenum">
              <a:rPr b="0" lang="es-BO" sz="1400" spc="-1" strike="noStrike">
                <a:solidFill>
                  <a:schemeClr val="dk1">
                    <a:tint val="75000"/>
                  </a:schemeClr>
                </a:solidFill>
                <a:latin typeface="Arial"/>
                <a:ea typeface="Arial"/>
              </a:rPr>
              <a:t>&lt;número&gt;</a:t>
            </a:fld>
            <a:endParaRPr b="0" lang="es-BO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4"/>
  </p:sldLayoutIdLst>
</p:sldMaster>
</file>

<file path=ppt/slideMasters/slideMaster1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5487120" y="738360"/>
            <a:ext cx="7260480" cy="79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s-BO" sz="4000" spc="-1" strike="noStrike">
                <a:solidFill>
                  <a:srgbClr val="000000"/>
                </a:solidFill>
                <a:latin typeface="Arial"/>
              </a:rPr>
              <a:t>Pulse para editar el formato del texto de título</a:t>
            </a:r>
            <a:endParaRPr b="0" lang="es-BO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914400" y="2365920"/>
            <a:ext cx="7954920" cy="596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1800" spc="-1" strike="noStrike">
                <a:solidFill>
                  <a:srgbClr val="000000"/>
                </a:solidFill>
                <a:latin typeface="Calibri"/>
              </a:rPr>
              <a:t>Pulse para editar el formato de texto del esquema</a:t>
            </a:r>
            <a:endParaRPr b="0" lang="es-BO" sz="18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BO" sz="1800" spc="-1" strike="noStrike">
                <a:solidFill>
                  <a:srgbClr val="000000"/>
                </a:solidFill>
                <a:latin typeface="Calibri"/>
              </a:rPr>
              <a:t>Segundo nivel del esquema</a:t>
            </a:r>
            <a:endParaRPr b="0" lang="es-BO" sz="18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1800" spc="-1" strike="noStrike">
                <a:solidFill>
                  <a:srgbClr val="000000"/>
                </a:solidFill>
                <a:latin typeface="Calibri"/>
              </a:rPr>
              <a:t>Tercer nivel del esquema</a:t>
            </a:r>
            <a:endParaRPr b="0" lang="es-BO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BO" sz="1800" spc="-1" strike="noStrike">
                <a:solidFill>
                  <a:srgbClr val="000000"/>
                </a:solidFill>
                <a:latin typeface="Calibri"/>
              </a:rPr>
              <a:t>Cuarto nivel del esquema</a:t>
            </a:r>
            <a:endParaRPr b="0" lang="es-BO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1800" spc="-1" strike="noStrike">
                <a:solidFill>
                  <a:srgbClr val="000000"/>
                </a:solidFill>
                <a:latin typeface="Calibri"/>
              </a:rPr>
              <a:t>Quinto nivel del esquema</a:t>
            </a:r>
            <a:endParaRPr b="0" lang="es-BO" sz="18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1800" spc="-1" strike="noStrike">
                <a:solidFill>
                  <a:srgbClr val="000000"/>
                </a:solidFill>
                <a:latin typeface="Calibri"/>
              </a:rPr>
              <a:t>Sexto nivel del esquema</a:t>
            </a:r>
            <a:endParaRPr b="0" lang="es-BO" sz="18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1800" spc="-1" strike="noStrike">
                <a:solidFill>
                  <a:srgbClr val="000000"/>
                </a:solidFill>
                <a:latin typeface="Calibri"/>
              </a:rPr>
              <a:t>Séptimo nivel del esquema</a:t>
            </a:r>
            <a:endParaRPr b="0" lang="es-BO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9418320" y="2365920"/>
            <a:ext cx="7954920" cy="596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1800" spc="-1" strike="noStrike">
                <a:solidFill>
                  <a:srgbClr val="000000"/>
                </a:solidFill>
                <a:latin typeface="Calibri"/>
              </a:rPr>
              <a:t>Pulse para editar el formato de texto del esquema</a:t>
            </a:r>
            <a:endParaRPr b="0" lang="es-BO" sz="18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BO" sz="1800" spc="-1" strike="noStrike">
                <a:solidFill>
                  <a:srgbClr val="000000"/>
                </a:solidFill>
                <a:latin typeface="Calibri"/>
              </a:rPr>
              <a:t>Segundo nivel del esquema</a:t>
            </a:r>
            <a:endParaRPr b="0" lang="es-BO" sz="18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1800" spc="-1" strike="noStrike">
                <a:solidFill>
                  <a:srgbClr val="000000"/>
                </a:solidFill>
                <a:latin typeface="Calibri"/>
              </a:rPr>
              <a:t>Tercer nivel del esquema</a:t>
            </a:r>
            <a:endParaRPr b="0" lang="es-BO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BO" sz="1800" spc="-1" strike="noStrike">
                <a:solidFill>
                  <a:srgbClr val="000000"/>
                </a:solidFill>
                <a:latin typeface="Calibri"/>
              </a:rPr>
              <a:t>Cuarto nivel del esquema</a:t>
            </a:r>
            <a:endParaRPr b="0" lang="es-BO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1800" spc="-1" strike="noStrike">
                <a:solidFill>
                  <a:srgbClr val="000000"/>
                </a:solidFill>
                <a:latin typeface="Calibri"/>
              </a:rPr>
              <a:t>Quinto nivel del esquema</a:t>
            </a:r>
            <a:endParaRPr b="0" lang="es-BO" sz="18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1800" spc="-1" strike="noStrike">
                <a:solidFill>
                  <a:srgbClr val="000000"/>
                </a:solidFill>
                <a:latin typeface="Calibri"/>
              </a:rPr>
              <a:t>Sexto nivel del esquema</a:t>
            </a:r>
            <a:endParaRPr b="0" lang="es-BO" sz="18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1800" spc="-1" strike="noStrike">
                <a:solidFill>
                  <a:srgbClr val="000000"/>
                </a:solidFill>
                <a:latin typeface="Calibri"/>
              </a:rPr>
              <a:t>Séptimo nivel del esquema</a:t>
            </a:r>
            <a:endParaRPr b="0" lang="es-BO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ftr" idx="40"/>
          </p:nvPr>
        </p:nvSpPr>
        <p:spPr>
          <a:xfrm>
            <a:off x="6217920" y="9567000"/>
            <a:ext cx="5851800" cy="51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buNone/>
              <a:defRPr b="0" lang="es-BO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s-BO" sz="1400" spc="-1" strike="noStrike">
                <a:solidFill>
                  <a:srgbClr val="000000"/>
                </a:solidFill>
                <a:latin typeface="Times New Roman"/>
              </a:rPr>
              <a:t>&lt;pie de página&gt;</a:t>
            </a:r>
            <a:endParaRPr b="0" lang="es-BO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5" name="PlaceHolder 5"/>
          <p:cNvSpPr>
            <a:spLocks noGrp="1"/>
          </p:cNvSpPr>
          <p:nvPr>
            <p:ph type="dt" idx="41"/>
          </p:nvPr>
        </p:nvSpPr>
        <p:spPr>
          <a:xfrm>
            <a:off x="914400" y="9567000"/>
            <a:ext cx="4205880" cy="51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defRPr b="0" lang="en-US" sz="1400" spc="-1" strike="noStrike">
                <a:solidFill>
                  <a:schemeClr val="dk1">
                    <a:tint val="75000"/>
                  </a:schemeClr>
                </a:solidFill>
                <a:latin typeface="Arial"/>
                <a:ea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1">
                    <a:tint val="75000"/>
                  </a:schemeClr>
                </a:solidFill>
                <a:latin typeface="Arial"/>
                <a:ea typeface="Arial"/>
              </a:rPr>
              <a:t>&lt;fecha/hora&gt;</a:t>
            </a:r>
            <a:endParaRPr b="0" lang="es-BO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6" name="PlaceHolder 6"/>
          <p:cNvSpPr>
            <a:spLocks noGrp="1"/>
          </p:cNvSpPr>
          <p:nvPr>
            <p:ph type="sldNum" idx="42"/>
          </p:nvPr>
        </p:nvSpPr>
        <p:spPr>
          <a:xfrm>
            <a:off x="13167360" y="9567000"/>
            <a:ext cx="4205880" cy="51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s-BO" sz="1400" spc="-1" strike="noStrike">
                <a:solidFill>
                  <a:schemeClr val="dk1">
                    <a:tint val="75000"/>
                  </a:schemeClr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9E7980F-9E26-4ED1-BE8C-59596D3D904D}" type="slidenum">
              <a:rPr b="0" lang="es-BO" sz="1400" spc="-1" strike="noStrike">
                <a:solidFill>
                  <a:schemeClr val="dk1">
                    <a:tint val="75000"/>
                  </a:schemeClr>
                </a:solidFill>
                <a:latin typeface="Arial"/>
                <a:ea typeface="Arial"/>
              </a:rPr>
              <a:t>&lt;número&gt;</a:t>
            </a:fld>
            <a:endParaRPr b="0" lang="es-BO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7" r:id="rId2"/>
  </p:sldLayoutIdLst>
</p:sldMaster>
</file>

<file path=ppt/slideMasters/slideMaster1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5487120" y="738360"/>
            <a:ext cx="7260480" cy="79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s-BO" sz="4000" spc="-1" strike="noStrike">
                <a:solidFill>
                  <a:srgbClr val="000000"/>
                </a:solidFill>
                <a:latin typeface="Arial"/>
              </a:rPr>
              <a:t>Pulse para editar el formato del texto de título</a:t>
            </a:r>
            <a:endParaRPr b="0" lang="es-BO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ftr" idx="43"/>
          </p:nvPr>
        </p:nvSpPr>
        <p:spPr>
          <a:xfrm>
            <a:off x="6217920" y="9567000"/>
            <a:ext cx="5851800" cy="51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buNone/>
              <a:defRPr b="0" lang="es-BO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s-BO" sz="1400" spc="-1" strike="noStrike">
                <a:solidFill>
                  <a:srgbClr val="000000"/>
                </a:solidFill>
                <a:latin typeface="Times New Roman"/>
              </a:rPr>
              <a:t>&lt;pie de página&gt;</a:t>
            </a:r>
            <a:endParaRPr b="0" lang="es-BO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dt" idx="44"/>
          </p:nvPr>
        </p:nvSpPr>
        <p:spPr>
          <a:xfrm>
            <a:off x="914400" y="9567000"/>
            <a:ext cx="4205880" cy="51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defRPr b="0" lang="en-US" sz="1400" spc="-1" strike="noStrike">
                <a:solidFill>
                  <a:schemeClr val="dk1">
                    <a:tint val="75000"/>
                  </a:schemeClr>
                </a:solidFill>
                <a:latin typeface="Arial"/>
                <a:ea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1">
                    <a:tint val="75000"/>
                  </a:schemeClr>
                </a:solidFill>
                <a:latin typeface="Arial"/>
                <a:ea typeface="Arial"/>
              </a:rPr>
              <a:t>&lt;fecha/hora&gt;</a:t>
            </a:r>
            <a:endParaRPr b="0" lang="es-BO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2" name="PlaceHolder 4"/>
          <p:cNvSpPr>
            <a:spLocks noGrp="1"/>
          </p:cNvSpPr>
          <p:nvPr>
            <p:ph type="sldNum" idx="45"/>
          </p:nvPr>
        </p:nvSpPr>
        <p:spPr>
          <a:xfrm>
            <a:off x="13167360" y="9567000"/>
            <a:ext cx="4205880" cy="51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s-BO" sz="1400" spc="-1" strike="noStrike">
                <a:solidFill>
                  <a:schemeClr val="dk1">
                    <a:tint val="75000"/>
                  </a:schemeClr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D6554B4-274E-491A-8972-A3ACEFB9B582}" type="slidenum">
              <a:rPr b="0" lang="es-BO" sz="1400" spc="-1" strike="noStrike">
                <a:solidFill>
                  <a:schemeClr val="dk1">
                    <a:tint val="75000"/>
                  </a:schemeClr>
                </a:solidFill>
                <a:latin typeface="Arial"/>
                <a:ea typeface="Arial"/>
              </a:rPr>
              <a:t>&lt;número&gt;</a:t>
            </a:fld>
            <a:endParaRPr b="0" lang="es-BO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9" r:id="rId2"/>
  </p:sldLayoutIdLst>
</p:sldMaster>
</file>

<file path=ppt/slideMasters/slideMaster1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ftr" idx="46"/>
          </p:nvPr>
        </p:nvSpPr>
        <p:spPr>
          <a:xfrm>
            <a:off x="6217920" y="9567000"/>
            <a:ext cx="5851800" cy="51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buNone/>
              <a:defRPr b="0" lang="es-BO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s-BO" sz="1400" spc="-1" strike="noStrike">
                <a:solidFill>
                  <a:srgbClr val="000000"/>
                </a:solidFill>
                <a:latin typeface="Times New Roman"/>
              </a:rPr>
              <a:t>&lt;pie de página&gt;</a:t>
            </a:r>
            <a:endParaRPr b="0" lang="es-BO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dt" idx="47"/>
          </p:nvPr>
        </p:nvSpPr>
        <p:spPr>
          <a:xfrm>
            <a:off x="914400" y="9567000"/>
            <a:ext cx="4205880" cy="51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defRPr b="0" lang="en-US" sz="1400" spc="-1" strike="noStrike">
                <a:solidFill>
                  <a:schemeClr val="dk1">
                    <a:tint val="75000"/>
                  </a:schemeClr>
                </a:solidFill>
                <a:latin typeface="Arial"/>
                <a:ea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1">
                    <a:tint val="75000"/>
                  </a:schemeClr>
                </a:solidFill>
                <a:latin typeface="Arial"/>
                <a:ea typeface="Arial"/>
              </a:rPr>
              <a:t>&lt;fecha/hora&gt;</a:t>
            </a:r>
            <a:endParaRPr b="0" lang="es-BO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sldNum" idx="48"/>
          </p:nvPr>
        </p:nvSpPr>
        <p:spPr>
          <a:xfrm>
            <a:off x="13167360" y="9567000"/>
            <a:ext cx="4205880" cy="51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s-BO" sz="1400" spc="-1" strike="noStrike">
                <a:solidFill>
                  <a:schemeClr val="dk1">
                    <a:tint val="75000"/>
                  </a:schemeClr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0D5E809C-043A-4932-A8BC-06BCFDFFDEAF}" type="slidenum">
              <a:rPr b="0" lang="es-BO" sz="1400" spc="-1" strike="noStrike">
                <a:solidFill>
                  <a:schemeClr val="dk1">
                    <a:tint val="75000"/>
                  </a:schemeClr>
                </a:solidFill>
                <a:latin typeface="Arial"/>
                <a:ea typeface="Arial"/>
              </a:rPr>
              <a:t>&lt;número&gt;</a:t>
            </a:fld>
            <a:endParaRPr b="0" lang="es-BO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s-BO" sz="1400" spc="-1" strike="noStrike">
                <a:solidFill>
                  <a:srgbClr val="000000"/>
                </a:solidFill>
                <a:latin typeface="Arial"/>
              </a:rPr>
              <a:t>Pulse para editar el formato del texto de título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5"/>
          <p:cNvSpPr>
            <a:spLocks noGrp="1"/>
          </p:cNvSpPr>
          <p:nvPr>
            <p:ph type="body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1800" spc="-1" strike="noStrike">
                <a:solidFill>
                  <a:srgbClr val="000000"/>
                </a:solidFill>
                <a:latin typeface="Calibri"/>
              </a:rPr>
              <a:t>Pulse para editar el formato de texto del esquema</a:t>
            </a:r>
            <a:endParaRPr b="0" lang="es-BO" sz="18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BO" sz="1800" spc="-1" strike="noStrike">
                <a:solidFill>
                  <a:srgbClr val="000000"/>
                </a:solidFill>
                <a:latin typeface="Calibri"/>
              </a:rPr>
              <a:t>Segundo nivel del esquema</a:t>
            </a:r>
            <a:endParaRPr b="0" lang="es-BO" sz="18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1800" spc="-1" strike="noStrike">
                <a:solidFill>
                  <a:srgbClr val="000000"/>
                </a:solidFill>
                <a:latin typeface="Calibri"/>
              </a:rPr>
              <a:t>Tercer nivel del esquema</a:t>
            </a:r>
            <a:endParaRPr b="0" lang="es-BO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BO" sz="1800" spc="-1" strike="noStrike">
                <a:solidFill>
                  <a:srgbClr val="000000"/>
                </a:solidFill>
                <a:latin typeface="Calibri"/>
              </a:rPr>
              <a:t>Cuarto nivel del esquema</a:t>
            </a:r>
            <a:endParaRPr b="0" lang="es-BO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2000" spc="-1" strike="noStrike">
                <a:solidFill>
                  <a:srgbClr val="000000"/>
                </a:solidFill>
                <a:latin typeface="Calibri"/>
              </a:rPr>
              <a:t>Quinto nivel del esquema</a:t>
            </a:r>
            <a:endParaRPr b="0" lang="es-BO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2000" spc="-1" strike="noStrike">
                <a:solidFill>
                  <a:srgbClr val="000000"/>
                </a:solidFill>
                <a:latin typeface="Calibri"/>
              </a:rPr>
              <a:t>Sexto nivel del esquema</a:t>
            </a:r>
            <a:endParaRPr b="0" lang="es-BO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2000" spc="-1" strike="noStrike">
                <a:solidFill>
                  <a:srgbClr val="000000"/>
                </a:solidFill>
                <a:latin typeface="Calibri"/>
              </a:rPr>
              <a:t>Séptimo nivel del esquema</a:t>
            </a:r>
            <a:endParaRPr b="0" lang="es-BO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1" r:id="rId2"/>
  </p:sldLayoutIdLst>
</p:sldMaster>
</file>

<file path=ppt/slideMasters/slideMaster1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dt" idx="49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es-BO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s-BO" sz="1400" spc="-1" strike="noStrike">
                <a:solidFill>
                  <a:srgbClr val="000000"/>
                </a:solidFill>
                <a:latin typeface="Times New Roman"/>
              </a:rPr>
              <a:t>&lt;fecha/hora&gt;</a:t>
            </a:r>
            <a:endParaRPr b="0" lang="es-BO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ftr" idx="50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s-BO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s-BO" sz="1400" spc="-1" strike="noStrike">
                <a:solidFill>
                  <a:srgbClr val="000000"/>
                </a:solidFill>
                <a:latin typeface="Times New Roman"/>
              </a:rPr>
              <a:t>&lt;pie de página&gt;</a:t>
            </a:r>
            <a:endParaRPr b="0" lang="es-BO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 type="sldNum" idx="51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1">
                    <a:tint val="75000"/>
                  </a:schemeClr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D19E3346-7AA8-459A-B9F5-EAA704F77698}" type="slidenum">
              <a:rPr b="0" lang="en-US" sz="1400" spc="-1" strike="noStrike">
                <a:solidFill>
                  <a:schemeClr val="dk1">
                    <a:tint val="75000"/>
                  </a:schemeClr>
                </a:solidFill>
                <a:latin typeface="Arial"/>
                <a:ea typeface="Arial"/>
              </a:rPr>
              <a:t>&lt;número&gt;</a:t>
            </a:fld>
            <a:endParaRPr b="0" lang="es-BO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s-BO" sz="1400" spc="-1" strike="noStrike">
                <a:solidFill>
                  <a:srgbClr val="000000"/>
                </a:solidFill>
                <a:latin typeface="Arial"/>
              </a:rPr>
              <a:t>Pulse para editar el formato del texto de título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 type="body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1800" spc="-1" strike="noStrike">
                <a:solidFill>
                  <a:srgbClr val="000000"/>
                </a:solidFill>
                <a:latin typeface="Calibri"/>
              </a:rPr>
              <a:t>Pulse para editar el formato de texto del esquema</a:t>
            </a:r>
            <a:endParaRPr b="0" lang="es-BO" sz="18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BO" sz="1800" spc="-1" strike="noStrike">
                <a:solidFill>
                  <a:srgbClr val="000000"/>
                </a:solidFill>
                <a:latin typeface="Calibri"/>
              </a:rPr>
              <a:t>Segundo nivel del esquema</a:t>
            </a:r>
            <a:endParaRPr b="0" lang="es-BO" sz="18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1800" spc="-1" strike="noStrike">
                <a:solidFill>
                  <a:srgbClr val="000000"/>
                </a:solidFill>
                <a:latin typeface="Calibri"/>
              </a:rPr>
              <a:t>Tercer nivel del esquema</a:t>
            </a:r>
            <a:endParaRPr b="0" lang="es-BO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BO" sz="1800" spc="-1" strike="noStrike">
                <a:solidFill>
                  <a:srgbClr val="000000"/>
                </a:solidFill>
                <a:latin typeface="Calibri"/>
              </a:rPr>
              <a:t>Cuarto nivel del esquema</a:t>
            </a:r>
            <a:endParaRPr b="0" lang="es-BO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2000" spc="-1" strike="noStrike">
                <a:solidFill>
                  <a:srgbClr val="000000"/>
                </a:solidFill>
                <a:latin typeface="Calibri"/>
              </a:rPr>
              <a:t>Quinto nivel del esquema</a:t>
            </a:r>
            <a:endParaRPr b="0" lang="es-BO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2000" spc="-1" strike="noStrike">
                <a:solidFill>
                  <a:srgbClr val="000000"/>
                </a:solidFill>
                <a:latin typeface="Calibri"/>
              </a:rPr>
              <a:t>Sexto nivel del esquema</a:t>
            </a:r>
            <a:endParaRPr b="0" lang="es-BO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2000" spc="-1" strike="noStrike">
                <a:solidFill>
                  <a:srgbClr val="000000"/>
                </a:solidFill>
                <a:latin typeface="Calibri"/>
              </a:rPr>
              <a:t>Séptimo nivel del esquema</a:t>
            </a:r>
            <a:endParaRPr b="0" lang="es-BO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3" r:id="rId2"/>
  </p:sldLayoutIdLst>
</p:sldMaster>
</file>

<file path=ppt/slideMasters/slideMaster1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5487120" y="738360"/>
            <a:ext cx="7260480" cy="123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</a:pPr>
            <a:r>
              <a:rPr b="1" lang="es-MX" sz="4000" spc="-1" strike="noStrike">
                <a:solidFill>
                  <a:srgbClr val="c8a751"/>
                </a:solidFill>
                <a:latin typeface="Arial"/>
              </a:rPr>
              <a:t>Haz clic para modificar el estilo de título del patrón</a:t>
            </a:r>
            <a:endParaRPr b="0" lang="es-BO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body"/>
          </p:nvPr>
        </p:nvSpPr>
        <p:spPr>
          <a:xfrm>
            <a:off x="1257480" y="2738520"/>
            <a:ext cx="7772040" cy="1384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es-MX" sz="1800" spc="-1" strike="noStrike">
                <a:solidFill>
                  <a:schemeClr val="dk1"/>
                </a:solidFill>
                <a:latin typeface="Calibri"/>
              </a:rPr>
              <a:t>Haga clic para modificar los estilos de texto del patrón</a:t>
            </a:r>
            <a:endParaRPr b="0" lang="es-BO" sz="1800" spc="-1" strike="noStrike">
              <a:solidFill>
                <a:srgbClr val="000000"/>
              </a:solidFill>
              <a:latin typeface="Calibri"/>
            </a:endParaRPr>
          </a:p>
          <a:p>
            <a:pPr marL="457200" indent="0">
              <a:lnSpc>
                <a:spcPct val="100000"/>
              </a:lnSpc>
              <a:buNone/>
            </a:pPr>
            <a:r>
              <a:rPr b="0" lang="es-MX" sz="1800" spc="-1" strike="noStrike">
                <a:solidFill>
                  <a:srgbClr val="000000"/>
                </a:solidFill>
                <a:latin typeface="Calibri"/>
              </a:rPr>
              <a:t>Segundo nivel</a:t>
            </a:r>
            <a:endParaRPr b="0" lang="es-BO" sz="1800" spc="-1" strike="noStrike">
              <a:solidFill>
                <a:srgbClr val="000000"/>
              </a:solidFill>
              <a:latin typeface="Calibri"/>
            </a:endParaRPr>
          </a:p>
          <a:p>
            <a:pPr marL="914400" indent="0">
              <a:lnSpc>
                <a:spcPct val="100000"/>
              </a:lnSpc>
              <a:buNone/>
            </a:pPr>
            <a:r>
              <a:rPr b="0" lang="es-MX" sz="1800" spc="-1" strike="noStrike">
                <a:solidFill>
                  <a:srgbClr val="000000"/>
                </a:solidFill>
                <a:latin typeface="Calibri"/>
              </a:rPr>
              <a:t>Tercer nivel</a:t>
            </a:r>
            <a:endParaRPr b="0" lang="es-BO" sz="1800" spc="-1" strike="noStrike">
              <a:solidFill>
                <a:srgbClr val="000000"/>
              </a:solidFill>
              <a:latin typeface="Calibri"/>
            </a:endParaRPr>
          </a:p>
          <a:p>
            <a:pPr marL="1371600" indent="0">
              <a:lnSpc>
                <a:spcPct val="100000"/>
              </a:lnSpc>
              <a:buNone/>
            </a:pPr>
            <a:r>
              <a:rPr b="0" lang="es-MX" sz="1800" spc="-1" strike="noStrike">
                <a:solidFill>
                  <a:srgbClr val="000000"/>
                </a:solidFill>
                <a:latin typeface="Calibri"/>
              </a:rPr>
              <a:t>Cuarto nivel</a:t>
            </a:r>
            <a:endParaRPr b="0" lang="es-BO" sz="1800" spc="-1" strike="noStrike">
              <a:solidFill>
                <a:srgbClr val="000000"/>
              </a:solidFill>
              <a:latin typeface="Calibri"/>
            </a:endParaRPr>
          </a:p>
          <a:p>
            <a:pPr marL="1828800" indent="0">
              <a:lnSpc>
                <a:spcPct val="100000"/>
              </a:lnSpc>
              <a:buNone/>
            </a:pPr>
            <a:r>
              <a:rPr b="0" lang="es-MX" sz="1800" spc="-1" strike="noStrike">
                <a:solidFill>
                  <a:srgbClr val="000000"/>
                </a:solidFill>
                <a:latin typeface="Calibri"/>
              </a:rPr>
              <a:t>Quinto nivel</a:t>
            </a:r>
            <a:endParaRPr b="0" lang="es-BO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 type="body"/>
          </p:nvPr>
        </p:nvSpPr>
        <p:spPr>
          <a:xfrm>
            <a:off x="9258480" y="2738520"/>
            <a:ext cx="7772040" cy="1384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es-MX" sz="1800" spc="-1" strike="noStrike">
                <a:solidFill>
                  <a:schemeClr val="dk1"/>
                </a:solidFill>
                <a:latin typeface="Calibri"/>
              </a:rPr>
              <a:t>Haga clic para modificar los estilos de texto del patrón</a:t>
            </a:r>
            <a:endParaRPr b="0" lang="es-BO" sz="1800" spc="-1" strike="noStrike">
              <a:solidFill>
                <a:srgbClr val="000000"/>
              </a:solidFill>
              <a:latin typeface="Calibri"/>
            </a:endParaRPr>
          </a:p>
          <a:p>
            <a:pPr marL="457200" indent="0">
              <a:lnSpc>
                <a:spcPct val="100000"/>
              </a:lnSpc>
              <a:buNone/>
            </a:pPr>
            <a:r>
              <a:rPr b="0" lang="es-MX" sz="1800" spc="-1" strike="noStrike">
                <a:solidFill>
                  <a:srgbClr val="000000"/>
                </a:solidFill>
                <a:latin typeface="Calibri"/>
              </a:rPr>
              <a:t>Segundo nivel</a:t>
            </a:r>
            <a:endParaRPr b="0" lang="es-BO" sz="1800" spc="-1" strike="noStrike">
              <a:solidFill>
                <a:srgbClr val="000000"/>
              </a:solidFill>
              <a:latin typeface="Calibri"/>
            </a:endParaRPr>
          </a:p>
          <a:p>
            <a:pPr marL="914400" indent="0">
              <a:lnSpc>
                <a:spcPct val="100000"/>
              </a:lnSpc>
              <a:buNone/>
            </a:pPr>
            <a:r>
              <a:rPr b="0" lang="es-MX" sz="1800" spc="-1" strike="noStrike">
                <a:solidFill>
                  <a:srgbClr val="000000"/>
                </a:solidFill>
                <a:latin typeface="Calibri"/>
              </a:rPr>
              <a:t>Tercer nivel</a:t>
            </a:r>
            <a:endParaRPr b="0" lang="es-BO" sz="1800" spc="-1" strike="noStrike">
              <a:solidFill>
                <a:srgbClr val="000000"/>
              </a:solidFill>
              <a:latin typeface="Calibri"/>
            </a:endParaRPr>
          </a:p>
          <a:p>
            <a:pPr marL="1371600" indent="0">
              <a:lnSpc>
                <a:spcPct val="100000"/>
              </a:lnSpc>
              <a:buNone/>
            </a:pPr>
            <a:r>
              <a:rPr b="0" lang="es-MX" sz="1800" spc="-1" strike="noStrike">
                <a:solidFill>
                  <a:srgbClr val="000000"/>
                </a:solidFill>
                <a:latin typeface="Calibri"/>
              </a:rPr>
              <a:t>Cuarto nivel</a:t>
            </a:r>
            <a:endParaRPr b="0" lang="es-BO" sz="1800" spc="-1" strike="noStrike">
              <a:solidFill>
                <a:srgbClr val="000000"/>
              </a:solidFill>
              <a:latin typeface="Calibri"/>
            </a:endParaRPr>
          </a:p>
          <a:p>
            <a:pPr marL="1828800" indent="0">
              <a:lnSpc>
                <a:spcPct val="100000"/>
              </a:lnSpc>
              <a:buNone/>
            </a:pPr>
            <a:r>
              <a:rPr b="0" lang="es-MX" sz="1800" spc="-1" strike="noStrike">
                <a:solidFill>
                  <a:srgbClr val="000000"/>
                </a:solidFill>
                <a:latin typeface="Calibri"/>
              </a:rPr>
              <a:t>Quinto nivel</a:t>
            </a:r>
            <a:endParaRPr b="0" lang="es-BO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 type="dt" idx="52"/>
          </p:nvPr>
        </p:nvSpPr>
        <p:spPr>
          <a:xfrm>
            <a:off x="914400" y="9567000"/>
            <a:ext cx="4205880" cy="214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defRPr b="0" lang="es-BO" sz="1400" spc="-1" strike="noStrike">
                <a:solidFill>
                  <a:schemeClr val="dk1">
                    <a:tint val="75000"/>
                  </a:schemeClr>
                </a:solidFill>
                <a:latin typeface="Arial"/>
                <a:ea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es-BO" sz="1400" spc="-1" strike="noStrike">
                <a:solidFill>
                  <a:schemeClr val="dk1">
                    <a:tint val="75000"/>
                  </a:schemeClr>
                </a:solidFill>
                <a:latin typeface="Arial"/>
                <a:ea typeface="Arial"/>
              </a:rPr>
              <a:t>&lt;fecha/hora&gt;</a:t>
            </a:r>
            <a:endParaRPr b="0" lang="es-BO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 type="ftr" idx="53"/>
          </p:nvPr>
        </p:nvSpPr>
        <p:spPr>
          <a:xfrm>
            <a:off x="6217920" y="9567000"/>
            <a:ext cx="5851800" cy="214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buNone/>
              <a:defRPr b="0" lang="es-BO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s-BO" sz="1400" spc="-1" strike="noStrike">
                <a:solidFill>
                  <a:srgbClr val="000000"/>
                </a:solidFill>
                <a:latin typeface="Times New Roman"/>
              </a:rPr>
              <a:t>&lt;pie de página&gt;</a:t>
            </a:r>
            <a:endParaRPr b="0" lang="es-BO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 type="sldNum" idx="54"/>
          </p:nvPr>
        </p:nvSpPr>
        <p:spPr>
          <a:xfrm>
            <a:off x="13167360" y="9567000"/>
            <a:ext cx="4205880" cy="214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s-BO" sz="1400" spc="-1" strike="noStrike">
                <a:solidFill>
                  <a:schemeClr val="dk1">
                    <a:tint val="75000"/>
                  </a:schemeClr>
                </a:solidFill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360221A1-2E06-4A8C-A1B6-AB84B59A39B8}" type="slidenum">
              <a:rPr b="0" lang="es-BO" sz="1400" spc="-1" strike="noStrike">
                <a:solidFill>
                  <a:schemeClr val="dk1">
                    <a:tint val="75000"/>
                  </a:schemeClr>
                </a:solidFill>
                <a:latin typeface="Arial"/>
                <a:ea typeface="Arial"/>
              </a:rPr>
              <a:t>&lt;número&gt;</a:t>
            </a:fld>
            <a:endParaRPr b="0" lang="es-BO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5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 rot="5400000">
            <a:off x="4732560" y="2171520"/>
            <a:ext cx="5851080" cy="2057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>
              <a:buNone/>
            </a:pPr>
            <a:r>
              <a:rPr b="0" lang="es-BO" sz="4400" spc="-1" strike="noStrike">
                <a:solidFill>
                  <a:srgbClr val="000000"/>
                </a:solidFill>
                <a:latin typeface="Arial"/>
              </a:rPr>
              <a:t>Pulse para editar el formato del texto de título</a:t>
            </a:r>
            <a:endParaRPr b="0" lang="es-BO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 rot="5400000">
            <a:off x="541800" y="190080"/>
            <a:ext cx="5851080" cy="6019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90616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3200" spc="-1" strike="noStrike">
                <a:solidFill>
                  <a:srgbClr val="000000"/>
                </a:solidFill>
                <a:latin typeface="Arial"/>
              </a:rPr>
              <a:t>Pulse para editar el formato de texto del esquema</a:t>
            </a:r>
            <a:endParaRPr b="0" lang="es-BO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BO" sz="3200" spc="-1" strike="noStrike">
                <a:solidFill>
                  <a:srgbClr val="000000"/>
                </a:solidFill>
                <a:latin typeface="Arial"/>
              </a:rPr>
              <a:t>Segundo nivel del esquema</a:t>
            </a:r>
            <a:endParaRPr b="0" lang="es-BO" sz="32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3200" spc="-1" strike="noStrike">
                <a:solidFill>
                  <a:srgbClr val="000000"/>
                </a:solidFill>
                <a:latin typeface="Arial"/>
              </a:rPr>
              <a:t>Tercer nivel del esquema</a:t>
            </a:r>
            <a:endParaRPr b="0" lang="es-BO" sz="32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BO" sz="3200" spc="-1" strike="noStrike">
                <a:solidFill>
                  <a:srgbClr val="000000"/>
                </a:solidFill>
                <a:latin typeface="Arial"/>
              </a:rPr>
              <a:t>Cuarto nivel del esquema</a:t>
            </a:r>
            <a:endParaRPr b="0" lang="es-BO" sz="32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3200" spc="-1" strike="noStrike">
                <a:solidFill>
                  <a:srgbClr val="000000"/>
                </a:solidFill>
                <a:latin typeface="Arial"/>
              </a:rPr>
              <a:t>Quinto nivel del esquema</a:t>
            </a:r>
            <a:endParaRPr b="0" lang="es-BO" sz="32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3200" spc="-1" strike="noStrike">
                <a:solidFill>
                  <a:srgbClr val="000000"/>
                </a:solidFill>
                <a:latin typeface="Arial"/>
              </a:rPr>
              <a:t>Sexto nivel del esquema</a:t>
            </a:r>
            <a:endParaRPr b="0" lang="es-BO" sz="32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3200" spc="-1" strike="noStrike">
                <a:solidFill>
                  <a:srgbClr val="000000"/>
                </a:solidFill>
                <a:latin typeface="Arial"/>
              </a:rPr>
              <a:t>Séptimo nivel del esquema</a:t>
            </a:r>
            <a:endParaRPr b="0" lang="es-BO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 type="dt" idx="4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es-BO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s-BO" sz="1400" spc="-1" strike="noStrike">
                <a:solidFill>
                  <a:srgbClr val="000000"/>
                </a:solidFill>
                <a:latin typeface="Times New Roman"/>
              </a:rPr>
              <a:t>&lt;fecha/hora&gt;</a:t>
            </a:r>
            <a:endParaRPr b="0" lang="es-BO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" name="PlaceHolder 4"/>
          <p:cNvSpPr>
            <a:spLocks noGrp="1"/>
          </p:cNvSpPr>
          <p:nvPr>
            <p:ph type="ftr" idx="5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s-BO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s-BO" sz="1400" spc="-1" strike="noStrike">
                <a:solidFill>
                  <a:srgbClr val="000000"/>
                </a:solidFill>
                <a:latin typeface="Times New Roman"/>
              </a:rPr>
              <a:t>&lt;pie de página&gt;</a:t>
            </a:r>
            <a:endParaRPr b="0" lang="es-BO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5"/>
          <p:cNvSpPr>
            <a:spLocks noGrp="1"/>
          </p:cNvSpPr>
          <p:nvPr>
            <p:ph type="sldNum" idx="6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9B22A3D5-B089-4EB7-9BD6-ABA74CAD8E21}" type="slidenum">
              <a:rPr b="0" lang="en-US" sz="1200" spc="-1" strike="noStrike">
                <a:solidFill>
                  <a:srgbClr val="888888"/>
                </a:solidFill>
                <a:latin typeface="Calibri"/>
                <a:ea typeface="Calibri"/>
              </a:rPr>
              <a:t>&lt;número&gt;</a:t>
            </a:fld>
            <a:endParaRPr b="0" lang="es-BO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/>
          </a:bodyPr>
          <a:p>
            <a:pPr indent="0">
              <a:buNone/>
            </a:pPr>
            <a:r>
              <a:rPr b="0" lang="es-BO" sz="4400" spc="-1" strike="noStrike">
                <a:solidFill>
                  <a:srgbClr val="000000"/>
                </a:solidFill>
                <a:latin typeface="Arial"/>
              </a:rPr>
              <a:t>Pulse para editar el formato del texto de título</a:t>
            </a:r>
            <a:endParaRPr b="0" lang="es-BO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dt" idx="7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es-BO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s-BO" sz="1400" spc="-1" strike="noStrike">
                <a:solidFill>
                  <a:srgbClr val="000000"/>
                </a:solidFill>
                <a:latin typeface="Times New Roman"/>
              </a:rPr>
              <a:t>&lt;fecha/hora&gt;</a:t>
            </a:r>
            <a:endParaRPr b="0" lang="es-BO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ftr" idx="8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s-BO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s-BO" sz="1400" spc="-1" strike="noStrike">
                <a:solidFill>
                  <a:srgbClr val="000000"/>
                </a:solidFill>
                <a:latin typeface="Times New Roman"/>
              </a:rPr>
              <a:t>&lt;pie de página&gt;</a:t>
            </a:r>
            <a:endParaRPr b="0" lang="es-BO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" name="PlaceHolder 4"/>
          <p:cNvSpPr>
            <a:spLocks noGrp="1"/>
          </p:cNvSpPr>
          <p:nvPr>
            <p:ph type="sldNum" idx="9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D97EDD42-6168-4986-97E9-34A3458157EB}" type="slidenum">
              <a:rPr b="0" lang="en-US" sz="1200" spc="-1" strike="noStrike">
                <a:solidFill>
                  <a:srgbClr val="888888"/>
                </a:solidFill>
                <a:latin typeface="Calibri"/>
                <a:ea typeface="Calibri"/>
              </a:rPr>
              <a:t>&lt;número&gt;</a:t>
            </a:fld>
            <a:endParaRPr b="0" lang="es-BO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" name="PlaceHolder 5"/>
          <p:cNvSpPr>
            <a:spLocks noGrp="1"/>
          </p:cNvSpPr>
          <p:nvPr>
            <p:ph type="body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1400" spc="-1" strike="noStrike">
                <a:solidFill>
                  <a:srgbClr val="000000"/>
                </a:solidFill>
                <a:latin typeface="Arial"/>
              </a:rPr>
              <a:t>Pulse para editar el formato de texto del esquema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BO" sz="1400" spc="-1" strike="noStrike">
                <a:solidFill>
                  <a:srgbClr val="000000"/>
                </a:solidFill>
                <a:latin typeface="Arial"/>
              </a:rPr>
              <a:t>Segundo nivel del esquema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1400" spc="-1" strike="noStrike">
                <a:solidFill>
                  <a:srgbClr val="000000"/>
                </a:solidFill>
                <a:latin typeface="Arial"/>
              </a:rPr>
              <a:t>Tercer nivel del esquema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BO" sz="1400" spc="-1" strike="noStrike">
                <a:solidFill>
                  <a:srgbClr val="000000"/>
                </a:solidFill>
                <a:latin typeface="Arial"/>
              </a:rPr>
              <a:t>Cuarto nivel del esquema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2000" spc="-1" strike="noStrike">
                <a:solidFill>
                  <a:srgbClr val="000000"/>
                </a:solidFill>
                <a:latin typeface="Arial"/>
              </a:rPr>
              <a:t>Quinto nivel del esquema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2000" spc="-1" strike="noStrike">
                <a:solidFill>
                  <a:srgbClr val="000000"/>
                </a:solidFill>
                <a:latin typeface="Arial"/>
              </a:rPr>
              <a:t>Sexto nivel del esquema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2000" spc="-1" strike="noStrike">
                <a:solidFill>
                  <a:srgbClr val="000000"/>
                </a:solidFill>
                <a:latin typeface="Arial"/>
              </a:rPr>
              <a:t>Séptimo nivel del esquema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s-BO" sz="1400" spc="-1" strike="noStrike">
                <a:solidFill>
                  <a:srgbClr val="000000"/>
                </a:solidFill>
                <a:latin typeface="Arial"/>
              </a:rPr>
              <a:t>Pulse para editar el formato del texto de título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1400" spc="-1" strike="noStrike">
                <a:solidFill>
                  <a:srgbClr val="000000"/>
                </a:solidFill>
                <a:latin typeface="Arial"/>
              </a:rPr>
              <a:t>Pulse para editar el formato de texto del esquema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BO" sz="1400" spc="-1" strike="noStrike">
                <a:solidFill>
                  <a:srgbClr val="000000"/>
                </a:solidFill>
                <a:latin typeface="Arial"/>
              </a:rPr>
              <a:t>Segundo nivel del esquema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1400" spc="-1" strike="noStrike">
                <a:solidFill>
                  <a:srgbClr val="000000"/>
                </a:solidFill>
                <a:latin typeface="Arial"/>
              </a:rPr>
              <a:t>Tercer nivel del esquema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BO" sz="1400" spc="-1" strike="noStrike">
                <a:solidFill>
                  <a:srgbClr val="000000"/>
                </a:solidFill>
                <a:latin typeface="Arial"/>
              </a:rPr>
              <a:t>Cuarto nivel del esquema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2000" spc="-1" strike="noStrike">
                <a:solidFill>
                  <a:srgbClr val="000000"/>
                </a:solidFill>
                <a:latin typeface="Arial"/>
              </a:rPr>
              <a:t>Quinto nivel del esquema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2000" spc="-1" strike="noStrike">
                <a:solidFill>
                  <a:srgbClr val="000000"/>
                </a:solidFill>
                <a:latin typeface="Arial"/>
              </a:rPr>
              <a:t>Sexto nivel del esquema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2000" spc="-1" strike="noStrike">
                <a:solidFill>
                  <a:srgbClr val="000000"/>
                </a:solidFill>
                <a:latin typeface="Arial"/>
              </a:rPr>
              <a:t>Séptimo nivel del esquema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 fontScale="79329"/>
          </a:bodyPr>
          <a:p>
            <a:pPr indent="0">
              <a:buNone/>
            </a:pPr>
            <a:r>
              <a:rPr b="0" lang="es-BO" sz="4400" spc="-1" strike="noStrike">
                <a:solidFill>
                  <a:srgbClr val="000000"/>
                </a:solidFill>
                <a:latin typeface="Arial"/>
              </a:rPr>
              <a:t>Pulse para editar el formato del texto de título</a:t>
            </a:r>
            <a:endParaRPr b="0" lang="es-BO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3200" spc="-1" strike="noStrike">
                <a:solidFill>
                  <a:srgbClr val="000000"/>
                </a:solidFill>
                <a:latin typeface="Arial"/>
              </a:rPr>
              <a:t>Pulse para editar el formato de texto del esquema</a:t>
            </a:r>
            <a:endParaRPr b="0" lang="es-BO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BO" sz="3200" spc="-1" strike="noStrike">
                <a:solidFill>
                  <a:srgbClr val="000000"/>
                </a:solidFill>
                <a:latin typeface="Arial"/>
              </a:rPr>
              <a:t>Segundo nivel del esquema</a:t>
            </a:r>
            <a:endParaRPr b="0" lang="es-BO" sz="32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3200" spc="-1" strike="noStrike">
                <a:solidFill>
                  <a:srgbClr val="000000"/>
                </a:solidFill>
                <a:latin typeface="Arial"/>
              </a:rPr>
              <a:t>Tercer nivel del esquema</a:t>
            </a:r>
            <a:endParaRPr b="0" lang="es-BO" sz="32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BO" sz="3200" spc="-1" strike="noStrike">
                <a:solidFill>
                  <a:srgbClr val="000000"/>
                </a:solidFill>
                <a:latin typeface="Arial"/>
              </a:rPr>
              <a:t>Cuarto nivel del esquema</a:t>
            </a:r>
            <a:endParaRPr b="0" lang="es-BO" sz="32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3200" spc="-1" strike="noStrike">
                <a:solidFill>
                  <a:srgbClr val="000000"/>
                </a:solidFill>
                <a:latin typeface="Arial"/>
              </a:rPr>
              <a:t>Quinto nivel del esquema</a:t>
            </a:r>
            <a:endParaRPr b="0" lang="es-BO" sz="32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3200" spc="-1" strike="noStrike">
                <a:solidFill>
                  <a:srgbClr val="000000"/>
                </a:solidFill>
                <a:latin typeface="Arial"/>
              </a:rPr>
              <a:t>Sexto nivel del esquema</a:t>
            </a:r>
            <a:endParaRPr b="0" lang="es-BO" sz="32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3200" spc="-1" strike="noStrike">
                <a:solidFill>
                  <a:srgbClr val="000000"/>
                </a:solidFill>
                <a:latin typeface="Arial"/>
              </a:rPr>
              <a:t>Séptimo nivel del esquema</a:t>
            </a:r>
            <a:endParaRPr b="0" lang="es-BO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dt" idx="10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es-BO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s-BO" sz="1400" spc="-1" strike="noStrike">
                <a:solidFill>
                  <a:srgbClr val="000000"/>
                </a:solidFill>
                <a:latin typeface="Times New Roman"/>
              </a:rPr>
              <a:t>&lt;fecha/hora&gt;</a:t>
            </a:r>
            <a:endParaRPr b="0" lang="es-BO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ftr" idx="11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s-BO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s-BO" sz="1400" spc="-1" strike="noStrike">
                <a:solidFill>
                  <a:srgbClr val="000000"/>
                </a:solidFill>
                <a:latin typeface="Times New Roman"/>
              </a:rPr>
              <a:t>&lt;pie de página&gt;</a:t>
            </a:r>
            <a:endParaRPr b="0" lang="es-BO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" name="PlaceHolder 5"/>
          <p:cNvSpPr>
            <a:spLocks noGrp="1"/>
          </p:cNvSpPr>
          <p:nvPr>
            <p:ph type="sldNum" idx="12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6C9D32C5-DBB4-4944-825C-4C218E59285C}" type="slidenum">
              <a:rPr b="0" lang="en-US" sz="1200" spc="-1" strike="noStrike">
                <a:solidFill>
                  <a:srgbClr val="888888"/>
                </a:solidFill>
                <a:latin typeface="Calibri"/>
                <a:ea typeface="Calibri"/>
              </a:rPr>
              <a:t>&lt;número&gt;</a:t>
            </a:fld>
            <a:endParaRPr b="0" lang="es-BO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buNone/>
            </a:pPr>
            <a:r>
              <a:rPr b="0" lang="es-BO" sz="4000" spc="-1" strike="noStrike">
                <a:solidFill>
                  <a:srgbClr val="000000"/>
                </a:solidFill>
                <a:latin typeface="Arial"/>
              </a:rPr>
              <a:t>Pulse para editar el formato del texto de título</a:t>
            </a:r>
            <a:endParaRPr b="0" lang="es-BO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rmAutofit fontScale="43472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2000" spc="-1" strike="noStrike">
                <a:solidFill>
                  <a:srgbClr val="000000"/>
                </a:solidFill>
                <a:latin typeface="Arial"/>
              </a:rPr>
              <a:t>Pulse para editar el formato de texto del esquema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BO" sz="2000" spc="-1" strike="noStrike">
                <a:solidFill>
                  <a:srgbClr val="000000"/>
                </a:solidFill>
                <a:latin typeface="Arial"/>
              </a:rPr>
              <a:t>Segundo nivel del esquema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2000" spc="-1" strike="noStrike">
                <a:solidFill>
                  <a:srgbClr val="000000"/>
                </a:solidFill>
                <a:latin typeface="Arial"/>
              </a:rPr>
              <a:t>Tercer nivel del esquema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BO" sz="2000" spc="-1" strike="noStrike">
                <a:solidFill>
                  <a:srgbClr val="000000"/>
                </a:solidFill>
                <a:latin typeface="Arial"/>
              </a:rPr>
              <a:t>Cuarto nivel del esquema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2000" spc="-1" strike="noStrike">
                <a:solidFill>
                  <a:srgbClr val="000000"/>
                </a:solidFill>
                <a:latin typeface="Arial"/>
              </a:rPr>
              <a:t>Quinto nivel del esquema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2000" spc="-1" strike="noStrike">
                <a:solidFill>
                  <a:srgbClr val="000000"/>
                </a:solidFill>
                <a:latin typeface="Arial"/>
              </a:rPr>
              <a:t>Sexto nivel del esquema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2000" spc="-1" strike="noStrike">
                <a:solidFill>
                  <a:srgbClr val="000000"/>
                </a:solidFill>
                <a:latin typeface="Arial"/>
              </a:rPr>
              <a:t>Séptimo nivel del esquema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dt" idx="13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es-BO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s-BO" sz="1400" spc="-1" strike="noStrike">
                <a:solidFill>
                  <a:srgbClr val="000000"/>
                </a:solidFill>
                <a:latin typeface="Times New Roman"/>
              </a:rPr>
              <a:t>&lt;fecha/hora&gt;</a:t>
            </a:r>
            <a:endParaRPr b="0" lang="es-BO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ftr" idx="14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s-BO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s-BO" sz="1400" spc="-1" strike="noStrike">
                <a:solidFill>
                  <a:srgbClr val="000000"/>
                </a:solidFill>
                <a:latin typeface="Times New Roman"/>
              </a:rPr>
              <a:t>&lt;pie de página&gt;</a:t>
            </a:r>
            <a:endParaRPr b="0" lang="es-BO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sldNum" idx="15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34CF1348-5A42-4783-97F5-DB96426836E0}" type="slidenum">
              <a:rPr b="0" lang="en-US" sz="1200" spc="-1" strike="noStrike">
                <a:solidFill>
                  <a:srgbClr val="888888"/>
                </a:solidFill>
                <a:latin typeface="Calibri"/>
                <a:ea typeface="Calibri"/>
              </a:rPr>
              <a:t>&lt;número&gt;</a:t>
            </a:fld>
            <a:endParaRPr b="0" lang="es-BO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9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 fontScale="79329"/>
          </a:bodyPr>
          <a:p>
            <a:pPr indent="0">
              <a:buNone/>
            </a:pPr>
            <a:r>
              <a:rPr b="0" lang="es-BO" sz="4400" spc="-1" strike="noStrike">
                <a:solidFill>
                  <a:srgbClr val="000000"/>
                </a:solidFill>
                <a:latin typeface="Arial"/>
              </a:rPr>
              <a:t>Pulse para editar el formato del texto de título</a:t>
            </a:r>
            <a:endParaRPr b="0" lang="es-BO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65342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2800" spc="-1" strike="noStrike">
                <a:solidFill>
                  <a:srgbClr val="000000"/>
                </a:solidFill>
                <a:latin typeface="Arial"/>
              </a:rPr>
              <a:t>Pulse para editar el formato de texto del esquema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BO" sz="2800" spc="-1" strike="noStrike">
                <a:solidFill>
                  <a:srgbClr val="000000"/>
                </a:solidFill>
                <a:latin typeface="Arial"/>
              </a:rPr>
              <a:t>Segundo nivel del esquema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2800" spc="-1" strike="noStrike">
                <a:solidFill>
                  <a:srgbClr val="000000"/>
                </a:solidFill>
                <a:latin typeface="Arial"/>
              </a:rPr>
              <a:t>Tercer nivel del esquema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BO" sz="2800" spc="-1" strike="noStrike">
                <a:solidFill>
                  <a:srgbClr val="000000"/>
                </a:solidFill>
                <a:latin typeface="Arial"/>
              </a:rPr>
              <a:t>Cuarto nivel del esquema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2800" spc="-1" strike="noStrike">
                <a:solidFill>
                  <a:srgbClr val="000000"/>
                </a:solidFill>
                <a:latin typeface="Arial"/>
              </a:rPr>
              <a:t>Quinto nivel del esquema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2800" spc="-1" strike="noStrike">
                <a:solidFill>
                  <a:srgbClr val="000000"/>
                </a:solidFill>
                <a:latin typeface="Arial"/>
              </a:rPr>
              <a:t>Sexto nivel del esquema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2800" spc="-1" strike="noStrike">
                <a:solidFill>
                  <a:srgbClr val="000000"/>
                </a:solidFill>
                <a:latin typeface="Arial"/>
              </a:rPr>
              <a:t>Séptimo nivel del esquema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64832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65342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2800" spc="-1" strike="noStrike">
                <a:solidFill>
                  <a:srgbClr val="000000"/>
                </a:solidFill>
                <a:latin typeface="Arial"/>
              </a:rPr>
              <a:t>Pulse para editar el formato de texto del esquema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BO" sz="2800" spc="-1" strike="noStrike">
                <a:solidFill>
                  <a:srgbClr val="000000"/>
                </a:solidFill>
                <a:latin typeface="Arial"/>
              </a:rPr>
              <a:t>Segundo nivel del esquema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2800" spc="-1" strike="noStrike">
                <a:solidFill>
                  <a:srgbClr val="000000"/>
                </a:solidFill>
                <a:latin typeface="Arial"/>
              </a:rPr>
              <a:t>Tercer nivel del esquema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BO" sz="2800" spc="-1" strike="noStrike">
                <a:solidFill>
                  <a:srgbClr val="000000"/>
                </a:solidFill>
                <a:latin typeface="Arial"/>
              </a:rPr>
              <a:t>Cuarto nivel del esquema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2800" spc="-1" strike="noStrike">
                <a:solidFill>
                  <a:srgbClr val="000000"/>
                </a:solidFill>
                <a:latin typeface="Arial"/>
              </a:rPr>
              <a:t>Quinto nivel del esquema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2800" spc="-1" strike="noStrike">
                <a:solidFill>
                  <a:srgbClr val="000000"/>
                </a:solidFill>
                <a:latin typeface="Arial"/>
              </a:rPr>
              <a:t>Sexto nivel del esquema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2800" spc="-1" strike="noStrike">
                <a:solidFill>
                  <a:srgbClr val="000000"/>
                </a:solidFill>
                <a:latin typeface="Arial"/>
              </a:rPr>
              <a:t>Séptimo nivel del esquema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dt" idx="16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es-BO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s-BO" sz="1400" spc="-1" strike="noStrike">
                <a:solidFill>
                  <a:srgbClr val="000000"/>
                </a:solidFill>
                <a:latin typeface="Times New Roman"/>
              </a:rPr>
              <a:t>&lt;fecha/hora&gt;</a:t>
            </a:r>
            <a:endParaRPr b="0" lang="es-BO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ftr" idx="17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s-BO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s-BO" sz="1400" spc="-1" strike="noStrike">
                <a:solidFill>
                  <a:srgbClr val="000000"/>
                </a:solidFill>
                <a:latin typeface="Times New Roman"/>
              </a:rPr>
              <a:t>&lt;pie de página&gt;</a:t>
            </a:r>
            <a:endParaRPr b="0" lang="es-BO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sldNum" idx="18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2974620-400C-4602-964C-B4D2E512D1B3}" type="slidenum">
              <a:rPr b="0" lang="en-US" sz="1200" spc="-1" strike="noStrike">
                <a:solidFill>
                  <a:srgbClr val="888888"/>
                </a:solidFill>
                <a:latin typeface="Calibri"/>
                <a:ea typeface="Calibri"/>
              </a:rPr>
              <a:t>&lt;número&gt;</a:t>
            </a:fld>
            <a:endParaRPr b="0" lang="es-BO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 fontScale="79329"/>
          </a:bodyPr>
          <a:p>
            <a:pPr indent="0">
              <a:buNone/>
            </a:pPr>
            <a:r>
              <a:rPr b="0" lang="es-BO" sz="4400" spc="-1" strike="noStrike">
                <a:solidFill>
                  <a:srgbClr val="000000"/>
                </a:solidFill>
                <a:latin typeface="Arial"/>
              </a:rPr>
              <a:t>Pulse para editar el formato del texto de título</a:t>
            </a:r>
            <a:endParaRPr b="0" lang="es-BO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457200" y="1535040"/>
            <a:ext cx="4039920" cy="639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rmAutofit fontScale="6247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2400" spc="-1" strike="noStrike">
                <a:solidFill>
                  <a:srgbClr val="000000"/>
                </a:solidFill>
                <a:latin typeface="Arial"/>
              </a:rPr>
              <a:t>Pulse para editar el formato de texto del esquema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BO" sz="2400" spc="-1" strike="noStrike">
                <a:solidFill>
                  <a:srgbClr val="000000"/>
                </a:solidFill>
                <a:latin typeface="Arial"/>
              </a:rPr>
              <a:t>Segundo nivel del esquema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2400" spc="-1" strike="noStrike">
                <a:solidFill>
                  <a:srgbClr val="000000"/>
                </a:solidFill>
                <a:latin typeface="Arial"/>
              </a:rPr>
              <a:t>Tercer nivel del esquema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BO" sz="2400" spc="-1" strike="noStrike">
                <a:solidFill>
                  <a:srgbClr val="000000"/>
                </a:solidFill>
                <a:latin typeface="Arial"/>
              </a:rPr>
              <a:t>Cuarto nivel del esquema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2400" spc="-1" strike="noStrike">
                <a:solidFill>
                  <a:srgbClr val="000000"/>
                </a:solidFill>
                <a:latin typeface="Arial"/>
              </a:rPr>
              <a:t>Quinto nivel del esquema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2400" spc="-1" strike="noStrike">
                <a:solidFill>
                  <a:srgbClr val="000000"/>
                </a:solidFill>
                <a:latin typeface="Arial"/>
              </a:rPr>
              <a:t>Sexto nivel del esquema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2400" spc="-1" strike="noStrike">
                <a:solidFill>
                  <a:srgbClr val="000000"/>
                </a:solidFill>
                <a:latin typeface="Arial"/>
              </a:rPr>
              <a:t>Séptimo nivel del esquema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457200" y="2174760"/>
            <a:ext cx="4039920" cy="3951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74970" lnSpcReduction="2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2400" spc="-1" strike="noStrike">
                <a:solidFill>
                  <a:srgbClr val="000000"/>
                </a:solidFill>
                <a:latin typeface="Arial"/>
              </a:rPr>
              <a:t>Pulse para editar el formato de texto del esquema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BO" sz="2400" spc="-1" strike="noStrike">
                <a:solidFill>
                  <a:srgbClr val="000000"/>
                </a:solidFill>
                <a:latin typeface="Arial"/>
              </a:rPr>
              <a:t>Segundo nivel del esquema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2400" spc="-1" strike="noStrike">
                <a:solidFill>
                  <a:srgbClr val="000000"/>
                </a:solidFill>
                <a:latin typeface="Arial"/>
              </a:rPr>
              <a:t>Tercer nivel del esquema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BO" sz="2400" spc="-1" strike="noStrike">
                <a:solidFill>
                  <a:srgbClr val="000000"/>
                </a:solidFill>
                <a:latin typeface="Arial"/>
              </a:rPr>
              <a:t>Cuarto nivel del esquema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2400" spc="-1" strike="noStrike">
                <a:solidFill>
                  <a:srgbClr val="000000"/>
                </a:solidFill>
                <a:latin typeface="Arial"/>
              </a:rPr>
              <a:t>Quinto nivel del esquema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2400" spc="-1" strike="noStrike">
                <a:solidFill>
                  <a:srgbClr val="000000"/>
                </a:solidFill>
                <a:latin typeface="Arial"/>
              </a:rPr>
              <a:t>Sexto nivel del esquema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2400" spc="-1" strike="noStrike">
                <a:solidFill>
                  <a:srgbClr val="000000"/>
                </a:solidFill>
                <a:latin typeface="Arial"/>
              </a:rPr>
              <a:t>Séptimo nivel del esquema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4"/>
          <p:cNvSpPr>
            <a:spLocks noGrp="1"/>
          </p:cNvSpPr>
          <p:nvPr>
            <p:ph type="body"/>
          </p:nvPr>
        </p:nvSpPr>
        <p:spPr>
          <a:xfrm>
            <a:off x="4645080" y="1535040"/>
            <a:ext cx="4041360" cy="639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rmAutofit fontScale="6247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2400" spc="-1" strike="noStrike">
                <a:solidFill>
                  <a:srgbClr val="000000"/>
                </a:solidFill>
                <a:latin typeface="Arial"/>
              </a:rPr>
              <a:t>Pulse para editar el formato de texto del esquema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BO" sz="2400" spc="-1" strike="noStrike">
                <a:solidFill>
                  <a:srgbClr val="000000"/>
                </a:solidFill>
                <a:latin typeface="Arial"/>
              </a:rPr>
              <a:t>Segundo nivel del esquema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2400" spc="-1" strike="noStrike">
                <a:solidFill>
                  <a:srgbClr val="000000"/>
                </a:solidFill>
                <a:latin typeface="Arial"/>
              </a:rPr>
              <a:t>Tercer nivel del esquema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BO" sz="2400" spc="-1" strike="noStrike">
                <a:solidFill>
                  <a:srgbClr val="000000"/>
                </a:solidFill>
                <a:latin typeface="Arial"/>
              </a:rPr>
              <a:t>Cuarto nivel del esquema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2400" spc="-1" strike="noStrike">
                <a:solidFill>
                  <a:srgbClr val="000000"/>
                </a:solidFill>
                <a:latin typeface="Arial"/>
              </a:rPr>
              <a:t>Quinto nivel del esquema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2400" spc="-1" strike="noStrike">
                <a:solidFill>
                  <a:srgbClr val="000000"/>
                </a:solidFill>
                <a:latin typeface="Arial"/>
              </a:rPr>
              <a:t>Sexto nivel del esquema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2400" spc="-1" strike="noStrike">
                <a:solidFill>
                  <a:srgbClr val="000000"/>
                </a:solidFill>
                <a:latin typeface="Arial"/>
              </a:rPr>
              <a:t>Séptimo nivel del esquema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5"/>
          <p:cNvSpPr>
            <a:spLocks noGrp="1"/>
          </p:cNvSpPr>
          <p:nvPr>
            <p:ph type="body"/>
          </p:nvPr>
        </p:nvSpPr>
        <p:spPr>
          <a:xfrm>
            <a:off x="4645080" y="2174760"/>
            <a:ext cx="4041360" cy="3951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74970" lnSpcReduction="2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2400" spc="-1" strike="noStrike">
                <a:solidFill>
                  <a:srgbClr val="000000"/>
                </a:solidFill>
                <a:latin typeface="Arial"/>
              </a:rPr>
              <a:t>Pulse para editar el formato de texto del esquema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BO" sz="2400" spc="-1" strike="noStrike">
                <a:solidFill>
                  <a:srgbClr val="000000"/>
                </a:solidFill>
                <a:latin typeface="Arial"/>
              </a:rPr>
              <a:t>Segundo nivel del esquema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2400" spc="-1" strike="noStrike">
                <a:solidFill>
                  <a:srgbClr val="000000"/>
                </a:solidFill>
                <a:latin typeface="Arial"/>
              </a:rPr>
              <a:t>Tercer nivel del esquema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BO" sz="2400" spc="-1" strike="noStrike">
                <a:solidFill>
                  <a:srgbClr val="000000"/>
                </a:solidFill>
                <a:latin typeface="Arial"/>
              </a:rPr>
              <a:t>Cuarto nivel del esquema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2400" spc="-1" strike="noStrike">
                <a:solidFill>
                  <a:srgbClr val="000000"/>
                </a:solidFill>
                <a:latin typeface="Arial"/>
              </a:rPr>
              <a:t>Quinto nivel del esquema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2400" spc="-1" strike="noStrike">
                <a:solidFill>
                  <a:srgbClr val="000000"/>
                </a:solidFill>
                <a:latin typeface="Arial"/>
              </a:rPr>
              <a:t>Sexto nivel del esquema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BO" sz="2400" spc="-1" strike="noStrike">
                <a:solidFill>
                  <a:srgbClr val="000000"/>
                </a:solidFill>
                <a:latin typeface="Arial"/>
              </a:rPr>
              <a:t>Séptimo nivel del esquema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6"/>
          <p:cNvSpPr>
            <a:spLocks noGrp="1"/>
          </p:cNvSpPr>
          <p:nvPr>
            <p:ph type="dt" idx="19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es-BO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s-BO" sz="1400" spc="-1" strike="noStrike">
                <a:solidFill>
                  <a:srgbClr val="000000"/>
                </a:solidFill>
                <a:latin typeface="Times New Roman"/>
              </a:rPr>
              <a:t>&lt;fecha/hora&gt;</a:t>
            </a:r>
            <a:endParaRPr b="0" lang="es-BO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6" name="PlaceHolder 7"/>
          <p:cNvSpPr>
            <a:spLocks noGrp="1"/>
          </p:cNvSpPr>
          <p:nvPr>
            <p:ph type="ftr" idx="20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s-BO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s-BO" sz="1400" spc="-1" strike="noStrike">
                <a:solidFill>
                  <a:srgbClr val="000000"/>
                </a:solidFill>
                <a:latin typeface="Times New Roman"/>
              </a:rPr>
              <a:t>&lt;pie de página&gt;</a:t>
            </a:r>
            <a:endParaRPr b="0" lang="es-BO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7" name="PlaceHolder 8"/>
          <p:cNvSpPr>
            <a:spLocks noGrp="1"/>
          </p:cNvSpPr>
          <p:nvPr>
            <p:ph type="sldNum" idx="21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160E247-F9B9-4FE2-8CA2-8D8F0950F64A}" type="slidenum">
              <a:rPr b="0" lang="en-US" sz="1200" spc="-1" strike="noStrike">
                <a:solidFill>
                  <a:srgbClr val="888888"/>
                </a:solidFill>
                <a:latin typeface="Calibri"/>
                <a:ea typeface="Calibri"/>
              </a:rPr>
              <a:t>&lt;número&gt;</a:t>
            </a:fld>
            <a:endParaRPr b="0" lang="es-BO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 fontScale="79329"/>
          </a:bodyPr>
          <a:p>
            <a:pPr indent="0">
              <a:buNone/>
            </a:pPr>
            <a:r>
              <a:rPr b="0" lang="es-BO" sz="4400" spc="-1" strike="noStrike">
                <a:solidFill>
                  <a:srgbClr val="000000"/>
                </a:solidFill>
                <a:latin typeface="Arial"/>
              </a:rPr>
              <a:t>Pulse para editar el formato del texto de título</a:t>
            </a:r>
            <a:endParaRPr b="0" lang="es-BO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dt" idx="22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es-BO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s-BO" sz="1400" spc="-1" strike="noStrike">
                <a:solidFill>
                  <a:srgbClr val="000000"/>
                </a:solidFill>
                <a:latin typeface="Times New Roman"/>
              </a:rPr>
              <a:t>&lt;fecha/hora&gt;</a:t>
            </a:r>
            <a:endParaRPr b="0" lang="es-BO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ftr" idx="23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es-BO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s-BO" sz="1400" spc="-1" strike="noStrike">
                <a:solidFill>
                  <a:srgbClr val="000000"/>
                </a:solidFill>
                <a:latin typeface="Times New Roman"/>
              </a:rPr>
              <a:t>&lt;pie de página&gt;</a:t>
            </a:r>
            <a:endParaRPr b="0" lang="es-BO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1" name="PlaceHolder 4"/>
          <p:cNvSpPr>
            <a:spLocks noGrp="1"/>
          </p:cNvSpPr>
          <p:nvPr>
            <p:ph type="sldNum" idx="24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888888"/>
                </a:solidFill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7A8EDCE-AAAA-48CE-9613-906D522AAE12}" type="slidenum">
              <a:rPr b="0" lang="en-US" sz="1200" spc="-1" strike="noStrike">
                <a:solidFill>
                  <a:srgbClr val="888888"/>
                </a:solidFill>
                <a:latin typeface="Calibri"/>
                <a:ea typeface="Calibri"/>
              </a:rPr>
              <a:t>&lt;número&gt;</a:t>
            </a:fld>
            <a:endParaRPr b="0" lang="es-BO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18.png"/><Relationship Id="rId3" Type="http://schemas.openxmlformats.org/officeDocument/2006/relationships/image" Target="../media/image18.png"/><Relationship Id="rId4" Type="http://schemas.openxmlformats.org/officeDocument/2006/relationships/image" Target="../media/image18.png"/><Relationship Id="rId5" Type="http://schemas.openxmlformats.org/officeDocument/2006/relationships/image" Target="../media/image18.png"/><Relationship Id="rId6" Type="http://schemas.openxmlformats.org/officeDocument/2006/relationships/image" Target="../media/image18.png"/><Relationship Id="rId7" Type="http://schemas.openxmlformats.org/officeDocument/2006/relationships/image" Target="../media/image18.png"/><Relationship Id="rId8" Type="http://schemas.openxmlformats.org/officeDocument/2006/relationships/image" Target="../media/image18.png"/><Relationship Id="rId9" Type="http://schemas.openxmlformats.org/officeDocument/2006/relationships/slideLayout" Target="../slideLayouts/slideLayout1.xml"/>
</Relationships>
</file>

<file path=ppt/slides/_rels/slide100.xml.rels><?xml version="1.0" encoding="UTF-8"?>
<Relationships xmlns="http://schemas.openxmlformats.org/package/2006/relationships"><Relationship Id="rId1" Type="http://schemas.openxmlformats.org/officeDocument/2006/relationships/chart" Target="../charts/chart8.xml"/><Relationship Id="rId2" Type="http://schemas.openxmlformats.org/officeDocument/2006/relationships/image" Target="../media/image66.png"/><Relationship Id="rId3" Type="http://schemas.openxmlformats.org/officeDocument/2006/relationships/image" Target="../media/image66.png"/><Relationship Id="rId4" Type="http://schemas.openxmlformats.org/officeDocument/2006/relationships/image" Target="../media/image66.png"/><Relationship Id="rId5" Type="http://schemas.openxmlformats.org/officeDocument/2006/relationships/image" Target="../media/image66.png"/><Relationship Id="rId6" Type="http://schemas.openxmlformats.org/officeDocument/2006/relationships/image" Target="../media/image66.png"/><Relationship Id="rId7" Type="http://schemas.openxmlformats.org/officeDocument/2006/relationships/image" Target="../media/image146.png"/><Relationship Id="rId8" Type="http://schemas.openxmlformats.org/officeDocument/2006/relationships/image" Target="../media/image145.png"/><Relationship Id="rId9" Type="http://schemas.openxmlformats.org/officeDocument/2006/relationships/slideLayout" Target="../slideLayouts/slideLayout18.xml"/>
</Relationships>
</file>

<file path=ppt/slides/_rels/slide101.xml.rels><?xml version="1.0" encoding="UTF-8"?>
<Relationships xmlns="http://schemas.openxmlformats.org/package/2006/relationships"><Relationship Id="rId1" Type="http://schemas.openxmlformats.org/officeDocument/2006/relationships/image" Target="../media/image147.png"/><Relationship Id="rId2" Type="http://schemas.openxmlformats.org/officeDocument/2006/relationships/image" Target="../media/image148.png"/><Relationship Id="rId3" Type="http://schemas.openxmlformats.org/officeDocument/2006/relationships/image" Target="../media/image149.png"/><Relationship Id="rId4" Type="http://schemas.openxmlformats.org/officeDocument/2006/relationships/image" Target="../media/image150.png"/><Relationship Id="rId5" Type="http://schemas.openxmlformats.org/officeDocument/2006/relationships/image" Target="../media/image146.png"/><Relationship Id="rId6" Type="http://schemas.openxmlformats.org/officeDocument/2006/relationships/image" Target="../media/image145.png"/><Relationship Id="rId7" Type="http://schemas.openxmlformats.org/officeDocument/2006/relationships/slideLayout" Target="../slideLayouts/slideLayout18.xml"/>
</Relationships>
</file>

<file path=ppt/slides/_rels/slide102.xml.rels><?xml version="1.0" encoding="UTF-8"?>
<Relationships xmlns="http://schemas.openxmlformats.org/package/2006/relationships"><Relationship Id="rId1" Type="http://schemas.openxmlformats.org/officeDocument/2006/relationships/image" Target="../media/image145.png"/><Relationship Id="rId2" Type="http://schemas.openxmlformats.org/officeDocument/2006/relationships/image" Target="../media/image146.png"/><Relationship Id="rId3" Type="http://schemas.openxmlformats.org/officeDocument/2006/relationships/image" Target="../media/image151.png"/><Relationship Id="rId4" Type="http://schemas.openxmlformats.org/officeDocument/2006/relationships/image" Target="../media/image152.png"/><Relationship Id="rId5" Type="http://schemas.openxmlformats.org/officeDocument/2006/relationships/image" Target="../media/image153.png"/><Relationship Id="rId6" Type="http://schemas.openxmlformats.org/officeDocument/2006/relationships/slideLayout" Target="../slideLayouts/slideLayout18.xml"/>
</Relationships>
</file>

<file path=ppt/slides/_rels/slide103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8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18.png"/><Relationship Id="rId3" Type="http://schemas.openxmlformats.org/officeDocument/2006/relationships/image" Target="../media/image18.png"/><Relationship Id="rId4" Type="http://schemas.openxmlformats.org/officeDocument/2006/relationships/image" Target="../media/image18.png"/><Relationship Id="rId5" Type="http://schemas.openxmlformats.org/officeDocument/2006/relationships/image" Target="../media/image18.png"/><Relationship Id="rId6" Type="http://schemas.openxmlformats.org/officeDocument/2006/relationships/image" Target="../media/image18.png"/><Relationship Id="rId7" Type="http://schemas.openxmlformats.org/officeDocument/2006/relationships/image" Target="../media/image18.png"/><Relationship Id="rId8" Type="http://schemas.openxmlformats.org/officeDocument/2006/relationships/image" Target="../media/image18.png"/><Relationship Id="rId9" Type="http://schemas.openxmlformats.org/officeDocument/2006/relationships/image" Target="../media/image28.png"/><Relationship Id="rId10" Type="http://schemas.openxmlformats.org/officeDocument/2006/relationships/slideLayout" Target="../slideLayouts/slideLayout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18.png"/><Relationship Id="rId3" Type="http://schemas.openxmlformats.org/officeDocument/2006/relationships/image" Target="../media/image18.png"/><Relationship Id="rId4" Type="http://schemas.openxmlformats.org/officeDocument/2006/relationships/image" Target="../media/image18.png"/><Relationship Id="rId5" Type="http://schemas.openxmlformats.org/officeDocument/2006/relationships/image" Target="../media/image18.png"/><Relationship Id="rId6" Type="http://schemas.openxmlformats.org/officeDocument/2006/relationships/image" Target="../media/image18.png"/><Relationship Id="rId7" Type="http://schemas.openxmlformats.org/officeDocument/2006/relationships/image" Target="../media/image18.png"/><Relationship Id="rId8" Type="http://schemas.openxmlformats.org/officeDocument/2006/relationships/image" Target="../media/image18.png"/><Relationship Id="rId9" Type="http://schemas.openxmlformats.org/officeDocument/2006/relationships/slideLayout" Target="../slideLayouts/slideLayout1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image" Target="../media/image30.png"/><Relationship Id="rId3" Type="http://schemas.openxmlformats.org/officeDocument/2006/relationships/image" Target="../media/image31.png"/><Relationship Id="rId4" Type="http://schemas.openxmlformats.org/officeDocument/2006/relationships/slideLayout" Target="../slideLayouts/slideLayout4.xml"/><Relationship Id="rId5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32.jpe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33.png"/><Relationship Id="rId2" Type="http://schemas.openxmlformats.org/officeDocument/2006/relationships/image" Target="../media/image34.png"/><Relationship Id="rId3" Type="http://schemas.openxmlformats.org/officeDocument/2006/relationships/slideLayout" Target="../slideLayouts/slideLayout1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35.png"/><Relationship Id="rId2" Type="http://schemas.openxmlformats.org/officeDocument/2006/relationships/slideLayout" Target="../slideLayouts/slideLayout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36.jpeg"/><Relationship Id="rId2" Type="http://schemas.openxmlformats.org/officeDocument/2006/relationships/image" Target="../media/image37.jpeg"/><Relationship Id="rId3" Type="http://schemas.openxmlformats.org/officeDocument/2006/relationships/slideLayout" Target="../slideLayouts/slideLayout1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diagramData" Target="../diagrams/data1.xml"/><Relationship Id="rId2" Type="http://schemas.openxmlformats.org/officeDocument/2006/relationships/diagramLayout" Target="../diagrams/layout1.xml"/><Relationship Id="rId3" Type="http://schemas.openxmlformats.org/officeDocument/2006/relationships/diagramQuickStyle" Target="../diagrams/quickStyle1.xml"/><Relationship Id="rId4" Type="http://schemas.openxmlformats.org/officeDocument/2006/relationships/diagramColors" Target="../diagrams/colors1.xml"/><Relationship Id="rId5" Type="http://schemas.microsoft.com/office/2007/relationships/diagramDrawing" Target="../diagrams/drawing1.xml"/><Relationship Id="rId6" Type="http://schemas.openxmlformats.org/officeDocument/2006/relationships/diagramData" Target="../diagrams/data2.xml"/><Relationship Id="rId7" Type="http://schemas.openxmlformats.org/officeDocument/2006/relationships/diagramLayout" Target="../diagrams/layout2.xml"/><Relationship Id="rId8" Type="http://schemas.openxmlformats.org/officeDocument/2006/relationships/diagramQuickStyle" Target="../diagrams/quickStyle2.xml"/><Relationship Id="rId9" Type="http://schemas.openxmlformats.org/officeDocument/2006/relationships/diagramColors" Target="../diagrams/colors2.xml"/><Relationship Id="rId10" Type="http://schemas.microsoft.com/office/2007/relationships/diagramDrawing" Target="../diagrams/drawing2.xml"/><Relationship Id="rId11" Type="http://schemas.openxmlformats.org/officeDocument/2006/relationships/slideLayout" Target="../slideLayouts/slideLayout3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chart" Target="../charts/chart1.xml"/><Relationship Id="rId2" Type="http://schemas.openxmlformats.org/officeDocument/2006/relationships/chart" Target="../charts/chart2.xml"/><Relationship Id="rId3" Type="http://schemas.openxmlformats.org/officeDocument/2006/relationships/slideLayout" Target="../slideLayouts/slideLayout3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diagramData" Target="../diagrams/data3.xml"/><Relationship Id="rId2" Type="http://schemas.openxmlformats.org/officeDocument/2006/relationships/diagramLayout" Target="../diagrams/layout3.xml"/><Relationship Id="rId3" Type="http://schemas.openxmlformats.org/officeDocument/2006/relationships/diagramQuickStyle" Target="../diagrams/quickStyle3.xml"/><Relationship Id="rId4" Type="http://schemas.openxmlformats.org/officeDocument/2006/relationships/diagramColors" Target="../diagrams/colors3.xml"/><Relationship Id="rId5" Type="http://schemas.microsoft.com/office/2007/relationships/diagramDrawing" Target="../diagrams/drawing3.xml"/><Relationship Id="rId6" Type="http://schemas.openxmlformats.org/officeDocument/2006/relationships/image" Target="../media/image38.jpeg"/><Relationship Id="rId7" Type="http://schemas.openxmlformats.org/officeDocument/2006/relationships/slideLayout" Target="../slideLayouts/slideLayout3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39.jpeg"/><Relationship Id="rId2" Type="http://schemas.openxmlformats.org/officeDocument/2006/relationships/image" Target="../media/image40.jpeg"/><Relationship Id="rId3" Type="http://schemas.openxmlformats.org/officeDocument/2006/relationships/slideLayout" Target="../slideLayouts/slideLayout3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slideLayout" Target="../slideLayouts/slideLayout1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4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0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42.png"/><Relationship Id="rId2" Type="http://schemas.openxmlformats.org/officeDocument/2006/relationships/slideLayout" Target="../slideLayouts/slideLayout1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43.png"/><Relationship Id="rId2" Type="http://schemas.openxmlformats.org/officeDocument/2006/relationships/image" Target="../media/image43.png"/><Relationship Id="rId3" Type="http://schemas.openxmlformats.org/officeDocument/2006/relationships/slideLayout" Target="../slideLayouts/slideLayout1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44.png"/><Relationship Id="rId2" Type="http://schemas.openxmlformats.org/officeDocument/2006/relationships/slideLayout" Target="../slideLayouts/slideLayout1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45.png"/><Relationship Id="rId2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image" Target="../media/image12.jpeg"/><Relationship Id="rId3" Type="http://schemas.openxmlformats.org/officeDocument/2006/relationships/image" Target="../media/image13.jpeg"/><Relationship Id="rId4" Type="http://schemas.openxmlformats.org/officeDocument/2006/relationships/image" Target="../media/image14.jpeg"/><Relationship Id="rId5" Type="http://schemas.openxmlformats.org/officeDocument/2006/relationships/image" Target="../media/image15.jpeg"/><Relationship Id="rId6" Type="http://schemas.openxmlformats.org/officeDocument/2006/relationships/image" Target="../media/image16.png"/><Relationship Id="rId7" Type="http://schemas.openxmlformats.org/officeDocument/2006/relationships/image" Target="../media/image17.jpeg"/><Relationship Id="rId8" Type="http://schemas.openxmlformats.org/officeDocument/2006/relationships/slideLayout" Target="../slideLayouts/slideLayout1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46.png"/><Relationship Id="rId2" Type="http://schemas.openxmlformats.org/officeDocument/2006/relationships/image" Target="../media/image47.png"/><Relationship Id="rId3" Type="http://schemas.openxmlformats.org/officeDocument/2006/relationships/image" Target="../media/image48.png"/><Relationship Id="rId4" Type="http://schemas.openxmlformats.org/officeDocument/2006/relationships/slideLayout" Target="../slideLayouts/slideLayout3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diagramData" Target="../diagrams/data4.xml"/><Relationship Id="rId2" Type="http://schemas.openxmlformats.org/officeDocument/2006/relationships/diagramLayout" Target="../diagrams/layout4.xml"/><Relationship Id="rId3" Type="http://schemas.openxmlformats.org/officeDocument/2006/relationships/diagramQuickStyle" Target="../diagrams/quickStyle4.xml"/><Relationship Id="rId4" Type="http://schemas.openxmlformats.org/officeDocument/2006/relationships/diagramColors" Target="../diagrams/colors4.xml"/><Relationship Id="rId5" Type="http://schemas.microsoft.com/office/2007/relationships/diagramDrawing" Target="../diagrams/drawing4.xml"/><Relationship Id="rId6" Type="http://schemas.openxmlformats.org/officeDocument/2006/relationships/image" Target="../media/image49.jpeg"/><Relationship Id="rId7" Type="http://schemas.openxmlformats.org/officeDocument/2006/relationships/slideLayout" Target="../slideLayouts/slideLayout1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image" Target="../media/image50.png"/><Relationship Id="rId2" Type="http://schemas.openxmlformats.org/officeDocument/2006/relationships/image" Target="../media/image51.jpeg"/><Relationship Id="rId3" Type="http://schemas.openxmlformats.org/officeDocument/2006/relationships/image" Target="../media/image52.jpeg"/><Relationship Id="rId4" Type="http://schemas.openxmlformats.org/officeDocument/2006/relationships/slideLayout" Target="../slideLayouts/slideLayout1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image" Target="../media/image53.png"/><Relationship Id="rId2" Type="http://schemas.openxmlformats.org/officeDocument/2006/relationships/image" Target="../media/image54.jpeg"/><Relationship Id="rId3" Type="http://schemas.openxmlformats.org/officeDocument/2006/relationships/image" Target="../media/image55.jpeg"/><Relationship Id="rId4" Type="http://schemas.openxmlformats.org/officeDocument/2006/relationships/slideLayout" Target="../slideLayouts/slideLayout1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image" Target="../media/image56.jpeg"/><Relationship Id="rId2" Type="http://schemas.openxmlformats.org/officeDocument/2006/relationships/image" Target="../media/image57.png"/><Relationship Id="rId3" Type="http://schemas.openxmlformats.org/officeDocument/2006/relationships/image" Target="../media/image58.png"/><Relationship Id="rId4" Type="http://schemas.openxmlformats.org/officeDocument/2006/relationships/image" Target="../media/image59.png"/><Relationship Id="rId5" Type="http://schemas.openxmlformats.org/officeDocument/2006/relationships/slideLayout" Target="../slideLayouts/slideLayout1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image" Target="../media/image60.jpeg"/><Relationship Id="rId2" Type="http://schemas.openxmlformats.org/officeDocument/2006/relationships/slideLayout" Target="../slideLayouts/slideLayout1.xml"/>
</Relationships>
</file>

<file path=ppt/slides/_rels/slide49.xml.rels><?xml version="1.0" encoding="UTF-8"?>
<Relationships xmlns="http://schemas.openxmlformats.org/package/2006/relationships"><Relationship Id="rId1" Type="http://schemas.openxmlformats.org/officeDocument/2006/relationships/image" Target="../media/image61.jpeg"/><Relationship Id="rId2" Type="http://schemas.openxmlformats.org/officeDocument/2006/relationships/image" Target="../media/image62.jpeg"/><Relationship Id="rId3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18.png"/><Relationship Id="rId3" Type="http://schemas.openxmlformats.org/officeDocument/2006/relationships/image" Target="../media/image18.png"/><Relationship Id="rId4" Type="http://schemas.openxmlformats.org/officeDocument/2006/relationships/image" Target="../media/image18.png"/><Relationship Id="rId5" Type="http://schemas.openxmlformats.org/officeDocument/2006/relationships/image" Target="../media/image18.png"/><Relationship Id="rId6" Type="http://schemas.openxmlformats.org/officeDocument/2006/relationships/image" Target="../media/image18.png"/><Relationship Id="rId7" Type="http://schemas.openxmlformats.org/officeDocument/2006/relationships/slideLayout" Target="../slideLayouts/slideLayout1.xml"/>
</Relationships>
</file>

<file path=ppt/slides/_rels/slide50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.xml"/>
</Relationships>
</file>

<file path=ppt/slides/_rels/slide51.xml.rels><?xml version="1.0" encoding="UTF-8"?>
<Relationships xmlns="http://schemas.openxmlformats.org/package/2006/relationships"><Relationship Id="rId1" Type="http://schemas.openxmlformats.org/officeDocument/2006/relationships/image" Target="../media/image63.png"/><Relationship Id="rId2" Type="http://schemas.openxmlformats.org/officeDocument/2006/relationships/image" Target="../media/image64.png"/><Relationship Id="rId3" Type="http://schemas.openxmlformats.org/officeDocument/2006/relationships/image" Target="../media/image65.png"/><Relationship Id="rId4" Type="http://schemas.openxmlformats.org/officeDocument/2006/relationships/slideLayout" Target="../slideLayouts/slideLayout1.xml"/>
</Relationships>
</file>

<file path=ppt/slides/_rels/slide52.xml.rels><?xml version="1.0" encoding="UTF-8"?>
<Relationships xmlns="http://schemas.openxmlformats.org/package/2006/relationships"><Relationship Id="rId1" Type="http://schemas.openxmlformats.org/officeDocument/2006/relationships/image" Target="../media/image63.png"/><Relationship Id="rId2" Type="http://schemas.openxmlformats.org/officeDocument/2006/relationships/image" Target="../media/image64.png"/><Relationship Id="rId3" Type="http://schemas.openxmlformats.org/officeDocument/2006/relationships/image" Target="../media/image65.png"/><Relationship Id="rId4" Type="http://schemas.openxmlformats.org/officeDocument/2006/relationships/diagramData" Target="../diagrams/data5.xml"/><Relationship Id="rId5" Type="http://schemas.openxmlformats.org/officeDocument/2006/relationships/diagramLayout" Target="../diagrams/layout5.xml"/><Relationship Id="rId6" Type="http://schemas.openxmlformats.org/officeDocument/2006/relationships/diagramQuickStyle" Target="../diagrams/quickStyle5.xml"/><Relationship Id="rId7" Type="http://schemas.openxmlformats.org/officeDocument/2006/relationships/diagramColors" Target="../diagrams/colors5.xml"/><Relationship Id="rId8" Type="http://schemas.microsoft.com/office/2007/relationships/diagramDrawing" Target="../diagrams/drawing5.xml"/><Relationship Id="rId9" Type="http://schemas.openxmlformats.org/officeDocument/2006/relationships/image" Target="../media/image66.png"/><Relationship Id="rId10" Type="http://schemas.openxmlformats.org/officeDocument/2006/relationships/image" Target="../media/image66.png"/><Relationship Id="rId11" Type="http://schemas.openxmlformats.org/officeDocument/2006/relationships/slideLayout" Target="../slideLayouts/slideLayout1.xml"/>
</Relationships>
</file>

<file path=ppt/slides/_rels/slide53.xml.rels><?xml version="1.0" encoding="UTF-8"?>
<Relationships xmlns="http://schemas.openxmlformats.org/package/2006/relationships"><Relationship Id="rId1" Type="http://schemas.openxmlformats.org/officeDocument/2006/relationships/chart" Target="../charts/chart3.xml"/><Relationship Id="rId2" Type="http://schemas.openxmlformats.org/officeDocument/2006/relationships/image" Target="../media/image64.png"/><Relationship Id="rId3" Type="http://schemas.openxmlformats.org/officeDocument/2006/relationships/image" Target="../media/image65.png"/><Relationship Id="rId4" Type="http://schemas.openxmlformats.org/officeDocument/2006/relationships/slideLayout" Target="../slideLayouts/slideLayout1.xml"/>
</Relationships>
</file>

<file path=ppt/slides/_rels/slide54.xml.rels><?xml version="1.0" encoding="UTF-8"?>
<Relationships xmlns="http://schemas.openxmlformats.org/package/2006/relationships"><Relationship Id="rId1" Type="http://schemas.openxmlformats.org/officeDocument/2006/relationships/image" Target="../media/image64.png"/><Relationship Id="rId2" Type="http://schemas.openxmlformats.org/officeDocument/2006/relationships/image" Target="../media/image65.png"/><Relationship Id="rId3" Type="http://schemas.openxmlformats.org/officeDocument/2006/relationships/slideLayout" Target="../slideLayouts/slideLayout1.xml"/>
</Relationships>
</file>

<file path=ppt/slides/_rels/slide55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.xml"/>
</Relationships>
</file>

<file path=ppt/slides/_rels/slide5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57.xml.rels><?xml version="1.0" encoding="UTF-8"?>
<Relationships xmlns="http://schemas.openxmlformats.org/package/2006/relationships"><Relationship Id="rId1" Type="http://schemas.openxmlformats.org/officeDocument/2006/relationships/image" Target="../media/image66.png"/><Relationship Id="rId2" Type="http://schemas.openxmlformats.org/officeDocument/2006/relationships/image" Target="../media/image66.png"/><Relationship Id="rId3" Type="http://schemas.openxmlformats.org/officeDocument/2006/relationships/image" Target="../media/image66.png"/><Relationship Id="rId4" Type="http://schemas.openxmlformats.org/officeDocument/2006/relationships/image" Target="../media/image66.png"/><Relationship Id="rId5" Type="http://schemas.openxmlformats.org/officeDocument/2006/relationships/image" Target="../media/image66.png"/><Relationship Id="rId6" Type="http://schemas.openxmlformats.org/officeDocument/2006/relationships/image" Target="../media/image66.png"/><Relationship Id="rId7" Type="http://schemas.openxmlformats.org/officeDocument/2006/relationships/image" Target="../media/image66.png"/><Relationship Id="rId8" Type="http://schemas.openxmlformats.org/officeDocument/2006/relationships/image" Target="../media/image66.png"/><Relationship Id="rId9" Type="http://schemas.openxmlformats.org/officeDocument/2006/relationships/slideLayout" Target="../slideLayouts/slideLayout1.xml"/>
</Relationships>
</file>

<file path=ppt/slides/_rels/slide5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5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18.png"/><Relationship Id="rId3" Type="http://schemas.openxmlformats.org/officeDocument/2006/relationships/image" Target="../media/image18.png"/><Relationship Id="rId4" Type="http://schemas.openxmlformats.org/officeDocument/2006/relationships/image" Target="../media/image18.png"/><Relationship Id="rId5" Type="http://schemas.openxmlformats.org/officeDocument/2006/relationships/image" Target="../media/image18.png"/><Relationship Id="rId6" Type="http://schemas.openxmlformats.org/officeDocument/2006/relationships/image" Target="../media/image18.png"/><Relationship Id="rId7" Type="http://schemas.openxmlformats.org/officeDocument/2006/relationships/image" Target="../media/image19.jpeg"/><Relationship Id="rId8" Type="http://schemas.openxmlformats.org/officeDocument/2006/relationships/image" Target="../media/image20.jpeg"/><Relationship Id="rId9" Type="http://schemas.openxmlformats.org/officeDocument/2006/relationships/slideLayout" Target="../slideLayouts/slideLayout1.xml"/>
</Relationships>
</file>

<file path=ppt/slides/_rels/slide60.xml.rels><?xml version="1.0" encoding="UTF-8"?>
<Relationships xmlns="http://schemas.openxmlformats.org/package/2006/relationships"><Relationship Id="rId1" Type="http://schemas.openxmlformats.org/officeDocument/2006/relationships/image" Target="../media/image66.png"/><Relationship Id="rId2" Type="http://schemas.openxmlformats.org/officeDocument/2006/relationships/image" Target="../media/image66.png"/><Relationship Id="rId3" Type="http://schemas.openxmlformats.org/officeDocument/2006/relationships/image" Target="../media/image66.png"/><Relationship Id="rId4" Type="http://schemas.openxmlformats.org/officeDocument/2006/relationships/image" Target="../media/image66.png"/><Relationship Id="rId5" Type="http://schemas.openxmlformats.org/officeDocument/2006/relationships/image" Target="../media/image66.png"/><Relationship Id="rId6" Type="http://schemas.openxmlformats.org/officeDocument/2006/relationships/image" Target="../media/image66.png"/><Relationship Id="rId7" Type="http://schemas.openxmlformats.org/officeDocument/2006/relationships/image" Target="../media/image66.png"/><Relationship Id="rId8" Type="http://schemas.openxmlformats.org/officeDocument/2006/relationships/image" Target="../media/image66.png"/><Relationship Id="rId9" Type="http://schemas.openxmlformats.org/officeDocument/2006/relationships/slideLayout" Target="../slideLayouts/slideLayout1.xml"/>
</Relationships>
</file>

<file path=ppt/slides/_rels/slide61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.xml"/>
</Relationships>
</file>

<file path=ppt/slides/_rels/slide6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jpeg"/><Relationship Id="rId3" Type="http://schemas.openxmlformats.org/officeDocument/2006/relationships/image" Target="../media/image67.png"/><Relationship Id="rId4" Type="http://schemas.openxmlformats.org/officeDocument/2006/relationships/image" Target="../media/image4.jpeg"/><Relationship Id="rId5" Type="http://schemas.openxmlformats.org/officeDocument/2006/relationships/image" Target="../media/image68.png"/><Relationship Id="rId6" Type="http://schemas.openxmlformats.org/officeDocument/2006/relationships/image" Target="../media/image69.png"/><Relationship Id="rId7" Type="http://schemas.openxmlformats.org/officeDocument/2006/relationships/image" Target="../media/image70.png"/><Relationship Id="rId8" Type="http://schemas.openxmlformats.org/officeDocument/2006/relationships/image" Target="../media/image71.png"/><Relationship Id="rId9" Type="http://schemas.openxmlformats.org/officeDocument/2006/relationships/image" Target="../media/image72.png"/><Relationship Id="rId10" Type="http://schemas.openxmlformats.org/officeDocument/2006/relationships/image" Target="../media/image73.png"/><Relationship Id="rId11" Type="http://schemas.openxmlformats.org/officeDocument/2006/relationships/image" Target="../media/image74.png"/><Relationship Id="rId12" Type="http://schemas.openxmlformats.org/officeDocument/2006/relationships/image" Target="../media/image75.png"/><Relationship Id="rId13" Type="http://schemas.openxmlformats.org/officeDocument/2006/relationships/image" Target="../media/image76.png"/><Relationship Id="rId14" Type="http://schemas.openxmlformats.org/officeDocument/2006/relationships/image" Target="../media/image77.png"/><Relationship Id="rId15" Type="http://schemas.openxmlformats.org/officeDocument/2006/relationships/image" Target="../media/image78.png"/><Relationship Id="rId16" Type="http://schemas.openxmlformats.org/officeDocument/2006/relationships/image" Target="../media/image79.png"/><Relationship Id="rId17" Type="http://schemas.openxmlformats.org/officeDocument/2006/relationships/image" Target="../media/image80.png"/><Relationship Id="rId18" Type="http://schemas.openxmlformats.org/officeDocument/2006/relationships/image" Target="../media/image81.png"/><Relationship Id="rId19" Type="http://schemas.openxmlformats.org/officeDocument/2006/relationships/image" Target="../media/image82.png"/><Relationship Id="rId20" Type="http://schemas.openxmlformats.org/officeDocument/2006/relationships/image" Target="../media/image83.png"/><Relationship Id="rId21" Type="http://schemas.openxmlformats.org/officeDocument/2006/relationships/image" Target="../media/image84.png"/><Relationship Id="rId22" Type="http://schemas.openxmlformats.org/officeDocument/2006/relationships/slideLayout" Target="../slideLayouts/slideLayout5.xml"/>
</Relationships>
</file>

<file path=ppt/slides/_rels/slide63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jpeg"/><Relationship Id="rId3" Type="http://schemas.openxmlformats.org/officeDocument/2006/relationships/image" Target="../media/image67.png"/><Relationship Id="rId4" Type="http://schemas.openxmlformats.org/officeDocument/2006/relationships/image" Target="../media/image4.jpeg"/><Relationship Id="rId5" Type="http://schemas.openxmlformats.org/officeDocument/2006/relationships/image" Target="../media/image85.png"/><Relationship Id="rId6" Type="http://schemas.openxmlformats.org/officeDocument/2006/relationships/image" Target="../media/image86.png"/><Relationship Id="rId7" Type="http://schemas.openxmlformats.org/officeDocument/2006/relationships/image" Target="../media/image87.png"/><Relationship Id="rId8" Type="http://schemas.openxmlformats.org/officeDocument/2006/relationships/image" Target="../media/image88.png"/><Relationship Id="rId9" Type="http://schemas.openxmlformats.org/officeDocument/2006/relationships/image" Target="../media/image89.png"/><Relationship Id="rId10" Type="http://schemas.openxmlformats.org/officeDocument/2006/relationships/image" Target="../media/image90.png"/><Relationship Id="rId11" Type="http://schemas.openxmlformats.org/officeDocument/2006/relationships/image" Target="../media/image91.png"/><Relationship Id="rId12" Type="http://schemas.openxmlformats.org/officeDocument/2006/relationships/image" Target="../media/image92.png"/><Relationship Id="rId13" Type="http://schemas.openxmlformats.org/officeDocument/2006/relationships/image" Target="../media/image93.png"/><Relationship Id="rId14" Type="http://schemas.openxmlformats.org/officeDocument/2006/relationships/image" Target="../media/image94.png"/><Relationship Id="rId15" Type="http://schemas.openxmlformats.org/officeDocument/2006/relationships/image" Target="../media/image95.png"/><Relationship Id="rId16" Type="http://schemas.openxmlformats.org/officeDocument/2006/relationships/image" Target="../media/image96.png"/><Relationship Id="rId17" Type="http://schemas.openxmlformats.org/officeDocument/2006/relationships/image" Target="../media/image97.png"/><Relationship Id="rId18" Type="http://schemas.openxmlformats.org/officeDocument/2006/relationships/image" Target="../media/image98.png"/><Relationship Id="rId19" Type="http://schemas.openxmlformats.org/officeDocument/2006/relationships/image" Target="../media/image99.png"/><Relationship Id="rId20" Type="http://schemas.openxmlformats.org/officeDocument/2006/relationships/image" Target="../media/image100.png"/><Relationship Id="rId21" Type="http://schemas.openxmlformats.org/officeDocument/2006/relationships/image" Target="../media/image101.png"/><Relationship Id="rId22" Type="http://schemas.openxmlformats.org/officeDocument/2006/relationships/slideLayout" Target="../slideLayouts/slideLayout5.xml"/>
</Relationships>
</file>

<file path=ppt/slides/_rels/slide64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jpeg"/><Relationship Id="rId3" Type="http://schemas.openxmlformats.org/officeDocument/2006/relationships/image" Target="../media/image4.jpeg"/><Relationship Id="rId4" Type="http://schemas.openxmlformats.org/officeDocument/2006/relationships/image" Target="../media/image102.png"/><Relationship Id="rId5" Type="http://schemas.openxmlformats.org/officeDocument/2006/relationships/image" Target="../media/image103.png"/><Relationship Id="rId6" Type="http://schemas.openxmlformats.org/officeDocument/2006/relationships/slideLayout" Target="../slideLayouts/slideLayout5.xml"/>
</Relationships>
</file>

<file path=ppt/slides/_rels/slide65.xml.rels><?xml version="1.0" encoding="UTF-8"?>
<Relationships xmlns="http://schemas.openxmlformats.org/package/2006/relationships"><Relationship Id="rId1" Type="http://schemas.openxmlformats.org/officeDocument/2006/relationships/image" Target="../media/image104.png"/><Relationship Id="rId2" Type="http://schemas.openxmlformats.org/officeDocument/2006/relationships/image" Target="../media/image67.png"/><Relationship Id="rId3" Type="http://schemas.openxmlformats.org/officeDocument/2006/relationships/image" Target="../media/image4.jpeg"/><Relationship Id="rId4" Type="http://schemas.openxmlformats.org/officeDocument/2006/relationships/image" Target="../media/image1.png"/><Relationship Id="rId5" Type="http://schemas.openxmlformats.org/officeDocument/2006/relationships/image" Target="../media/image2.jpeg"/><Relationship Id="rId6" Type="http://schemas.openxmlformats.org/officeDocument/2006/relationships/slideLayout" Target="../slideLayouts/slideLayout5.xml"/>
</Relationships>
</file>

<file path=ppt/slides/_rels/slide66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8.xml"/>
</Relationships>
</file>

<file path=ppt/slides/_rels/slide6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.xml"/>
</Relationships>
</file>

<file path=ppt/slides/_rels/slide68.xml.rels><?xml version="1.0" encoding="UTF-8"?>
<Relationships xmlns="http://schemas.openxmlformats.org/package/2006/relationships"><Relationship Id="rId1" Type="http://schemas.openxmlformats.org/officeDocument/2006/relationships/chart" Target="../charts/chart4.xml"/><Relationship Id="rId2" Type="http://schemas.openxmlformats.org/officeDocument/2006/relationships/slideLayout" Target="../slideLayouts/slideLayout18.xml"/>
</Relationships>
</file>

<file path=ppt/slides/_rels/slide69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18.png"/><Relationship Id="rId3" Type="http://schemas.openxmlformats.org/officeDocument/2006/relationships/image" Target="../media/image18.png"/><Relationship Id="rId4" Type="http://schemas.openxmlformats.org/officeDocument/2006/relationships/image" Target="../media/image18.png"/><Relationship Id="rId5" Type="http://schemas.openxmlformats.org/officeDocument/2006/relationships/image" Target="../media/image18.png"/><Relationship Id="rId6" Type="http://schemas.openxmlformats.org/officeDocument/2006/relationships/image" Target="../media/image18.png"/><Relationship Id="rId7" Type="http://schemas.openxmlformats.org/officeDocument/2006/relationships/slideLayout" Target="../slideLayouts/slideLayout18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.xml"/>
</Relationships>
</file>

<file path=ppt/slides/_rels/slide7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.xml"/>
</Relationships>
</file>

<file path=ppt/slides/_rels/slide71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8.xml"/>
</Relationships>
</file>

<file path=ppt/slides/_rels/slide72.xml.rels><?xml version="1.0" encoding="UTF-8"?>
<Relationships xmlns="http://schemas.openxmlformats.org/package/2006/relationships"><Relationship Id="rId1" Type="http://schemas.openxmlformats.org/officeDocument/2006/relationships/image" Target="../media/image105.png"/><Relationship Id="rId2" Type="http://schemas.openxmlformats.org/officeDocument/2006/relationships/slideLayout" Target="../slideLayouts/slideLayout18.xml"/>
</Relationships>
</file>

<file path=ppt/slides/_rels/slide73.xml.rels><?xml version="1.0" encoding="UTF-8"?>
<Relationships xmlns="http://schemas.openxmlformats.org/package/2006/relationships"><Relationship Id="rId1" Type="http://schemas.openxmlformats.org/officeDocument/2006/relationships/image" Target="../media/image106.png"/><Relationship Id="rId2" Type="http://schemas.openxmlformats.org/officeDocument/2006/relationships/slideLayout" Target="../slideLayouts/slideLayout18.xml"/>
</Relationships>
</file>

<file path=ppt/slides/_rels/slide74.xml.rels><?xml version="1.0" encoding="UTF-8"?>
<Relationships xmlns="http://schemas.openxmlformats.org/package/2006/relationships"><Relationship Id="rId1" Type="http://schemas.openxmlformats.org/officeDocument/2006/relationships/image" Target="../media/image106.png"/><Relationship Id="rId2" Type="http://schemas.openxmlformats.org/officeDocument/2006/relationships/slideLayout" Target="../slideLayouts/slideLayout18.xml"/>
</Relationships>
</file>

<file path=ppt/slides/_rels/slide75.xml.rels><?xml version="1.0" encoding="UTF-8"?>
<Relationships xmlns="http://schemas.openxmlformats.org/package/2006/relationships"><Relationship Id="rId1" Type="http://schemas.openxmlformats.org/officeDocument/2006/relationships/image" Target="../media/image106.png"/><Relationship Id="rId2" Type="http://schemas.openxmlformats.org/officeDocument/2006/relationships/image" Target="../media/image107.jpeg"/><Relationship Id="rId3" Type="http://schemas.openxmlformats.org/officeDocument/2006/relationships/slideLayout" Target="../slideLayouts/slideLayout18.xml"/>
</Relationships>
</file>

<file path=ppt/slides/_rels/slide76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18.png"/><Relationship Id="rId3" Type="http://schemas.openxmlformats.org/officeDocument/2006/relationships/image" Target="../media/image18.png"/><Relationship Id="rId4" Type="http://schemas.openxmlformats.org/officeDocument/2006/relationships/image" Target="../media/image18.png"/><Relationship Id="rId5" Type="http://schemas.openxmlformats.org/officeDocument/2006/relationships/image" Target="../media/image18.png"/><Relationship Id="rId6" Type="http://schemas.openxmlformats.org/officeDocument/2006/relationships/image" Target="../media/image18.png"/><Relationship Id="rId7" Type="http://schemas.openxmlformats.org/officeDocument/2006/relationships/image" Target="../media/image108.png"/><Relationship Id="rId8" Type="http://schemas.openxmlformats.org/officeDocument/2006/relationships/image" Target="../media/image109.png"/><Relationship Id="rId9" Type="http://schemas.openxmlformats.org/officeDocument/2006/relationships/slideLayout" Target="../slideLayouts/slideLayout18.xml"/>
</Relationships>
</file>

<file path=ppt/slides/_rels/slide77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8.xml"/>
</Relationships>
</file>

<file path=ppt/slides/_rels/slide78.xml.rels><?xml version="1.0" encoding="UTF-8"?>
<Relationships xmlns="http://schemas.openxmlformats.org/package/2006/relationships"><Relationship Id="rId1" Type="http://schemas.openxmlformats.org/officeDocument/2006/relationships/image" Target="../media/image110.png"/><Relationship Id="rId2" Type="http://schemas.openxmlformats.org/officeDocument/2006/relationships/image" Target="../media/image111.png"/><Relationship Id="rId3" Type="http://schemas.openxmlformats.org/officeDocument/2006/relationships/image" Target="../media/image112.png"/><Relationship Id="rId4" Type="http://schemas.openxmlformats.org/officeDocument/2006/relationships/image" Target="../media/image113.wmf"/><Relationship Id="rId5" Type="http://schemas.openxmlformats.org/officeDocument/2006/relationships/image" Target="../media/image114.png"/><Relationship Id="rId6" Type="http://schemas.openxmlformats.org/officeDocument/2006/relationships/image" Target="../media/image115.wmf"/><Relationship Id="rId7" Type="http://schemas.openxmlformats.org/officeDocument/2006/relationships/image" Target="../media/image116.jpeg"/><Relationship Id="rId8" Type="http://schemas.openxmlformats.org/officeDocument/2006/relationships/image" Target="../media/image117.wmf"/><Relationship Id="rId9" Type="http://schemas.openxmlformats.org/officeDocument/2006/relationships/image" Target="../media/image118.wmf"/><Relationship Id="rId10" Type="http://schemas.openxmlformats.org/officeDocument/2006/relationships/slideLayout" Target="../slideLayouts/slideLayout18.xml"/>
</Relationships>
</file>

<file path=ppt/slides/_rels/slide79.xml.rels><?xml version="1.0" encoding="UTF-8"?>
<Relationships xmlns="http://schemas.openxmlformats.org/package/2006/relationships"><Relationship Id="rId1" Type="http://schemas.openxmlformats.org/officeDocument/2006/relationships/chart" Target="../charts/chart5.xml"/><Relationship Id="rId2" Type="http://schemas.openxmlformats.org/officeDocument/2006/relationships/chart" Target="../charts/chart6.xml"/><Relationship Id="rId3" Type="http://schemas.openxmlformats.org/officeDocument/2006/relationships/chart" Target="../charts/chart7.xml"/><Relationship Id="rId4" Type="http://schemas.openxmlformats.org/officeDocument/2006/relationships/slideLayout" Target="../slideLayouts/slideLayout18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image" Target="../media/image22.png"/><Relationship Id="rId3" Type="http://schemas.openxmlformats.org/officeDocument/2006/relationships/slideLayout" Target="../slideLayouts/slideLayout3.xml"/>
</Relationships>
</file>

<file path=ppt/slides/_rels/slide80.xml.rels><?xml version="1.0" encoding="UTF-8"?>
<Relationships xmlns="http://schemas.openxmlformats.org/package/2006/relationships"><Relationship Id="rId1" Type="http://schemas.openxmlformats.org/officeDocument/2006/relationships/image" Target="../media/image119.png"/><Relationship Id="rId2" Type="http://schemas.openxmlformats.org/officeDocument/2006/relationships/image" Target="../media/image120.png"/><Relationship Id="rId3" Type="http://schemas.openxmlformats.org/officeDocument/2006/relationships/slideLayout" Target="../slideLayouts/slideLayout18.xml"/>
</Relationships>
</file>

<file path=ppt/slides/_rels/slide81.xml.rels><?xml version="1.0" encoding="UTF-8"?>
<Relationships xmlns="http://schemas.openxmlformats.org/package/2006/relationships"><Relationship Id="rId1" Type="http://schemas.openxmlformats.org/officeDocument/2006/relationships/image" Target="../media/image121.jpeg"/><Relationship Id="rId2" Type="http://schemas.openxmlformats.org/officeDocument/2006/relationships/image" Target="../media/image122.png"/><Relationship Id="rId3" Type="http://schemas.openxmlformats.org/officeDocument/2006/relationships/image" Target="../media/image123.png"/><Relationship Id="rId4" Type="http://schemas.openxmlformats.org/officeDocument/2006/relationships/slideLayout" Target="../slideLayouts/slideLayout18.xml"/>
</Relationships>
</file>

<file path=ppt/slides/_rels/slide82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8.xml"/>
</Relationships>
</file>

<file path=ppt/slides/_rels/slide83.xml.rels><?xml version="1.0" encoding="UTF-8"?>
<Relationships xmlns="http://schemas.openxmlformats.org/package/2006/relationships"><Relationship Id="rId1" Type="http://schemas.openxmlformats.org/officeDocument/2006/relationships/image" Target="../media/image124.png"/><Relationship Id="rId2" Type="http://schemas.openxmlformats.org/officeDocument/2006/relationships/image" Target="../media/image125.png"/><Relationship Id="rId3" Type="http://schemas.openxmlformats.org/officeDocument/2006/relationships/image" Target="../media/image126.png"/><Relationship Id="rId4" Type="http://schemas.openxmlformats.org/officeDocument/2006/relationships/slideLayout" Target="../slideLayouts/slideLayout19.xml"/><Relationship Id="rId5" Type="http://schemas.openxmlformats.org/officeDocument/2006/relationships/notesSlide" Target="../notesSlides/notesSlide83.xml"/>
</Relationships>
</file>

<file path=ppt/slides/_rels/slide84.xml.rels><?xml version="1.0" encoding="UTF-8"?>
<Relationships xmlns="http://schemas.openxmlformats.org/package/2006/relationships"><Relationship Id="rId1" Type="http://schemas.openxmlformats.org/officeDocument/2006/relationships/image" Target="../media/image124.png"/><Relationship Id="rId2" Type="http://schemas.openxmlformats.org/officeDocument/2006/relationships/image" Target="../media/image125.png"/><Relationship Id="rId3" Type="http://schemas.openxmlformats.org/officeDocument/2006/relationships/image" Target="../media/image126.png"/><Relationship Id="rId4" Type="http://schemas.openxmlformats.org/officeDocument/2006/relationships/slideLayout" Target="../slideLayouts/slideLayout19.xml"/><Relationship Id="rId5" Type="http://schemas.openxmlformats.org/officeDocument/2006/relationships/notesSlide" Target="../notesSlides/notesSlide84.xml"/>
</Relationships>
</file>

<file path=ppt/slides/_rels/slide85.xml.rels><?xml version="1.0" encoding="UTF-8"?>
<Relationships xmlns="http://schemas.openxmlformats.org/package/2006/relationships"><Relationship Id="rId1" Type="http://schemas.openxmlformats.org/officeDocument/2006/relationships/image" Target="../media/image124.png"/><Relationship Id="rId2" Type="http://schemas.openxmlformats.org/officeDocument/2006/relationships/image" Target="../media/image125.png"/><Relationship Id="rId3" Type="http://schemas.openxmlformats.org/officeDocument/2006/relationships/image" Target="../media/image126.png"/><Relationship Id="rId4" Type="http://schemas.openxmlformats.org/officeDocument/2006/relationships/slideLayout" Target="../slideLayouts/slideLayout19.xml"/><Relationship Id="rId5" Type="http://schemas.openxmlformats.org/officeDocument/2006/relationships/notesSlide" Target="../notesSlides/notesSlide85.xml"/>
</Relationships>
</file>

<file path=ppt/slides/_rels/slide86.xml.rels><?xml version="1.0" encoding="UTF-8"?>
<Relationships xmlns="http://schemas.openxmlformats.org/package/2006/relationships"><Relationship Id="rId1" Type="http://schemas.openxmlformats.org/officeDocument/2006/relationships/image" Target="../media/image124.png"/><Relationship Id="rId2" Type="http://schemas.openxmlformats.org/officeDocument/2006/relationships/image" Target="../media/image125.png"/><Relationship Id="rId3" Type="http://schemas.openxmlformats.org/officeDocument/2006/relationships/image" Target="../media/image126.png"/><Relationship Id="rId4" Type="http://schemas.openxmlformats.org/officeDocument/2006/relationships/slideLayout" Target="../slideLayouts/slideLayout19.xml"/><Relationship Id="rId5" Type="http://schemas.openxmlformats.org/officeDocument/2006/relationships/notesSlide" Target="../notesSlides/notesSlide86.xml"/>
</Relationships>
</file>

<file path=ppt/slides/_rels/slide87.xml.rels><?xml version="1.0" encoding="UTF-8"?>
<Relationships xmlns="http://schemas.openxmlformats.org/package/2006/relationships"><Relationship Id="rId1" Type="http://schemas.openxmlformats.org/officeDocument/2006/relationships/image" Target="../media/image124.png"/><Relationship Id="rId2" Type="http://schemas.openxmlformats.org/officeDocument/2006/relationships/image" Target="../media/image125.png"/><Relationship Id="rId3" Type="http://schemas.openxmlformats.org/officeDocument/2006/relationships/image" Target="../media/image126.png"/><Relationship Id="rId4" Type="http://schemas.openxmlformats.org/officeDocument/2006/relationships/slideLayout" Target="../slideLayouts/slideLayout19.xml"/><Relationship Id="rId5" Type="http://schemas.openxmlformats.org/officeDocument/2006/relationships/notesSlide" Target="../notesSlides/notesSlide87.xml"/>
</Relationships>
</file>

<file path=ppt/slides/_rels/slide88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8.xml"/>
</Relationships>
</file>

<file path=ppt/slides/_rels/slide89.xml.rels><?xml version="1.0" encoding="UTF-8"?>
<Relationships xmlns="http://schemas.openxmlformats.org/package/2006/relationships"><Relationship Id="rId1" Type="http://schemas.openxmlformats.org/officeDocument/2006/relationships/image" Target="../media/image127.png"/><Relationship Id="rId2" Type="http://schemas.openxmlformats.org/officeDocument/2006/relationships/image" Target="../media/image128.svg"/><Relationship Id="rId3" Type="http://schemas.openxmlformats.org/officeDocument/2006/relationships/image" Target="../media/image129.png"/><Relationship Id="rId4" Type="http://schemas.openxmlformats.org/officeDocument/2006/relationships/image" Target="../media/image130.png"/><Relationship Id="rId5" Type="http://schemas.openxmlformats.org/officeDocument/2006/relationships/image" Target="../media/image131.svg"/><Relationship Id="rId6" Type="http://schemas.openxmlformats.org/officeDocument/2006/relationships/image" Target="../media/image132.png"/><Relationship Id="rId7" Type="http://schemas.openxmlformats.org/officeDocument/2006/relationships/image" Target="../media/image133.svg"/><Relationship Id="rId8" Type="http://schemas.openxmlformats.org/officeDocument/2006/relationships/image" Target="../media/image134.png"/><Relationship Id="rId9" Type="http://schemas.openxmlformats.org/officeDocument/2006/relationships/slideLayout" Target="../slideLayouts/slideLayout17.xml"/><Relationship Id="rId10" Type="http://schemas.openxmlformats.org/officeDocument/2006/relationships/notesSlide" Target="../notesSlides/notesSlide89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18.png"/><Relationship Id="rId3" Type="http://schemas.openxmlformats.org/officeDocument/2006/relationships/image" Target="../media/image18.png"/><Relationship Id="rId4" Type="http://schemas.openxmlformats.org/officeDocument/2006/relationships/image" Target="../media/image18.png"/><Relationship Id="rId5" Type="http://schemas.openxmlformats.org/officeDocument/2006/relationships/image" Target="../media/image18.png"/><Relationship Id="rId6" Type="http://schemas.openxmlformats.org/officeDocument/2006/relationships/image" Target="../media/image18.png"/><Relationship Id="rId7" Type="http://schemas.openxmlformats.org/officeDocument/2006/relationships/image" Target="../media/image18.png"/><Relationship Id="rId8" Type="http://schemas.openxmlformats.org/officeDocument/2006/relationships/image" Target="../media/image18.png"/><Relationship Id="rId9" Type="http://schemas.openxmlformats.org/officeDocument/2006/relationships/image" Target="../media/image23.jpeg"/><Relationship Id="rId10" Type="http://schemas.openxmlformats.org/officeDocument/2006/relationships/image" Target="../media/image24.jpeg"/><Relationship Id="rId11" Type="http://schemas.openxmlformats.org/officeDocument/2006/relationships/image" Target="../media/image25.jpeg"/><Relationship Id="rId12" Type="http://schemas.openxmlformats.org/officeDocument/2006/relationships/image" Target="../media/image26.jpeg"/><Relationship Id="rId13" Type="http://schemas.openxmlformats.org/officeDocument/2006/relationships/image" Target="../media/image27.jpeg"/><Relationship Id="rId14" Type="http://schemas.openxmlformats.org/officeDocument/2006/relationships/slideLayout" Target="../slideLayouts/slideLayout1.xml"/>
</Relationships>
</file>

<file path=ppt/slides/_rels/slide90.xml.rels><?xml version="1.0" encoding="UTF-8"?>
<Relationships xmlns="http://schemas.openxmlformats.org/package/2006/relationships"><Relationship Id="rId1" Type="http://schemas.openxmlformats.org/officeDocument/2006/relationships/image" Target="../media/image135.jpeg"/><Relationship Id="rId2" Type="http://schemas.openxmlformats.org/officeDocument/2006/relationships/image" Target="../media/image135.jpeg"/><Relationship Id="rId3" Type="http://schemas.openxmlformats.org/officeDocument/2006/relationships/image" Target="../media/image135.jpeg"/><Relationship Id="rId4" Type="http://schemas.openxmlformats.org/officeDocument/2006/relationships/image" Target="../media/image134.png"/><Relationship Id="rId5" Type="http://schemas.openxmlformats.org/officeDocument/2006/relationships/slideLayout" Target="../slideLayouts/slideLayout17.xml"/><Relationship Id="rId6" Type="http://schemas.openxmlformats.org/officeDocument/2006/relationships/notesSlide" Target="../notesSlides/notesSlide90.xml"/>
</Relationships>
</file>

<file path=ppt/slides/_rels/slide91.xml.rels><?xml version="1.0" encoding="UTF-8"?>
<Relationships xmlns="http://schemas.openxmlformats.org/package/2006/relationships"><Relationship Id="rId1" Type="http://schemas.openxmlformats.org/officeDocument/2006/relationships/image" Target="../media/image136.png"/><Relationship Id="rId2" Type="http://schemas.openxmlformats.org/officeDocument/2006/relationships/image" Target="../media/image136.png"/><Relationship Id="rId3" Type="http://schemas.openxmlformats.org/officeDocument/2006/relationships/image" Target="../media/image136.png"/><Relationship Id="rId4" Type="http://schemas.openxmlformats.org/officeDocument/2006/relationships/image" Target="../media/image134.png"/><Relationship Id="rId5" Type="http://schemas.openxmlformats.org/officeDocument/2006/relationships/image" Target="../media/image137.png"/><Relationship Id="rId6" Type="http://schemas.openxmlformats.org/officeDocument/2006/relationships/slideLayout" Target="../slideLayouts/slideLayout17.xml"/><Relationship Id="rId7" Type="http://schemas.openxmlformats.org/officeDocument/2006/relationships/notesSlide" Target="../notesSlides/notesSlide91.xml"/>
</Relationships>
</file>

<file path=ppt/slides/_rels/slide92.xml.rels><?xml version="1.0" encoding="UTF-8"?>
<Relationships xmlns="http://schemas.openxmlformats.org/package/2006/relationships"><Relationship Id="rId1" Type="http://schemas.openxmlformats.org/officeDocument/2006/relationships/image" Target="../media/image138.png"/><Relationship Id="rId2" Type="http://schemas.openxmlformats.org/officeDocument/2006/relationships/image" Target="../media/image134.png"/><Relationship Id="rId3" Type="http://schemas.openxmlformats.org/officeDocument/2006/relationships/image" Target="../media/image139.png"/><Relationship Id="rId4" Type="http://schemas.openxmlformats.org/officeDocument/2006/relationships/image" Target="../media/image140.png"/><Relationship Id="rId5" Type="http://schemas.openxmlformats.org/officeDocument/2006/relationships/image" Target="../media/image141.png"/><Relationship Id="rId6" Type="http://schemas.openxmlformats.org/officeDocument/2006/relationships/slideLayout" Target="../slideLayouts/slideLayout17.xml"/><Relationship Id="rId7" Type="http://schemas.openxmlformats.org/officeDocument/2006/relationships/notesSlide" Target="../notesSlides/notesSlide92.xml"/>
</Relationships>
</file>

<file path=ppt/slides/_rels/slide93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8.xml"/>
</Relationships>
</file>

<file path=ppt/slides/_rels/slide94.xml.rels><?xml version="1.0" encoding="UTF-8"?>
<Relationships xmlns="http://schemas.openxmlformats.org/package/2006/relationships"><Relationship Id="rId1" Type="http://schemas.openxmlformats.org/officeDocument/2006/relationships/image" Target="../media/image142.png"/><Relationship Id="rId2" Type="http://schemas.openxmlformats.org/officeDocument/2006/relationships/slideLayout" Target="../slideLayouts/slideLayout18.xml"/>
</Relationships>
</file>

<file path=ppt/slides/_rels/slide9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.xml"/>
</Relationships>
</file>

<file path=ppt/slides/_rels/slide9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.xml"/>
</Relationships>
</file>

<file path=ppt/slides/_rels/slide9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.xml"/>
</Relationships>
</file>

<file path=ppt/slides/_rels/slide98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8.xml"/>
</Relationships>
</file>

<file path=ppt/slides/_rels/slide99.xml.rels><?xml version="1.0" encoding="UTF-8"?>
<Relationships xmlns="http://schemas.openxmlformats.org/package/2006/relationships"><Relationship Id="rId1" Type="http://schemas.openxmlformats.org/officeDocument/2006/relationships/image" Target="../media/image143.png"/><Relationship Id="rId2" Type="http://schemas.openxmlformats.org/officeDocument/2006/relationships/image" Target="../media/image66.png"/><Relationship Id="rId3" Type="http://schemas.openxmlformats.org/officeDocument/2006/relationships/image" Target="../media/image144.jpeg"/><Relationship Id="rId4" Type="http://schemas.openxmlformats.org/officeDocument/2006/relationships/image" Target="../media/image66.png"/><Relationship Id="rId5" Type="http://schemas.openxmlformats.org/officeDocument/2006/relationships/image" Target="../media/image66.png"/><Relationship Id="rId6" Type="http://schemas.openxmlformats.org/officeDocument/2006/relationships/image" Target="../media/image66.png"/><Relationship Id="rId7" Type="http://schemas.openxmlformats.org/officeDocument/2006/relationships/image" Target="../media/image66.png"/><Relationship Id="rId8" Type="http://schemas.openxmlformats.org/officeDocument/2006/relationships/image" Target="../media/image66.png"/><Relationship Id="rId9" Type="http://schemas.openxmlformats.org/officeDocument/2006/relationships/image" Target="../media/image145.png"/><Relationship Id="rId10" Type="http://schemas.openxmlformats.org/officeDocument/2006/relationships/slideLayout" Target="../slideLayouts/slideLayout18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Imagen 2" descr=""/>
          <p:cNvPicPr/>
          <p:nvPr/>
        </p:nvPicPr>
        <p:blipFill>
          <a:blip r:embed="rId1"/>
          <a:srcRect l="0" t="0" r="0" b="44473"/>
          <a:stretch/>
        </p:blipFill>
        <p:spPr>
          <a:xfrm>
            <a:off x="5790600" y="878400"/>
            <a:ext cx="6211800" cy="3996360"/>
          </a:xfrm>
          <a:prstGeom prst="rect">
            <a:avLst/>
          </a:prstGeom>
          <a:ln w="0">
            <a:noFill/>
          </a:ln>
        </p:spPr>
      </p:pic>
      <p:sp>
        <p:nvSpPr>
          <p:cNvPr id="133" name="Rectángulo 1"/>
          <p:cNvSpPr/>
          <p:nvPr/>
        </p:nvSpPr>
        <p:spPr>
          <a:xfrm>
            <a:off x="1862640" y="4686840"/>
            <a:ext cx="14562720" cy="2880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</a:bodyPr>
          <a:p>
            <a:pPr algn="ctr">
              <a:lnSpc>
                <a:spcPct val="139000"/>
              </a:lnSpc>
            </a:pPr>
            <a:r>
              <a:rPr b="1" lang="en-US" sz="5400" spc="-1" strike="noStrike">
                <a:solidFill>
                  <a:srgbClr val="e2ac00"/>
                </a:solidFill>
                <a:latin typeface="Arial"/>
                <a:ea typeface="Arial"/>
              </a:rPr>
              <a:t>MINISTERIO DE LA PRESIDENCIA </a:t>
            </a:r>
            <a:endParaRPr b="0" lang="es-BO" sz="54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s-ES" sz="5400" spc="49" strike="noStrike">
                <a:solidFill>
                  <a:schemeClr val="dk1"/>
                </a:solidFill>
                <a:latin typeface="Arial"/>
                <a:ea typeface="DejaVu Serif Condensed"/>
              </a:rPr>
              <a:t>RENDICIÓN PÚBLICA </a:t>
            </a:r>
            <a:endParaRPr b="0" lang="es-BO" sz="54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s-ES" sz="5400" spc="49" strike="noStrike">
                <a:solidFill>
                  <a:schemeClr val="dk1"/>
                </a:solidFill>
                <a:latin typeface="Arial"/>
                <a:ea typeface="DejaVu Serif Condensed"/>
              </a:rPr>
              <a:t>DE CUENTAS FINAL GESTIÓN 2025</a:t>
            </a:r>
            <a:endParaRPr b="0" lang="es-BO" sz="54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34" name="Google Shape;90;p14"/>
          <p:cNvGrpSpPr/>
          <p:nvPr/>
        </p:nvGrpSpPr>
        <p:grpSpPr>
          <a:xfrm>
            <a:off x="0" y="10136160"/>
            <a:ext cx="18287640" cy="150480"/>
            <a:chOff x="0" y="10136160"/>
            <a:chExt cx="18287640" cy="150480"/>
          </a:xfrm>
        </p:grpSpPr>
        <p:sp>
          <p:nvSpPr>
            <p:cNvPr id="135" name="Google Shape;91;p14"/>
            <p:cNvSpPr/>
            <p:nvPr/>
          </p:nvSpPr>
          <p:spPr>
            <a:xfrm>
              <a:off x="0" y="10136160"/>
              <a:ext cx="6032160" cy="150480"/>
            </a:xfrm>
            <a:prstGeom prst="rect">
              <a:avLst/>
            </a:prstGeom>
            <a:solidFill>
              <a:srgbClr val="ff313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36" name="Google Shape;92;p14"/>
            <p:cNvSpPr/>
            <p:nvPr/>
          </p:nvSpPr>
          <p:spPr>
            <a:xfrm>
              <a:off x="6127920" y="10136160"/>
              <a:ext cx="6032160" cy="150480"/>
            </a:xfrm>
            <a:prstGeom prst="rect">
              <a:avLst/>
            </a:prstGeom>
            <a:solidFill>
              <a:srgbClr val="ffde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37" name="Google Shape;93;p14"/>
            <p:cNvSpPr/>
            <p:nvPr/>
          </p:nvSpPr>
          <p:spPr>
            <a:xfrm>
              <a:off x="12255480" y="10136160"/>
              <a:ext cx="6032160" cy="150480"/>
            </a:xfrm>
            <a:prstGeom prst="rect">
              <a:avLst/>
            </a:prstGeom>
            <a:solidFill>
              <a:srgbClr val="00bf6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143;p17"/>
          <p:cNvSpPr/>
          <p:nvPr/>
        </p:nvSpPr>
        <p:spPr>
          <a:xfrm>
            <a:off x="1086840" y="5794920"/>
            <a:ext cx="392400" cy="392400"/>
          </a:xfrm>
          <a:custGeom>
            <a:avLst/>
            <a:gdLst>
              <a:gd name="textAreaLeft" fmla="*/ 0 w 392400"/>
              <a:gd name="textAreaRight" fmla="*/ 392760 w 392400"/>
              <a:gd name="textAreaTop" fmla="*/ 0 h 392400"/>
              <a:gd name="textAreaBottom" fmla="*/ 392760 h 392400"/>
            </a:gdLst>
            <a:ahLst/>
            <a:rect l="textAreaLeft" t="textAreaTop" r="textAreaRight" b="textAreaBottom"/>
            <a:pathLst>
              <a:path w="392635" h="392635">
                <a:moveTo>
                  <a:pt x="0" y="0"/>
                </a:moveTo>
                <a:lnTo>
                  <a:pt x="392635" y="0"/>
                </a:lnTo>
                <a:lnTo>
                  <a:pt x="392635" y="392634"/>
                </a:lnTo>
                <a:lnTo>
                  <a:pt x="0" y="39263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271" name="Google Shape;144;p17"/>
          <p:cNvSpPr/>
          <p:nvPr/>
        </p:nvSpPr>
        <p:spPr>
          <a:xfrm>
            <a:off x="9370080" y="5794920"/>
            <a:ext cx="392400" cy="392400"/>
          </a:xfrm>
          <a:custGeom>
            <a:avLst/>
            <a:gdLst>
              <a:gd name="textAreaLeft" fmla="*/ 0 w 392400"/>
              <a:gd name="textAreaRight" fmla="*/ 392760 w 392400"/>
              <a:gd name="textAreaTop" fmla="*/ 0 h 392400"/>
              <a:gd name="textAreaBottom" fmla="*/ 392760 h 392400"/>
            </a:gdLst>
            <a:ahLst/>
            <a:rect l="textAreaLeft" t="textAreaTop" r="textAreaRight" b="textAreaBottom"/>
            <a:pathLst>
              <a:path w="392635" h="392635">
                <a:moveTo>
                  <a:pt x="0" y="0"/>
                </a:moveTo>
                <a:lnTo>
                  <a:pt x="392635" y="0"/>
                </a:lnTo>
                <a:lnTo>
                  <a:pt x="392635" y="392634"/>
                </a:lnTo>
                <a:lnTo>
                  <a:pt x="0" y="39263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272" name="Google Shape;145;p17"/>
          <p:cNvSpPr/>
          <p:nvPr/>
        </p:nvSpPr>
        <p:spPr>
          <a:xfrm>
            <a:off x="1028880" y="6312600"/>
            <a:ext cx="392400" cy="392400"/>
          </a:xfrm>
          <a:custGeom>
            <a:avLst/>
            <a:gdLst>
              <a:gd name="textAreaLeft" fmla="*/ 0 w 392400"/>
              <a:gd name="textAreaRight" fmla="*/ 392760 w 392400"/>
              <a:gd name="textAreaTop" fmla="*/ 0 h 392400"/>
              <a:gd name="textAreaBottom" fmla="*/ 392760 h 392400"/>
            </a:gdLst>
            <a:ahLst/>
            <a:rect l="textAreaLeft" t="textAreaTop" r="textAreaRight" b="textAreaBottom"/>
            <a:pathLst>
              <a:path w="392635" h="392635">
                <a:moveTo>
                  <a:pt x="0" y="0"/>
                </a:moveTo>
                <a:lnTo>
                  <a:pt x="392635" y="0"/>
                </a:lnTo>
                <a:lnTo>
                  <a:pt x="392635" y="392634"/>
                </a:lnTo>
                <a:lnTo>
                  <a:pt x="0" y="39263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273" name="Google Shape;146;p17"/>
          <p:cNvSpPr/>
          <p:nvPr/>
        </p:nvSpPr>
        <p:spPr>
          <a:xfrm>
            <a:off x="9312120" y="6312600"/>
            <a:ext cx="392400" cy="392400"/>
          </a:xfrm>
          <a:custGeom>
            <a:avLst/>
            <a:gdLst>
              <a:gd name="textAreaLeft" fmla="*/ 0 w 392400"/>
              <a:gd name="textAreaRight" fmla="*/ 392760 w 392400"/>
              <a:gd name="textAreaTop" fmla="*/ 0 h 392400"/>
              <a:gd name="textAreaBottom" fmla="*/ 392760 h 392400"/>
            </a:gdLst>
            <a:ahLst/>
            <a:rect l="textAreaLeft" t="textAreaTop" r="textAreaRight" b="textAreaBottom"/>
            <a:pathLst>
              <a:path w="392635" h="392635">
                <a:moveTo>
                  <a:pt x="0" y="0"/>
                </a:moveTo>
                <a:lnTo>
                  <a:pt x="392635" y="0"/>
                </a:lnTo>
                <a:lnTo>
                  <a:pt x="392635" y="392634"/>
                </a:lnTo>
                <a:lnTo>
                  <a:pt x="0" y="39263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274" name="Google Shape;147;p17"/>
          <p:cNvSpPr/>
          <p:nvPr/>
        </p:nvSpPr>
        <p:spPr>
          <a:xfrm>
            <a:off x="1086840" y="6890760"/>
            <a:ext cx="392400" cy="392400"/>
          </a:xfrm>
          <a:custGeom>
            <a:avLst/>
            <a:gdLst>
              <a:gd name="textAreaLeft" fmla="*/ 0 w 392400"/>
              <a:gd name="textAreaRight" fmla="*/ 392760 w 392400"/>
              <a:gd name="textAreaTop" fmla="*/ 0 h 392400"/>
              <a:gd name="textAreaBottom" fmla="*/ 392760 h 392400"/>
            </a:gdLst>
            <a:ahLst/>
            <a:rect l="textAreaLeft" t="textAreaTop" r="textAreaRight" b="textAreaBottom"/>
            <a:pathLst>
              <a:path w="392635" h="392635">
                <a:moveTo>
                  <a:pt x="0" y="0"/>
                </a:moveTo>
                <a:lnTo>
                  <a:pt x="392635" y="0"/>
                </a:lnTo>
                <a:lnTo>
                  <a:pt x="392635" y="392634"/>
                </a:lnTo>
                <a:lnTo>
                  <a:pt x="0" y="39263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275" name="Google Shape;148;p17"/>
          <p:cNvSpPr/>
          <p:nvPr/>
        </p:nvSpPr>
        <p:spPr>
          <a:xfrm>
            <a:off x="9370080" y="6890760"/>
            <a:ext cx="392400" cy="392400"/>
          </a:xfrm>
          <a:custGeom>
            <a:avLst/>
            <a:gdLst>
              <a:gd name="textAreaLeft" fmla="*/ 0 w 392400"/>
              <a:gd name="textAreaRight" fmla="*/ 392760 w 392400"/>
              <a:gd name="textAreaTop" fmla="*/ 0 h 392400"/>
              <a:gd name="textAreaBottom" fmla="*/ 392760 h 392400"/>
            </a:gdLst>
            <a:ahLst/>
            <a:rect l="textAreaLeft" t="textAreaTop" r="textAreaRight" b="textAreaBottom"/>
            <a:pathLst>
              <a:path w="392635" h="392635">
                <a:moveTo>
                  <a:pt x="0" y="0"/>
                </a:moveTo>
                <a:lnTo>
                  <a:pt x="392635" y="0"/>
                </a:lnTo>
                <a:lnTo>
                  <a:pt x="392635" y="392634"/>
                </a:lnTo>
                <a:lnTo>
                  <a:pt x="0" y="39263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276" name="Google Shape;147;p17"/>
          <p:cNvSpPr/>
          <p:nvPr/>
        </p:nvSpPr>
        <p:spPr>
          <a:xfrm>
            <a:off x="1028880" y="8161920"/>
            <a:ext cx="392400" cy="392400"/>
          </a:xfrm>
          <a:custGeom>
            <a:avLst/>
            <a:gdLst>
              <a:gd name="textAreaLeft" fmla="*/ 0 w 392400"/>
              <a:gd name="textAreaRight" fmla="*/ 392760 w 392400"/>
              <a:gd name="textAreaTop" fmla="*/ 0 h 392400"/>
              <a:gd name="textAreaBottom" fmla="*/ 392760 h 392400"/>
            </a:gdLst>
            <a:ahLst/>
            <a:rect l="textAreaLeft" t="textAreaTop" r="textAreaRight" b="textAreaBottom"/>
            <a:pathLst>
              <a:path w="392635" h="392635">
                <a:moveTo>
                  <a:pt x="0" y="0"/>
                </a:moveTo>
                <a:lnTo>
                  <a:pt x="392635" y="0"/>
                </a:lnTo>
                <a:lnTo>
                  <a:pt x="392635" y="392634"/>
                </a:lnTo>
                <a:lnTo>
                  <a:pt x="0" y="39263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277" name="Google Shape;148;p17"/>
          <p:cNvSpPr/>
          <p:nvPr/>
        </p:nvSpPr>
        <p:spPr>
          <a:xfrm>
            <a:off x="9312120" y="8161920"/>
            <a:ext cx="392400" cy="392400"/>
          </a:xfrm>
          <a:custGeom>
            <a:avLst/>
            <a:gdLst>
              <a:gd name="textAreaLeft" fmla="*/ 0 w 392400"/>
              <a:gd name="textAreaRight" fmla="*/ 392760 w 392400"/>
              <a:gd name="textAreaTop" fmla="*/ 0 h 392400"/>
              <a:gd name="textAreaBottom" fmla="*/ 392760 h 392400"/>
            </a:gdLst>
            <a:ahLst/>
            <a:rect l="textAreaLeft" t="textAreaTop" r="textAreaRight" b="textAreaBottom"/>
            <a:pathLst>
              <a:path w="392635" h="392635">
                <a:moveTo>
                  <a:pt x="0" y="0"/>
                </a:moveTo>
                <a:lnTo>
                  <a:pt x="392635" y="0"/>
                </a:lnTo>
                <a:lnTo>
                  <a:pt x="392635" y="392634"/>
                </a:lnTo>
                <a:lnTo>
                  <a:pt x="0" y="39263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278" name="Google Shape;95;p14"/>
          <p:cNvSpPr/>
          <p:nvPr/>
        </p:nvSpPr>
        <p:spPr>
          <a:xfrm>
            <a:off x="-120960" y="902160"/>
            <a:ext cx="18408600" cy="121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0000"/>
              </a:lnSpc>
            </a:pPr>
            <a:r>
              <a:rPr b="1" lang="es-MX" sz="4000" spc="-1" strike="noStrike">
                <a:solidFill>
                  <a:srgbClr val="e2ac00"/>
                </a:solidFill>
                <a:latin typeface="Montserrat"/>
                <a:ea typeface="Arial"/>
              </a:rPr>
              <a:t>DIRECCIÓN GENERAL DE DESCOLONIZACIÓN Y DESPATRIARCALIZACIÓN</a:t>
            </a:r>
            <a:endParaRPr b="0" lang="es-BO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9" name="Google Shape;96;p14"/>
          <p:cNvSpPr/>
          <p:nvPr/>
        </p:nvSpPr>
        <p:spPr>
          <a:xfrm>
            <a:off x="0" y="2298960"/>
            <a:ext cx="18287640" cy="44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21000"/>
              </a:lnSpc>
            </a:pPr>
            <a:r>
              <a:rPr b="1" lang="es-MX" sz="2400" spc="-1" strike="noStrike">
                <a:solidFill>
                  <a:srgbClr val="242732"/>
                </a:solidFill>
                <a:latin typeface="Montserrat"/>
                <a:ea typeface="Arial"/>
              </a:rPr>
              <a:t>UNIDAD DE DESCOLONIZACIÓN Y DESPATRIARCALIZACIÓN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0" name="Marcador de texto 3"/>
          <p:cNvSpPr/>
          <p:nvPr/>
        </p:nvSpPr>
        <p:spPr>
          <a:xfrm>
            <a:off x="558720" y="2861640"/>
            <a:ext cx="17170560" cy="6901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rmAutofit fontScale="74983" lnSpcReduction="10000"/>
          </a:bodyPr>
          <a:p>
            <a:pPr algn="just">
              <a:lnSpc>
                <a:spcPct val="115000"/>
              </a:lnSpc>
              <a:spcAft>
                <a:spcPts val="1199"/>
              </a:spcAft>
              <a:tabLst>
                <a:tab algn="l" pos="0"/>
              </a:tabLst>
            </a:pPr>
            <a:r>
              <a:rPr b="1" lang="es-MX" sz="2100" spc="-1" strike="noStrike">
                <a:solidFill>
                  <a:schemeClr val="dk1"/>
                </a:solidFill>
                <a:latin typeface="Arial"/>
                <a:ea typeface="Times New Roman"/>
              </a:rPr>
              <a:t>Objetivo 1. </a:t>
            </a:r>
            <a:r>
              <a:rPr b="0" lang="es-MX" sz="2100" spc="-1" strike="noStrike">
                <a:solidFill>
                  <a:schemeClr val="dk1"/>
                </a:solidFill>
                <a:latin typeface="Arial"/>
                <a:ea typeface="Times New Roman"/>
              </a:rPr>
              <a:t>Se realizaron los diálogos multisectoriales interculturales sobre Descolonización y Despatriarcalización en la gestión pública, generando espacios de articulación y reflexión entre distintos sectores.</a:t>
            </a:r>
            <a:endParaRPr b="0" lang="es-BO" sz="21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5000"/>
              </a:lnSpc>
              <a:spcAft>
                <a:spcPts val="1199"/>
              </a:spcAft>
              <a:tabLst>
                <a:tab algn="l" pos="0"/>
              </a:tabLst>
            </a:pPr>
            <a:r>
              <a:rPr b="1" lang="es-MX" sz="2100" spc="-1" strike="noStrike">
                <a:solidFill>
                  <a:schemeClr val="dk1"/>
                </a:solidFill>
                <a:latin typeface="Arial"/>
                <a:ea typeface="Times New Roman"/>
              </a:rPr>
              <a:t>Objetivo 2. </a:t>
            </a:r>
            <a:r>
              <a:rPr b="0" lang="es-MX" sz="2100" spc="-1" strike="noStrike">
                <a:solidFill>
                  <a:schemeClr val="dk1"/>
                </a:solidFill>
                <a:latin typeface="Arial"/>
                <a:ea typeface="Times New Roman"/>
              </a:rPr>
              <a:t>La implementación del Instituto y Observatorio Plurinacional para la consolidación de la política de Descolonización y Despatriarcalización en el Estado no se realizó durante la gestión.</a:t>
            </a:r>
            <a:endParaRPr b="0" lang="es-BO" sz="21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5000"/>
              </a:lnSpc>
              <a:spcAft>
                <a:spcPts val="1199"/>
              </a:spcAft>
              <a:tabLst>
                <a:tab algn="l" pos="0"/>
              </a:tabLst>
            </a:pPr>
            <a:r>
              <a:rPr b="1" lang="es-MX" sz="2100" spc="-1" strike="noStrike">
                <a:solidFill>
                  <a:schemeClr val="dk1"/>
                </a:solidFill>
                <a:latin typeface="Arial"/>
                <a:ea typeface="Times New Roman"/>
              </a:rPr>
              <a:t>Objetivo 3. </a:t>
            </a:r>
            <a:r>
              <a:rPr b="0" lang="es-MX" sz="2100" spc="-1" strike="noStrike">
                <a:solidFill>
                  <a:schemeClr val="dk1"/>
                </a:solidFill>
                <a:latin typeface="Arial"/>
                <a:ea typeface="Times New Roman"/>
              </a:rPr>
              <a:t>Se realizó la propuesta normativa de modificación a la Ley Nº 1178 (Ley de Administración y Control Gubernamentales) y a la Ley Nº 777 (Sistema de Planificación Integral del Estado), en el marco de la política de Descolonización y Despatriarcalización.</a:t>
            </a:r>
            <a:endParaRPr b="0" lang="es-BO" sz="21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5000"/>
              </a:lnSpc>
              <a:spcAft>
                <a:spcPts val="1199"/>
              </a:spcAft>
              <a:tabLst>
                <a:tab algn="l" pos="0"/>
              </a:tabLst>
            </a:pPr>
            <a:r>
              <a:rPr b="1" lang="es-MX" sz="2100" spc="-1" strike="noStrike">
                <a:solidFill>
                  <a:schemeClr val="dk1"/>
                </a:solidFill>
                <a:latin typeface="Arial"/>
                <a:ea typeface="Times New Roman"/>
              </a:rPr>
              <a:t>Objetivo 4. </a:t>
            </a:r>
            <a:r>
              <a:rPr b="0" lang="es-MX" sz="2100" spc="-1" strike="noStrike">
                <a:solidFill>
                  <a:schemeClr val="dk1"/>
                </a:solidFill>
                <a:latin typeface="Arial"/>
                <a:ea typeface="Times New Roman"/>
              </a:rPr>
              <a:t>No se realizó el diplomado “Procesos de Descolonización y Despatriarcalización en la Educación”, dirigido a docentes del Sistema Educativo Plurinacional.</a:t>
            </a:r>
            <a:endParaRPr b="0" lang="es-BO" sz="21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5000"/>
              </a:lnSpc>
              <a:spcAft>
                <a:spcPts val="1199"/>
              </a:spcAft>
              <a:tabLst>
                <a:tab algn="l" pos="0"/>
              </a:tabLst>
            </a:pPr>
            <a:r>
              <a:rPr b="1" lang="es-MX" sz="2100" spc="-1" strike="noStrike">
                <a:solidFill>
                  <a:schemeClr val="dk1"/>
                </a:solidFill>
                <a:latin typeface="Arial"/>
                <a:ea typeface="Times New Roman"/>
              </a:rPr>
              <a:t>Objetivo 5. </a:t>
            </a:r>
            <a:r>
              <a:rPr b="0" lang="es-MX" sz="2100" spc="-1" strike="noStrike">
                <a:solidFill>
                  <a:schemeClr val="dk1"/>
                </a:solidFill>
                <a:latin typeface="Arial"/>
                <a:ea typeface="Times New Roman"/>
              </a:rPr>
              <a:t>No se realizó el diplomado “Procesos de Descolonización y Despatriarcalización en la Gestión Pública”, dirigido a servidores y servidoras de la Policía Boliviana y las Fuerzas Armadas.</a:t>
            </a:r>
            <a:endParaRPr b="0" lang="es-BO" sz="21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5000"/>
              </a:lnSpc>
              <a:spcAft>
                <a:spcPts val="1199"/>
              </a:spcAft>
              <a:tabLst>
                <a:tab algn="l" pos="0"/>
              </a:tabLst>
            </a:pPr>
            <a:r>
              <a:rPr b="1" lang="es-MX" sz="2100" spc="-1" strike="noStrike">
                <a:solidFill>
                  <a:schemeClr val="dk1"/>
                </a:solidFill>
                <a:latin typeface="Arial"/>
                <a:ea typeface="Times New Roman"/>
              </a:rPr>
              <a:t>Objetivo 6. </a:t>
            </a:r>
            <a:r>
              <a:rPr b="0" lang="es-MX" sz="2100" spc="-1" strike="noStrike">
                <a:solidFill>
                  <a:schemeClr val="dk1"/>
                </a:solidFill>
                <a:latin typeface="Arial"/>
                <a:ea typeface="Times New Roman"/>
              </a:rPr>
              <a:t>El concurso de producción de obras de títeres con contenidos de Descolonización y Despatriarcalización, dirigido a estudiantes de las Escuelas Superiores de Formación de Maestros y otros participantes, se realizó de manera parcial.</a:t>
            </a:r>
            <a:endParaRPr b="0" lang="es-BO" sz="21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5000"/>
              </a:lnSpc>
              <a:spcAft>
                <a:spcPts val="1199"/>
              </a:spcAft>
              <a:tabLst>
                <a:tab algn="l" pos="0"/>
              </a:tabLst>
            </a:pPr>
            <a:r>
              <a:rPr b="1" lang="es-MX" sz="2100" spc="-1" strike="noStrike">
                <a:solidFill>
                  <a:schemeClr val="dk1"/>
                </a:solidFill>
                <a:latin typeface="Arial"/>
                <a:ea typeface="Times New Roman"/>
              </a:rPr>
              <a:t>Objetivo 7. </a:t>
            </a:r>
            <a:r>
              <a:rPr b="0" lang="es-MX" sz="2100" spc="-1" strike="noStrike">
                <a:solidFill>
                  <a:schemeClr val="dk1"/>
                </a:solidFill>
                <a:latin typeface="Arial"/>
                <a:ea typeface="Times New Roman"/>
              </a:rPr>
              <a:t>Se realizaron cincuenta (50) cursos de formación en idiomas oficiales y se certificó a hablantes, contribuyendo al fortalecimiento y revitalización de las lenguas.</a:t>
            </a:r>
            <a:endParaRPr b="0" lang="es-BO" sz="21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5000"/>
              </a:lnSpc>
              <a:spcAft>
                <a:spcPts val="1199"/>
              </a:spcAft>
              <a:tabLst>
                <a:tab algn="l" pos="0"/>
              </a:tabLst>
            </a:pPr>
            <a:r>
              <a:rPr b="1" lang="es-MX" sz="2100" spc="-1" strike="noStrike">
                <a:solidFill>
                  <a:schemeClr val="dk1"/>
                </a:solidFill>
                <a:latin typeface="Arial"/>
                <a:ea typeface="Times New Roman"/>
              </a:rPr>
              <a:t>Objetivo 8. </a:t>
            </a:r>
            <a:r>
              <a:rPr b="0" lang="es-MX" sz="2100" spc="-1" strike="noStrike">
                <a:solidFill>
                  <a:schemeClr val="dk1"/>
                </a:solidFill>
                <a:latin typeface="Arial"/>
                <a:ea typeface="Times New Roman"/>
              </a:rPr>
              <a:t>La investigación de los saberes y conocimientos ancestrales sobre el manejo de mantas en el Ayllu Kirkiawi del municipio de Bolívar, departamento de Cochabamba, no se concluyó durante la gestión.</a:t>
            </a:r>
            <a:endParaRPr b="0" lang="es-BO" sz="21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5000"/>
              </a:lnSpc>
              <a:spcAft>
                <a:spcPts val="1199"/>
              </a:spcAft>
              <a:tabLst>
                <a:tab algn="l" pos="0"/>
              </a:tabLst>
            </a:pPr>
            <a:r>
              <a:rPr b="1" lang="es-MX" sz="2100" spc="-1" strike="noStrike">
                <a:solidFill>
                  <a:schemeClr val="dk1"/>
                </a:solidFill>
                <a:latin typeface="Arial"/>
                <a:ea typeface="Times New Roman"/>
              </a:rPr>
              <a:t>Objetivo 9. </a:t>
            </a:r>
            <a:r>
              <a:rPr b="0" lang="es-MX" sz="2100" spc="-1" strike="noStrike">
                <a:solidFill>
                  <a:schemeClr val="dk1"/>
                </a:solidFill>
                <a:latin typeface="Arial"/>
                <a:ea typeface="Times New Roman"/>
              </a:rPr>
              <a:t>Se realizó el concurso de Códigos del Vivir Bien desde las “arrugas de nuestros abuelos y abuelas”, a través de la plataforma TikTok, en conmemoración del Día de la Descolonización (12 de octubre).</a:t>
            </a:r>
            <a:endParaRPr b="0" lang="es-BO" sz="21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5000"/>
              </a:lnSpc>
              <a:spcAft>
                <a:spcPts val="1199"/>
              </a:spcAft>
              <a:tabLst>
                <a:tab algn="l" pos="0"/>
              </a:tabLst>
            </a:pPr>
            <a:r>
              <a:rPr b="1" lang="es-MX" sz="2100" spc="-1" strike="noStrike">
                <a:solidFill>
                  <a:schemeClr val="dk1"/>
                </a:solidFill>
                <a:latin typeface="Arial"/>
                <a:ea typeface="Times New Roman"/>
              </a:rPr>
              <a:t>Objetivo 10. </a:t>
            </a:r>
            <a:r>
              <a:rPr b="0" lang="es-MX" sz="2100" spc="-1" strike="noStrike">
                <a:solidFill>
                  <a:schemeClr val="dk1"/>
                </a:solidFill>
                <a:latin typeface="Arial"/>
                <a:ea typeface="Times New Roman"/>
              </a:rPr>
              <a:t>La sistematización de sitios sagrados para la celebración del Año Nuevo Andino Amazónico Chaqueño se realizó de manera parcial.</a:t>
            </a:r>
            <a:endParaRPr b="0" lang="es-BO" sz="21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5000"/>
              </a:lnSpc>
              <a:spcAft>
                <a:spcPts val="1199"/>
              </a:spcAft>
              <a:tabLst>
                <a:tab algn="l" pos="0"/>
              </a:tabLst>
            </a:pPr>
            <a:r>
              <a:rPr b="1" lang="es-MX" sz="2100" spc="-1" strike="noStrike">
                <a:solidFill>
                  <a:schemeClr val="dk1"/>
                </a:solidFill>
                <a:latin typeface="Arial"/>
                <a:ea typeface="Times New Roman"/>
              </a:rPr>
              <a:t>Objetivo 11. </a:t>
            </a:r>
            <a:r>
              <a:rPr b="0" lang="es-MX" sz="2100" spc="-1" strike="noStrike">
                <a:solidFill>
                  <a:schemeClr val="dk1"/>
                </a:solidFill>
                <a:latin typeface="Arial"/>
                <a:ea typeface="Times New Roman"/>
              </a:rPr>
              <a:t>Se realizó el Encuentro Nacional de Amawtas en homenaje al Día del Amawta Boliviano y al Día de la Chakana (3 de mayo), fortaleciendo las formas de convivencia con la Madre Tierra.</a:t>
            </a:r>
            <a:endParaRPr b="0" lang="es-BO" sz="21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5000"/>
              </a:lnSpc>
              <a:spcAft>
                <a:spcPts val="1199"/>
              </a:spcAft>
              <a:tabLst>
                <a:tab algn="l" pos="0"/>
              </a:tabLst>
            </a:pPr>
            <a:r>
              <a:rPr b="1" lang="es-MX" sz="2100" spc="-1" strike="noStrike">
                <a:solidFill>
                  <a:schemeClr val="dk1"/>
                </a:solidFill>
                <a:latin typeface="Arial"/>
                <a:ea typeface="Times New Roman"/>
              </a:rPr>
              <a:t>Objetivo 12</a:t>
            </a:r>
            <a:r>
              <a:rPr b="0" lang="es-MX" sz="2100" spc="-1" strike="noStrike">
                <a:solidFill>
                  <a:schemeClr val="dk1"/>
                </a:solidFill>
                <a:latin typeface="Arial"/>
                <a:ea typeface="Times New Roman"/>
              </a:rPr>
              <a:t>. La recuperación de saberes y conocimientos ancestrales sobre el cuidado de los camélidos y su aporte a la soberanía alimentaria en la provincia Sud Lípez del departamento de Potosí se cumplió de manera parcial.</a:t>
            </a:r>
            <a:endParaRPr b="0" lang="es-BO" sz="2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slow">
    <p:push dir="u"/>
  </p:transition>
</p:sld>
</file>

<file path=ppt/slides/slide10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6" name="Google Shape;345;p27"/>
          <p:cNvSpPr/>
          <p:nvPr/>
        </p:nvSpPr>
        <p:spPr>
          <a:xfrm>
            <a:off x="1426680" y="1371960"/>
            <a:ext cx="7345080" cy="1497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91000"/>
              </a:lnSpc>
              <a:tabLst>
                <a:tab algn="l" pos="0"/>
              </a:tabLst>
            </a:pPr>
            <a:r>
              <a:rPr b="1" lang="en-US" sz="5400" spc="-1" strike="noStrike">
                <a:solidFill>
                  <a:srgbClr val="e2ac00"/>
                </a:solidFill>
                <a:latin typeface="Arial"/>
                <a:ea typeface="Arial"/>
              </a:rPr>
              <a:t>DESARROLLO INSTITUCIONAL</a:t>
            </a:r>
            <a:r>
              <a:rPr b="1" lang="en-US" sz="4400" spc="-1" strike="noStrike">
                <a:solidFill>
                  <a:srgbClr val="e2ac00"/>
                </a:solidFill>
                <a:latin typeface="Arial"/>
                <a:ea typeface="Arial"/>
              </a:rPr>
              <a:t> </a:t>
            </a:r>
            <a:endParaRPr b="0" lang="es-BO" sz="44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717" name="Gráfico 8"/>
          <p:cNvGraphicFramePr/>
          <p:nvPr/>
        </p:nvGraphicFramePr>
        <p:xfrm>
          <a:off x="493560" y="4069440"/>
          <a:ext cx="9390240" cy="5575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1719" name="CuadroTexto 10"/>
          <p:cNvSpPr/>
          <p:nvPr/>
        </p:nvSpPr>
        <p:spPr>
          <a:xfrm>
            <a:off x="2036520" y="3213360"/>
            <a:ext cx="6177960" cy="546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b="1" lang="es-BO" sz="2800" spc="-1" strike="noStrike">
                <a:solidFill>
                  <a:schemeClr val="dk1"/>
                </a:solidFill>
                <a:latin typeface="Calibri"/>
                <a:ea typeface="Calibri"/>
              </a:rPr>
              <a:t>INGRESOS ANUALES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20" name="Google Shape;356;p28"/>
          <p:cNvSpPr/>
          <p:nvPr/>
        </p:nvSpPr>
        <p:spPr>
          <a:xfrm>
            <a:off x="11327040" y="1707840"/>
            <a:ext cx="5419800" cy="38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25000"/>
              </a:lnSpc>
              <a:tabLst>
                <a:tab algn="l" pos="0"/>
              </a:tabLst>
            </a:pPr>
            <a:r>
              <a:rPr b="0" lang="en-US" sz="2000" spc="-1" strike="noStrike">
                <a:solidFill>
                  <a:srgbClr val="242732"/>
                </a:solidFill>
                <a:latin typeface="Arial"/>
                <a:ea typeface="Arial"/>
              </a:rPr>
              <a:t>Millones de bolivianos facturados.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21" name="Google Shape;357;p28"/>
          <p:cNvSpPr/>
          <p:nvPr/>
        </p:nvSpPr>
        <p:spPr>
          <a:xfrm rot="16200000">
            <a:off x="10251720" y="1101600"/>
            <a:ext cx="425880" cy="425880"/>
          </a:xfrm>
          <a:custGeom>
            <a:avLst/>
            <a:gdLst>
              <a:gd name="textAreaLeft" fmla="*/ 0 w 425880"/>
              <a:gd name="textAreaRight" fmla="*/ 426240 w 425880"/>
              <a:gd name="textAreaTop" fmla="*/ 0 h 425880"/>
              <a:gd name="textAreaBottom" fmla="*/ 426240 h 425880"/>
            </a:gdLst>
            <a:ahLst/>
            <a:rect l="textAreaLeft" t="textAreaTop" r="textAreaRight" b="textAreaBottom"/>
            <a:pathLst>
              <a:path w="426172" h="426172">
                <a:moveTo>
                  <a:pt x="0" y="0"/>
                </a:moveTo>
                <a:lnTo>
                  <a:pt x="426172" y="0"/>
                </a:lnTo>
                <a:lnTo>
                  <a:pt x="426172" y="426172"/>
                </a:lnTo>
                <a:lnTo>
                  <a:pt x="0" y="42617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cxnSp>
        <p:nvCxnSpPr>
          <p:cNvPr id="1722" name="Google Shape;360;p28"/>
          <p:cNvCxnSpPr/>
          <p:nvPr/>
        </p:nvCxnSpPr>
        <p:spPr>
          <a:xfrm>
            <a:off x="10251360" y="2171880"/>
            <a:ext cx="6370920" cy="360"/>
          </a:xfrm>
          <a:prstGeom prst="straightConnector1">
            <a:avLst/>
          </a:prstGeom>
          <a:ln w="19050">
            <a:solidFill>
              <a:srgbClr val="c9a751"/>
            </a:solidFill>
            <a:round/>
          </a:ln>
        </p:spPr>
      </p:cxnSp>
      <p:cxnSp>
        <p:nvCxnSpPr>
          <p:cNvPr id="1723" name="Google Shape;361;p28"/>
          <p:cNvCxnSpPr/>
          <p:nvPr/>
        </p:nvCxnSpPr>
        <p:spPr>
          <a:xfrm>
            <a:off x="10251360" y="3929760"/>
            <a:ext cx="6370920" cy="360"/>
          </a:xfrm>
          <a:prstGeom prst="straightConnector1">
            <a:avLst/>
          </a:prstGeom>
          <a:ln w="19050">
            <a:solidFill>
              <a:srgbClr val="c9a751"/>
            </a:solidFill>
            <a:round/>
          </a:ln>
        </p:spPr>
      </p:cxnSp>
      <p:cxnSp>
        <p:nvCxnSpPr>
          <p:cNvPr id="1724" name="Google Shape;362;p28"/>
          <p:cNvCxnSpPr/>
          <p:nvPr/>
        </p:nvCxnSpPr>
        <p:spPr>
          <a:xfrm>
            <a:off x="10251360" y="5662440"/>
            <a:ext cx="6370920" cy="360"/>
          </a:xfrm>
          <a:prstGeom prst="straightConnector1">
            <a:avLst/>
          </a:prstGeom>
          <a:ln w="19050">
            <a:solidFill>
              <a:srgbClr val="c9a751"/>
            </a:solidFill>
            <a:round/>
          </a:ln>
        </p:spPr>
      </p:cxnSp>
      <p:sp>
        <p:nvSpPr>
          <p:cNvPr id="1725" name="Google Shape;363;p28"/>
          <p:cNvSpPr/>
          <p:nvPr/>
        </p:nvSpPr>
        <p:spPr>
          <a:xfrm>
            <a:off x="11264400" y="1026000"/>
            <a:ext cx="4054320" cy="687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ct val="94000"/>
              </a:lnSpc>
              <a:tabLst>
                <a:tab algn="l" pos="0"/>
              </a:tabLst>
            </a:pPr>
            <a:r>
              <a:rPr b="1" lang="en-US" sz="4800" spc="-1" strike="noStrike">
                <a:solidFill>
                  <a:srgbClr val="242732"/>
                </a:solidFill>
                <a:latin typeface="Ultra"/>
                <a:ea typeface="Ultra"/>
              </a:rPr>
              <a:t>126,6 </a:t>
            </a:r>
            <a:endParaRPr b="0" lang="es-BO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26" name="Google Shape;364;p28"/>
          <p:cNvSpPr/>
          <p:nvPr/>
        </p:nvSpPr>
        <p:spPr>
          <a:xfrm>
            <a:off x="11264400" y="2432520"/>
            <a:ext cx="5357160" cy="687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ct val="94000"/>
              </a:lnSpc>
              <a:tabLst>
                <a:tab algn="l" pos="0"/>
              </a:tabLst>
            </a:pPr>
            <a:r>
              <a:rPr b="1" lang="en-US" sz="4800" spc="-1" strike="noStrike">
                <a:solidFill>
                  <a:srgbClr val="242732"/>
                </a:solidFill>
                <a:latin typeface="Arial"/>
                <a:ea typeface="Arial"/>
              </a:rPr>
              <a:t>196</a:t>
            </a:r>
            <a:r>
              <a:rPr b="1" lang="en-US" sz="4800" spc="-1" strike="noStrike">
                <a:solidFill>
                  <a:srgbClr val="242732"/>
                </a:solidFill>
                <a:latin typeface="Ultra"/>
                <a:ea typeface="Ultra"/>
              </a:rPr>
              <a:t> </a:t>
            </a:r>
            <a:endParaRPr b="0" lang="es-BO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27" name="Google Shape;365;p28"/>
          <p:cNvSpPr/>
          <p:nvPr/>
        </p:nvSpPr>
        <p:spPr>
          <a:xfrm>
            <a:off x="11327040" y="3055320"/>
            <a:ext cx="5419800" cy="76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25000"/>
              </a:lnSpc>
              <a:tabLst>
                <a:tab algn="l" pos="0"/>
              </a:tabLst>
            </a:pPr>
            <a:r>
              <a:rPr b="0" lang="en-US" sz="2000" spc="-1" strike="noStrike">
                <a:solidFill>
                  <a:srgbClr val="242732"/>
                </a:solidFill>
                <a:latin typeface="Arial"/>
                <a:ea typeface="Arial"/>
              </a:rPr>
              <a:t>Procesos de contratación con proveedores bienes y servicios. 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28" name="Google Shape;366;p28"/>
          <p:cNvSpPr/>
          <p:nvPr/>
        </p:nvSpPr>
        <p:spPr>
          <a:xfrm>
            <a:off x="11264400" y="4213080"/>
            <a:ext cx="810000" cy="687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ct val="94000"/>
              </a:lnSpc>
              <a:tabLst>
                <a:tab algn="l" pos="0"/>
              </a:tabLst>
            </a:pPr>
            <a:r>
              <a:rPr b="1" lang="en-US" sz="4800" spc="-1" strike="noStrike">
                <a:solidFill>
                  <a:srgbClr val="242732"/>
                </a:solidFill>
                <a:latin typeface="Arial"/>
                <a:ea typeface="Arial"/>
              </a:rPr>
              <a:t>8</a:t>
            </a:r>
            <a:r>
              <a:rPr b="1" lang="en-US" sz="4800" spc="-1" strike="noStrike">
                <a:solidFill>
                  <a:srgbClr val="242732"/>
                </a:solidFill>
                <a:latin typeface="Ultra"/>
                <a:ea typeface="Ultra"/>
              </a:rPr>
              <a:t> </a:t>
            </a:r>
            <a:endParaRPr b="0" lang="es-BO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29" name="Google Shape;367;p28"/>
          <p:cNvSpPr/>
          <p:nvPr/>
        </p:nvSpPr>
        <p:spPr>
          <a:xfrm>
            <a:off x="11327040" y="4908240"/>
            <a:ext cx="5419800" cy="61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s-BO" sz="2000" spc="-1" strike="noStrike">
                <a:solidFill>
                  <a:srgbClr val="242732"/>
                </a:solidFill>
                <a:latin typeface="Arial"/>
                <a:ea typeface="Arial"/>
              </a:rPr>
              <a:t>Informes de seguimiento a la implementación de</a:t>
            </a:r>
            <a:r>
              <a:rPr b="0" lang="es-BO" sz="2000" spc="-1" strike="noStrike">
                <a:solidFill>
                  <a:srgbClr val="000000"/>
                </a:solidFill>
                <a:latin typeface="Century Gothic"/>
                <a:ea typeface="Arial"/>
              </a:rPr>
              <a:t> </a:t>
            </a:r>
            <a:r>
              <a:rPr b="0" lang="es-BO" sz="2000" spc="-1" strike="noStrike">
                <a:solidFill>
                  <a:srgbClr val="242732"/>
                </a:solidFill>
                <a:latin typeface="Arial"/>
                <a:ea typeface="Arial"/>
              </a:rPr>
              <a:t>recomendaciones de Auditoría Interna.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30" name="Google Shape;356;p28"/>
          <p:cNvSpPr/>
          <p:nvPr/>
        </p:nvSpPr>
        <p:spPr>
          <a:xfrm>
            <a:off x="11327040" y="6584760"/>
            <a:ext cx="5294520" cy="38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25000"/>
              </a:lnSpc>
              <a:tabLst>
                <a:tab algn="l" pos="0"/>
              </a:tabLst>
            </a:pPr>
            <a:r>
              <a:rPr b="0" lang="en-US" sz="2000" spc="-1" strike="noStrike">
                <a:solidFill>
                  <a:srgbClr val="242732"/>
                </a:solidFill>
                <a:latin typeface="Arial"/>
                <a:ea typeface="Arial"/>
              </a:rPr>
              <a:t>Millones de bolivianos por pago de impuestos.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731" name="Google Shape;360;p28"/>
          <p:cNvCxnSpPr/>
          <p:nvPr/>
        </p:nvCxnSpPr>
        <p:spPr>
          <a:xfrm>
            <a:off x="10251360" y="7459920"/>
            <a:ext cx="6496200" cy="360"/>
          </a:xfrm>
          <a:prstGeom prst="straightConnector1">
            <a:avLst/>
          </a:prstGeom>
          <a:ln w="19050">
            <a:solidFill>
              <a:srgbClr val="c9a751"/>
            </a:solidFill>
            <a:round/>
          </a:ln>
        </p:spPr>
      </p:cxnSp>
      <p:sp>
        <p:nvSpPr>
          <p:cNvPr id="1732" name="Google Shape;363;p28"/>
          <p:cNvSpPr/>
          <p:nvPr/>
        </p:nvSpPr>
        <p:spPr>
          <a:xfrm>
            <a:off x="11264400" y="5985360"/>
            <a:ext cx="1198440" cy="687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ct val="94000"/>
              </a:lnSpc>
              <a:tabLst>
                <a:tab algn="l" pos="0"/>
              </a:tabLst>
            </a:pPr>
            <a:r>
              <a:rPr b="1" lang="en-US" sz="4800" spc="-1" strike="noStrike">
                <a:solidFill>
                  <a:srgbClr val="242732"/>
                </a:solidFill>
                <a:latin typeface="Ultra"/>
                <a:ea typeface="Ultra"/>
              </a:rPr>
              <a:t>11 </a:t>
            </a:r>
            <a:endParaRPr b="0" lang="es-BO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33" name="Google Shape;357;p28"/>
          <p:cNvSpPr/>
          <p:nvPr/>
        </p:nvSpPr>
        <p:spPr>
          <a:xfrm rot="16200000">
            <a:off x="10252800" y="2507760"/>
            <a:ext cx="425880" cy="425880"/>
          </a:xfrm>
          <a:custGeom>
            <a:avLst/>
            <a:gdLst>
              <a:gd name="textAreaLeft" fmla="*/ 0 w 425880"/>
              <a:gd name="textAreaRight" fmla="*/ 426240 w 425880"/>
              <a:gd name="textAreaTop" fmla="*/ 0 h 425880"/>
              <a:gd name="textAreaBottom" fmla="*/ 426240 h 425880"/>
            </a:gdLst>
            <a:ahLst/>
            <a:rect l="textAreaLeft" t="textAreaTop" r="textAreaRight" b="textAreaBottom"/>
            <a:pathLst>
              <a:path w="426172" h="426172">
                <a:moveTo>
                  <a:pt x="0" y="0"/>
                </a:moveTo>
                <a:lnTo>
                  <a:pt x="426172" y="0"/>
                </a:lnTo>
                <a:lnTo>
                  <a:pt x="426172" y="426172"/>
                </a:lnTo>
                <a:lnTo>
                  <a:pt x="0" y="42617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734" name="Google Shape;357;p28"/>
          <p:cNvSpPr/>
          <p:nvPr/>
        </p:nvSpPr>
        <p:spPr>
          <a:xfrm rot="16200000">
            <a:off x="10251720" y="4288320"/>
            <a:ext cx="425880" cy="425880"/>
          </a:xfrm>
          <a:custGeom>
            <a:avLst/>
            <a:gdLst>
              <a:gd name="textAreaLeft" fmla="*/ 0 w 425880"/>
              <a:gd name="textAreaRight" fmla="*/ 426240 w 425880"/>
              <a:gd name="textAreaTop" fmla="*/ 0 h 425880"/>
              <a:gd name="textAreaBottom" fmla="*/ 426240 h 425880"/>
            </a:gdLst>
            <a:ahLst/>
            <a:rect l="textAreaLeft" t="textAreaTop" r="textAreaRight" b="textAreaBottom"/>
            <a:pathLst>
              <a:path w="426172" h="426172">
                <a:moveTo>
                  <a:pt x="0" y="0"/>
                </a:moveTo>
                <a:lnTo>
                  <a:pt x="426172" y="0"/>
                </a:lnTo>
                <a:lnTo>
                  <a:pt x="426172" y="426172"/>
                </a:lnTo>
                <a:lnTo>
                  <a:pt x="0" y="42617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735" name="Google Shape;357;p28"/>
          <p:cNvSpPr/>
          <p:nvPr/>
        </p:nvSpPr>
        <p:spPr>
          <a:xfrm rot="16200000">
            <a:off x="10251720" y="6060600"/>
            <a:ext cx="425880" cy="425880"/>
          </a:xfrm>
          <a:custGeom>
            <a:avLst/>
            <a:gdLst>
              <a:gd name="textAreaLeft" fmla="*/ 0 w 425880"/>
              <a:gd name="textAreaRight" fmla="*/ 426240 w 425880"/>
              <a:gd name="textAreaTop" fmla="*/ 0 h 425880"/>
              <a:gd name="textAreaBottom" fmla="*/ 426240 h 425880"/>
            </a:gdLst>
            <a:ahLst/>
            <a:rect l="textAreaLeft" t="textAreaTop" r="textAreaRight" b="textAreaBottom"/>
            <a:pathLst>
              <a:path w="426172" h="426172">
                <a:moveTo>
                  <a:pt x="0" y="0"/>
                </a:moveTo>
                <a:lnTo>
                  <a:pt x="426172" y="0"/>
                </a:lnTo>
                <a:lnTo>
                  <a:pt x="426172" y="426172"/>
                </a:lnTo>
                <a:lnTo>
                  <a:pt x="0" y="42617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736" name="CuadroTexto 37"/>
          <p:cNvSpPr/>
          <p:nvPr/>
        </p:nvSpPr>
        <p:spPr>
          <a:xfrm>
            <a:off x="3459240" y="3733200"/>
            <a:ext cx="3332880" cy="303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  <a:ea typeface="Arial"/>
              </a:rPr>
              <a:t>(</a:t>
            </a:r>
            <a:r>
              <a:rPr b="0" lang="en-US" sz="1400" spc="-1" strike="noStrike">
                <a:solidFill>
                  <a:srgbClr val="000000"/>
                </a:solidFill>
                <a:latin typeface="Calibri"/>
                <a:ea typeface="Arial"/>
              </a:rPr>
              <a:t>Expresado en millones de Bolivianos)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37" name="CuadroTexto 1"/>
          <p:cNvSpPr/>
          <p:nvPr/>
        </p:nvSpPr>
        <p:spPr>
          <a:xfrm>
            <a:off x="11327040" y="8401320"/>
            <a:ext cx="5762520" cy="38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25000"/>
              </a:lnSpc>
              <a:tabLst>
                <a:tab algn="l" pos="0"/>
              </a:tabLst>
            </a:pPr>
            <a:r>
              <a:rPr b="0" lang="es-ES" sz="2000" spc="-1" strike="noStrike">
                <a:solidFill>
                  <a:srgbClr val="242732"/>
                </a:solidFill>
                <a:latin typeface="Arial"/>
                <a:ea typeface="Arial"/>
              </a:rPr>
              <a:t>Millones de bolivianos de utilidades de la Gestión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738" name="Google Shape;360;p28"/>
          <p:cNvCxnSpPr/>
          <p:nvPr/>
        </p:nvCxnSpPr>
        <p:spPr>
          <a:xfrm>
            <a:off x="10251360" y="9240480"/>
            <a:ext cx="6496200" cy="360"/>
          </a:xfrm>
          <a:prstGeom prst="straightConnector1">
            <a:avLst/>
          </a:prstGeom>
          <a:ln w="19050">
            <a:solidFill>
              <a:srgbClr val="c9a751"/>
            </a:solidFill>
            <a:round/>
          </a:ln>
        </p:spPr>
      </p:cxnSp>
      <p:sp>
        <p:nvSpPr>
          <p:cNvPr id="1739" name="Google Shape;363;p28"/>
          <p:cNvSpPr/>
          <p:nvPr/>
        </p:nvSpPr>
        <p:spPr>
          <a:xfrm>
            <a:off x="11264400" y="7751520"/>
            <a:ext cx="1460520" cy="687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ct val="94000"/>
              </a:lnSpc>
              <a:tabLst>
                <a:tab algn="l" pos="0"/>
              </a:tabLst>
            </a:pPr>
            <a:r>
              <a:rPr b="1" lang="en-US" sz="4800" spc="-1" strike="noStrike">
                <a:solidFill>
                  <a:srgbClr val="242732"/>
                </a:solidFill>
                <a:latin typeface="Ultra"/>
                <a:ea typeface="Ultra"/>
              </a:rPr>
              <a:t>15,9 </a:t>
            </a:r>
            <a:endParaRPr b="0" lang="es-BO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40" name="Google Shape;357;p28"/>
          <p:cNvSpPr/>
          <p:nvPr/>
        </p:nvSpPr>
        <p:spPr>
          <a:xfrm rot="16200000">
            <a:off x="10339920" y="7827120"/>
            <a:ext cx="425880" cy="425880"/>
          </a:xfrm>
          <a:custGeom>
            <a:avLst/>
            <a:gdLst>
              <a:gd name="textAreaLeft" fmla="*/ 0 w 425880"/>
              <a:gd name="textAreaRight" fmla="*/ 426240 w 425880"/>
              <a:gd name="textAreaTop" fmla="*/ 0 h 425880"/>
              <a:gd name="textAreaBottom" fmla="*/ 426240 h 425880"/>
            </a:gdLst>
            <a:ahLst/>
            <a:rect l="textAreaLeft" t="textAreaTop" r="textAreaRight" b="textAreaBottom"/>
            <a:pathLst>
              <a:path w="426172" h="426172">
                <a:moveTo>
                  <a:pt x="0" y="0"/>
                </a:moveTo>
                <a:lnTo>
                  <a:pt x="426172" y="0"/>
                </a:lnTo>
                <a:lnTo>
                  <a:pt x="426172" y="426172"/>
                </a:lnTo>
                <a:lnTo>
                  <a:pt x="0" y="42617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pic>
        <p:nvPicPr>
          <p:cNvPr id="1741" name="Imagen 41" descr=""/>
          <p:cNvPicPr/>
          <p:nvPr/>
        </p:nvPicPr>
        <p:blipFill>
          <a:blip r:embed="rId7"/>
          <a:stretch/>
        </p:blipFill>
        <p:spPr>
          <a:xfrm>
            <a:off x="16467120" y="228960"/>
            <a:ext cx="1310040" cy="1348560"/>
          </a:xfrm>
          <a:prstGeom prst="rect">
            <a:avLst/>
          </a:prstGeom>
          <a:ln w="0">
            <a:noFill/>
          </a:ln>
        </p:spPr>
      </p:pic>
      <p:pic>
        <p:nvPicPr>
          <p:cNvPr id="1742" name="Imagen 42" descr=""/>
          <p:cNvPicPr/>
          <p:nvPr/>
        </p:nvPicPr>
        <p:blipFill>
          <a:blip r:embed="rId8"/>
          <a:stretch/>
        </p:blipFill>
        <p:spPr>
          <a:xfrm>
            <a:off x="568440" y="449280"/>
            <a:ext cx="1368720" cy="922320"/>
          </a:xfrm>
          <a:prstGeom prst="rect">
            <a:avLst/>
          </a:prstGeom>
          <a:ln w="0">
            <a:noFill/>
          </a:ln>
        </p:spPr>
      </p:pic>
    </p:spTree>
  </p:cSld>
  <p:transition spd="slow">
    <p:push dir="u"/>
  </p:transition>
</p:sld>
</file>

<file path=ppt/slides/slide10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43" name="Google Shape;278;p23"/>
          <p:cNvCxnSpPr/>
          <p:nvPr/>
        </p:nvCxnSpPr>
        <p:spPr>
          <a:xfrm>
            <a:off x="1028520" y="2496240"/>
            <a:ext cx="16230960" cy="360"/>
          </a:xfrm>
          <a:prstGeom prst="straightConnector1">
            <a:avLst/>
          </a:prstGeom>
          <a:ln w="19050">
            <a:solidFill>
              <a:srgbClr val="c9a751"/>
            </a:solidFill>
            <a:round/>
            <a:headEnd len="lg" type="oval" w="lg"/>
            <a:tailEnd len="lg" type="oval" w="lg"/>
          </a:ln>
        </p:spPr>
      </p:cxnSp>
      <p:sp>
        <p:nvSpPr>
          <p:cNvPr id="1744" name="Google Shape;280;p23"/>
          <p:cNvSpPr/>
          <p:nvPr/>
        </p:nvSpPr>
        <p:spPr>
          <a:xfrm>
            <a:off x="737640" y="6490800"/>
            <a:ext cx="3906720" cy="182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30000"/>
              </a:lnSpc>
              <a:tabLst>
                <a:tab algn="l" pos="0"/>
              </a:tabLst>
            </a:pPr>
            <a:r>
              <a:rPr b="0" lang="es-ES" sz="2300" spc="-1" strike="noStrike">
                <a:solidFill>
                  <a:srgbClr val="242732"/>
                </a:solidFill>
                <a:latin typeface="Arial"/>
                <a:ea typeface="Arial"/>
              </a:rPr>
              <a:t>Elevar la motivación laboral mejorando las capacidades del personal para el desarrollo empresarial.</a:t>
            </a:r>
            <a:endParaRPr b="0" lang="es-BO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45" name="Google Shape;285;p23"/>
          <p:cNvSpPr/>
          <p:nvPr/>
        </p:nvSpPr>
        <p:spPr>
          <a:xfrm>
            <a:off x="1028880" y="677160"/>
            <a:ext cx="16295760" cy="175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20000"/>
              </a:lnSpc>
              <a:tabLst>
                <a:tab algn="l" pos="0"/>
              </a:tabLst>
            </a:pPr>
            <a:r>
              <a:rPr b="1" lang="es-ES" sz="4800" spc="-1" strike="noStrike">
                <a:solidFill>
                  <a:srgbClr val="e2ac00"/>
                </a:solidFill>
                <a:latin typeface="Arial"/>
                <a:ea typeface="Arial"/>
              </a:rPr>
              <a:t>OBJETIVOS Y RESULTADOS </a:t>
            </a:r>
            <a:endParaRPr b="0" lang="es-BO" sz="4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20000"/>
              </a:lnSpc>
              <a:tabLst>
                <a:tab algn="l" pos="0"/>
              </a:tabLst>
            </a:pPr>
            <a:r>
              <a:rPr b="1" lang="es-ES" sz="4800" spc="-1" strike="noStrike">
                <a:solidFill>
                  <a:srgbClr val="e2ac00"/>
                </a:solidFill>
                <a:latin typeface="Arial"/>
                <a:ea typeface="Arial"/>
              </a:rPr>
              <a:t>GESTIÓN 2025</a:t>
            </a:r>
            <a:endParaRPr b="0" lang="es-BO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46" name="Google Shape;280;p23"/>
          <p:cNvSpPr/>
          <p:nvPr/>
        </p:nvSpPr>
        <p:spPr>
          <a:xfrm>
            <a:off x="4928400" y="5908320"/>
            <a:ext cx="4215240" cy="300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30000"/>
              </a:lnSpc>
              <a:tabLst>
                <a:tab algn="l" pos="0"/>
              </a:tabLst>
            </a:pPr>
            <a:r>
              <a:rPr b="0" lang="es-ES" sz="2300" spc="-1" strike="noStrike">
                <a:solidFill>
                  <a:srgbClr val="242732"/>
                </a:solidFill>
                <a:latin typeface="Arial"/>
                <a:ea typeface="Arial"/>
              </a:rPr>
              <a:t>Mantener un elevado nivel de ventas en la industria gráfica con estándares de calidad</a:t>
            </a:r>
            <a:endParaRPr b="0" lang="es-BO" sz="23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30000"/>
              </a:lnSpc>
              <a:tabLst>
                <a:tab algn="l" pos="0"/>
              </a:tabLst>
            </a:pP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30000"/>
              </a:lnSpc>
              <a:tabLst>
                <a:tab algn="l" pos="0"/>
              </a:tabLst>
            </a:pPr>
            <a:r>
              <a:rPr b="0" lang="es-ES" sz="2300" spc="-1" strike="noStrike">
                <a:solidFill>
                  <a:srgbClr val="242732"/>
                </a:solidFill>
                <a:latin typeface="Arial"/>
                <a:ea typeface="Arial"/>
              </a:rPr>
              <a:t>Aumentar la producción con estándares adecuados de seguridad industrial y ambiental</a:t>
            </a:r>
            <a:endParaRPr b="0" lang="es-BO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47" name="Google Shape;280;p23"/>
          <p:cNvSpPr/>
          <p:nvPr/>
        </p:nvSpPr>
        <p:spPr>
          <a:xfrm>
            <a:off x="9414000" y="6260760"/>
            <a:ext cx="3794760" cy="227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30000"/>
              </a:lnSpc>
              <a:tabLst>
                <a:tab algn="l" pos="0"/>
              </a:tabLst>
            </a:pPr>
            <a:r>
              <a:rPr b="0" lang="es-ES" sz="2300" spc="-1" strike="noStrike">
                <a:solidFill>
                  <a:srgbClr val="242732"/>
                </a:solidFill>
                <a:latin typeface="Arial"/>
                <a:ea typeface="Arial"/>
              </a:rPr>
              <a:t>Fortalecer el fomento a la lectura y escritura, con prioridad en niños y jóvenes, en el marco de la Revolución Cultural</a:t>
            </a:r>
            <a:endParaRPr b="0" lang="es-BO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48" name="Google Shape;280;p23"/>
          <p:cNvSpPr/>
          <p:nvPr/>
        </p:nvSpPr>
        <p:spPr>
          <a:xfrm>
            <a:off x="13755240" y="6720840"/>
            <a:ext cx="3794760" cy="136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30000"/>
              </a:lnSpc>
              <a:tabLst>
                <a:tab algn="l" pos="0"/>
              </a:tabLst>
            </a:pPr>
            <a:r>
              <a:rPr b="0" lang="es-ES" sz="2300" spc="-1" strike="noStrike">
                <a:solidFill>
                  <a:srgbClr val="242732"/>
                </a:solidFill>
                <a:latin typeface="Arial"/>
                <a:ea typeface="Arial"/>
              </a:rPr>
              <a:t>Determinar la sostenibilidad de la empresa a través de indicadores financieros</a:t>
            </a:r>
            <a:endParaRPr b="0" lang="es-BO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49" name="Google Shape;288;p23"/>
          <p:cNvSpPr/>
          <p:nvPr/>
        </p:nvSpPr>
        <p:spPr>
          <a:xfrm>
            <a:off x="13645080" y="3224520"/>
            <a:ext cx="3794760" cy="2503800"/>
          </a:xfrm>
          <a:custGeom>
            <a:avLst/>
            <a:gdLst>
              <a:gd name="textAreaLeft" fmla="*/ 0 w 3794760"/>
              <a:gd name="textAreaRight" fmla="*/ 3795120 w 3794760"/>
              <a:gd name="textAreaTop" fmla="*/ 0 h 2503800"/>
              <a:gd name="textAreaBottom" fmla="*/ 2504160 h 2503800"/>
            </a:gdLst>
            <a:ahLst/>
            <a:rect l="textAreaLeft" t="textAreaTop" r="textAreaRight" b="textAreaBottom"/>
            <a:pathLst>
              <a:path w="1424768" h="888590">
                <a:moveTo>
                  <a:pt x="0" y="0"/>
                </a:moveTo>
                <a:lnTo>
                  <a:pt x="1424768" y="0"/>
                </a:lnTo>
                <a:lnTo>
                  <a:pt x="1424768" y="888590"/>
                </a:lnTo>
                <a:lnTo>
                  <a:pt x="0" y="888590"/>
                </a:lnTo>
                <a:close/>
              </a:path>
            </a:pathLst>
          </a:custGeom>
          <a:solidFill>
            <a:srgbClr val="c9a75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750" name="CuadroTexto 43"/>
          <p:cNvSpPr/>
          <p:nvPr/>
        </p:nvSpPr>
        <p:spPr>
          <a:xfrm>
            <a:off x="14425920" y="5094720"/>
            <a:ext cx="2485800" cy="475560"/>
          </a:xfrm>
          <a:prstGeom prst="rect">
            <a:avLst/>
          </a:prstGeom>
          <a:solidFill>
            <a:srgbClr val="e7eccc"/>
          </a:solidFill>
          <a:ln w="9525">
            <a:solidFill>
              <a:srgbClr val="1f497d">
                <a:lumMod val="9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30000"/>
              </a:lnSpc>
              <a:tabLst>
                <a:tab algn="l" pos="0"/>
              </a:tabLst>
            </a:pPr>
            <a:r>
              <a:rPr b="1" lang="es-ES" sz="2400" spc="-1" strike="noStrike">
                <a:solidFill>
                  <a:srgbClr val="242732"/>
                </a:solidFill>
                <a:latin typeface="Calibri"/>
                <a:ea typeface="Arial"/>
              </a:rPr>
              <a:t>MM Bs.15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51" name="Google Shape;288;p23"/>
          <p:cNvSpPr/>
          <p:nvPr/>
        </p:nvSpPr>
        <p:spPr>
          <a:xfrm>
            <a:off x="746280" y="8942040"/>
            <a:ext cx="3794760" cy="1053360"/>
          </a:xfrm>
          <a:custGeom>
            <a:avLst/>
            <a:gdLst>
              <a:gd name="textAreaLeft" fmla="*/ 0 w 3794760"/>
              <a:gd name="textAreaRight" fmla="*/ 3795120 w 3794760"/>
              <a:gd name="textAreaTop" fmla="*/ 0 h 1053360"/>
              <a:gd name="textAreaBottom" fmla="*/ 1053720 h 1053360"/>
            </a:gdLst>
            <a:ahLst/>
            <a:rect l="textAreaLeft" t="textAreaTop" r="textAreaRight" b="textAreaBottom"/>
            <a:pathLst>
              <a:path w="1424768" h="888590">
                <a:moveTo>
                  <a:pt x="0" y="0"/>
                </a:moveTo>
                <a:lnTo>
                  <a:pt x="1424768" y="0"/>
                </a:lnTo>
                <a:lnTo>
                  <a:pt x="1424768" y="888590"/>
                </a:lnTo>
                <a:lnTo>
                  <a:pt x="0" y="888590"/>
                </a:lnTo>
                <a:close/>
              </a:path>
            </a:pathLst>
          </a:custGeom>
          <a:solidFill>
            <a:srgbClr val="c9a75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752" name="CuadroTexto 54"/>
          <p:cNvSpPr/>
          <p:nvPr/>
        </p:nvSpPr>
        <p:spPr>
          <a:xfrm>
            <a:off x="1387080" y="9228960"/>
            <a:ext cx="2485800" cy="475560"/>
          </a:xfrm>
          <a:prstGeom prst="rect">
            <a:avLst/>
          </a:prstGeom>
          <a:solidFill>
            <a:srgbClr val="c4d5b3"/>
          </a:solidFill>
          <a:ln w="9525">
            <a:solidFill>
              <a:srgbClr val="1f497d">
                <a:lumMod val="9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30000"/>
              </a:lnSpc>
              <a:tabLst>
                <a:tab algn="l" pos="0"/>
              </a:tabLst>
            </a:pPr>
            <a:r>
              <a:rPr b="1" lang="es-ES" sz="2400" spc="-1" strike="noStrike">
                <a:solidFill>
                  <a:srgbClr val="242732"/>
                </a:solidFill>
                <a:latin typeface="Calibri"/>
                <a:ea typeface="Arial"/>
              </a:rPr>
              <a:t>93%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53" name="Google Shape;288;p23"/>
          <p:cNvSpPr/>
          <p:nvPr/>
        </p:nvSpPr>
        <p:spPr>
          <a:xfrm>
            <a:off x="9343440" y="3222360"/>
            <a:ext cx="3794760" cy="2505600"/>
          </a:xfrm>
          <a:custGeom>
            <a:avLst/>
            <a:gdLst>
              <a:gd name="textAreaLeft" fmla="*/ 0 w 3794760"/>
              <a:gd name="textAreaRight" fmla="*/ 3795120 w 3794760"/>
              <a:gd name="textAreaTop" fmla="*/ 0 h 2505600"/>
              <a:gd name="textAreaBottom" fmla="*/ 2505960 h 2505600"/>
            </a:gdLst>
            <a:ahLst/>
            <a:rect l="textAreaLeft" t="textAreaTop" r="textAreaRight" b="textAreaBottom"/>
            <a:pathLst>
              <a:path w="1424768" h="888590">
                <a:moveTo>
                  <a:pt x="0" y="0"/>
                </a:moveTo>
                <a:lnTo>
                  <a:pt x="1424768" y="0"/>
                </a:lnTo>
                <a:lnTo>
                  <a:pt x="1424768" y="888590"/>
                </a:lnTo>
                <a:lnTo>
                  <a:pt x="0" y="888590"/>
                </a:lnTo>
                <a:close/>
              </a:path>
            </a:pathLst>
          </a:custGeom>
          <a:solidFill>
            <a:srgbClr val="c9a75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754" name="Imagen 50"/>
          <p:cNvSpPr/>
          <p:nvPr/>
        </p:nvSpPr>
        <p:spPr>
          <a:xfrm>
            <a:off x="10056600" y="2642040"/>
            <a:ext cx="2404440" cy="2321280"/>
          </a:xfrm>
          <a:prstGeom prst="ellipse">
            <a:avLst/>
          </a:prstGeom>
          <a:blipFill rotWithShape="0">
            <a:blip r:embed="rId1"/>
            <a:srcRect/>
            <a:stretch/>
          </a:blipFill>
          <a:ln cap="rnd" w="19050">
            <a:solidFill>
              <a:srgbClr val="e7eccc"/>
            </a:solidFill>
            <a:round/>
          </a:ln>
          <a:scene3d>
            <a:camera prst="orthographicFront"/>
            <a:lightRig dir="t" rig="contrasting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55" name="Google Shape;288;p23"/>
          <p:cNvSpPr/>
          <p:nvPr/>
        </p:nvSpPr>
        <p:spPr>
          <a:xfrm>
            <a:off x="4969800" y="3222360"/>
            <a:ext cx="3794760" cy="2503800"/>
          </a:xfrm>
          <a:custGeom>
            <a:avLst/>
            <a:gdLst>
              <a:gd name="textAreaLeft" fmla="*/ 0 w 3794760"/>
              <a:gd name="textAreaRight" fmla="*/ 3795120 w 3794760"/>
              <a:gd name="textAreaTop" fmla="*/ 0 h 2503800"/>
              <a:gd name="textAreaBottom" fmla="*/ 2504160 h 2503800"/>
            </a:gdLst>
            <a:ahLst/>
            <a:rect l="textAreaLeft" t="textAreaTop" r="textAreaRight" b="textAreaBottom"/>
            <a:pathLst>
              <a:path w="1424768" h="888590">
                <a:moveTo>
                  <a:pt x="0" y="0"/>
                </a:moveTo>
                <a:lnTo>
                  <a:pt x="1424768" y="0"/>
                </a:lnTo>
                <a:lnTo>
                  <a:pt x="1424768" y="888590"/>
                </a:lnTo>
                <a:lnTo>
                  <a:pt x="0" y="888590"/>
                </a:lnTo>
                <a:close/>
              </a:path>
            </a:pathLst>
          </a:custGeom>
          <a:solidFill>
            <a:srgbClr val="c9a75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756" name="Imagen 44"/>
          <p:cNvSpPr/>
          <p:nvPr/>
        </p:nvSpPr>
        <p:spPr>
          <a:xfrm>
            <a:off x="5703840" y="2642040"/>
            <a:ext cx="2398680" cy="2324880"/>
          </a:xfrm>
          <a:prstGeom prst="ellipse">
            <a:avLst/>
          </a:prstGeom>
          <a:blipFill rotWithShape="0">
            <a:blip r:embed="rId2"/>
            <a:srcRect/>
            <a:stretch/>
          </a:blipFill>
          <a:ln cap="rnd" w="19050">
            <a:solidFill>
              <a:srgbClr val="e7eccc"/>
            </a:solidFill>
            <a:round/>
          </a:ln>
          <a:scene3d>
            <a:camera prst="orthographicFront"/>
            <a:lightRig dir="t" rig="contrasting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757" name="Google Shape;287;p23"/>
          <p:cNvGrpSpPr/>
          <p:nvPr/>
        </p:nvGrpSpPr>
        <p:grpSpPr>
          <a:xfrm>
            <a:off x="746280" y="3224520"/>
            <a:ext cx="3794760" cy="2503800"/>
            <a:chOff x="746280" y="3224520"/>
            <a:chExt cx="3794760" cy="2503800"/>
          </a:xfrm>
        </p:grpSpPr>
        <p:sp>
          <p:nvSpPr>
            <p:cNvPr id="1758" name="Google Shape;288;p23"/>
            <p:cNvSpPr/>
            <p:nvPr/>
          </p:nvSpPr>
          <p:spPr>
            <a:xfrm>
              <a:off x="746280" y="3224520"/>
              <a:ext cx="3794760" cy="2503800"/>
            </a:xfrm>
            <a:custGeom>
              <a:avLst/>
              <a:gdLst>
                <a:gd name="textAreaLeft" fmla="*/ 0 w 3794760"/>
                <a:gd name="textAreaRight" fmla="*/ 3795120 w 3794760"/>
                <a:gd name="textAreaTop" fmla="*/ 0 h 2503800"/>
                <a:gd name="textAreaBottom" fmla="*/ 2504160 h 2503800"/>
              </a:gdLst>
              <a:ahLst/>
              <a:rect l="textAreaLeft" t="textAreaTop" r="textAreaRight" b="textAreaBottom"/>
              <a:pathLst>
                <a:path w="1424768" h="888590">
                  <a:moveTo>
                    <a:pt x="0" y="0"/>
                  </a:moveTo>
                  <a:lnTo>
                    <a:pt x="1424768" y="0"/>
                  </a:lnTo>
                  <a:lnTo>
                    <a:pt x="1424768" y="888590"/>
                  </a:lnTo>
                  <a:lnTo>
                    <a:pt x="0" y="888590"/>
                  </a:lnTo>
                  <a:close/>
                </a:path>
              </a:pathLst>
            </a:custGeom>
            <a:solidFill>
              <a:srgbClr val="c9a75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759" name="Google Shape;289;p23"/>
            <p:cNvSpPr/>
            <p:nvPr/>
          </p:nvSpPr>
          <p:spPr>
            <a:xfrm>
              <a:off x="746280" y="3224520"/>
              <a:ext cx="3794760" cy="25038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50760" rIns="50760" tIns="50760" bIns="50760" anchor="ctr">
              <a:noAutofit/>
            </a:bodyPr>
            <a:p>
              <a:pPr algn="ctr">
                <a:lnSpc>
                  <a:spcPct val="12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sp>
        <p:nvSpPr>
          <p:cNvPr id="1760" name="Elipse 21"/>
          <p:cNvSpPr/>
          <p:nvPr/>
        </p:nvSpPr>
        <p:spPr>
          <a:xfrm>
            <a:off x="1435680" y="2642040"/>
            <a:ext cx="2293200" cy="2324880"/>
          </a:xfrm>
          <a:prstGeom prst="ellipse">
            <a:avLst/>
          </a:prstGeom>
          <a:blipFill rotWithShape="0">
            <a:blip r:embed="rId3"/>
            <a:srcRect/>
            <a:stretch/>
          </a:blipFill>
          <a:ln w="19050">
            <a:solidFill>
              <a:srgbClr val="e7eccc"/>
            </a:solidFill>
            <a:round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0"/>
          <a:effectRef idx="0">
            <a:schemeClr val="accent2">
              <a:tint val="50000"/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chemeClr val="lt1"/>
              </a:solidFill>
              <a:latin typeface="Calibri"/>
              <a:ea typeface="Arial"/>
            </a:endParaRPr>
          </a:p>
        </p:txBody>
      </p:sp>
      <p:sp>
        <p:nvSpPr>
          <p:cNvPr id="1761" name="CuadroTexto 37"/>
          <p:cNvSpPr/>
          <p:nvPr/>
        </p:nvSpPr>
        <p:spPr>
          <a:xfrm>
            <a:off x="9992160" y="5094720"/>
            <a:ext cx="2485800" cy="475560"/>
          </a:xfrm>
          <a:prstGeom prst="rect">
            <a:avLst/>
          </a:prstGeom>
          <a:solidFill>
            <a:srgbClr val="e7eccc"/>
          </a:solidFill>
          <a:ln w="9525">
            <a:solidFill>
              <a:srgbClr val="1f497d">
                <a:lumMod val="9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30000"/>
              </a:lnSpc>
              <a:tabLst>
                <a:tab algn="l" pos="0"/>
              </a:tabLst>
            </a:pPr>
            <a:r>
              <a:rPr b="1" lang="es-ES" sz="2400" spc="-1" strike="noStrike">
                <a:solidFill>
                  <a:srgbClr val="242732"/>
                </a:solidFill>
                <a:latin typeface="Calibri"/>
                <a:ea typeface="Arial"/>
              </a:rPr>
              <a:t>50 obras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62" name="CuadroTexto 29"/>
          <p:cNvSpPr/>
          <p:nvPr/>
        </p:nvSpPr>
        <p:spPr>
          <a:xfrm>
            <a:off x="5704920" y="5094720"/>
            <a:ext cx="2485800" cy="475560"/>
          </a:xfrm>
          <a:prstGeom prst="rect">
            <a:avLst/>
          </a:prstGeom>
          <a:solidFill>
            <a:srgbClr val="e7eccc"/>
          </a:solidFill>
          <a:ln w="9525">
            <a:solidFill>
              <a:srgbClr val="1f497d">
                <a:lumMod val="9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30000"/>
              </a:lnSpc>
              <a:tabLst>
                <a:tab algn="l" pos="0"/>
              </a:tabLst>
            </a:pPr>
            <a:r>
              <a:rPr b="1" lang="es-ES" sz="2400" spc="-1" strike="noStrike">
                <a:solidFill>
                  <a:srgbClr val="242732"/>
                </a:solidFill>
                <a:latin typeface="Calibri"/>
                <a:ea typeface="Arial"/>
              </a:rPr>
              <a:t>&gt;MM Bs. 75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63" name="CuadroTexto 1"/>
          <p:cNvSpPr/>
          <p:nvPr/>
        </p:nvSpPr>
        <p:spPr>
          <a:xfrm>
            <a:off x="1387080" y="5094720"/>
            <a:ext cx="2485800" cy="475560"/>
          </a:xfrm>
          <a:prstGeom prst="rect">
            <a:avLst/>
          </a:prstGeom>
          <a:solidFill>
            <a:srgbClr val="e7eccc"/>
          </a:solidFill>
          <a:ln w="9525">
            <a:solidFill>
              <a:srgbClr val="1f497d">
                <a:lumMod val="9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30000"/>
              </a:lnSpc>
              <a:tabLst>
                <a:tab algn="l" pos="0"/>
              </a:tabLst>
            </a:pPr>
            <a:r>
              <a:rPr b="1" lang="es-ES" sz="2400" spc="-1" strike="noStrike">
                <a:solidFill>
                  <a:srgbClr val="242732"/>
                </a:solidFill>
                <a:latin typeface="Calibri"/>
                <a:ea typeface="Arial"/>
              </a:rPr>
              <a:t>100%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64" name="Elipse 49"/>
          <p:cNvSpPr/>
          <p:nvPr/>
        </p:nvSpPr>
        <p:spPr>
          <a:xfrm>
            <a:off x="14358240" y="2642040"/>
            <a:ext cx="2485800" cy="2340000"/>
          </a:xfrm>
          <a:prstGeom prst="ellipse">
            <a:avLst/>
          </a:prstGeom>
          <a:blipFill rotWithShape="0">
            <a:blip r:embed="rId4"/>
            <a:srcRect/>
            <a:stretch/>
          </a:blipFill>
          <a:ln w="19050">
            <a:solidFill>
              <a:srgbClr val="e7eccc"/>
            </a:solidFill>
            <a:round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0"/>
          <a:effectRef idx="0">
            <a:schemeClr val="accent5">
              <a:tint val="50000"/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chemeClr val="lt1"/>
              </a:solidFill>
              <a:latin typeface="Calibri"/>
              <a:ea typeface="Arial"/>
            </a:endParaRPr>
          </a:p>
        </p:txBody>
      </p:sp>
      <p:sp>
        <p:nvSpPr>
          <p:cNvPr id="1765" name="Google Shape;288;p23"/>
          <p:cNvSpPr/>
          <p:nvPr/>
        </p:nvSpPr>
        <p:spPr>
          <a:xfrm>
            <a:off x="4969800" y="8942040"/>
            <a:ext cx="3794760" cy="1053360"/>
          </a:xfrm>
          <a:custGeom>
            <a:avLst/>
            <a:gdLst>
              <a:gd name="textAreaLeft" fmla="*/ 0 w 3794760"/>
              <a:gd name="textAreaRight" fmla="*/ 3795120 w 3794760"/>
              <a:gd name="textAreaTop" fmla="*/ 0 h 1053360"/>
              <a:gd name="textAreaBottom" fmla="*/ 1053720 h 1053360"/>
            </a:gdLst>
            <a:ahLst/>
            <a:rect l="textAreaLeft" t="textAreaTop" r="textAreaRight" b="textAreaBottom"/>
            <a:pathLst>
              <a:path w="1424768" h="888590">
                <a:moveTo>
                  <a:pt x="0" y="0"/>
                </a:moveTo>
                <a:lnTo>
                  <a:pt x="1424768" y="0"/>
                </a:lnTo>
                <a:lnTo>
                  <a:pt x="1424768" y="888590"/>
                </a:lnTo>
                <a:lnTo>
                  <a:pt x="0" y="888590"/>
                </a:lnTo>
                <a:close/>
              </a:path>
            </a:pathLst>
          </a:custGeom>
          <a:solidFill>
            <a:srgbClr val="c9a75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766" name="CuadroTexto 66"/>
          <p:cNvSpPr/>
          <p:nvPr/>
        </p:nvSpPr>
        <p:spPr>
          <a:xfrm>
            <a:off x="5610600" y="9228960"/>
            <a:ext cx="2485800" cy="475560"/>
          </a:xfrm>
          <a:prstGeom prst="rect">
            <a:avLst/>
          </a:prstGeom>
          <a:solidFill>
            <a:srgbClr val="c4d5b3"/>
          </a:solidFill>
          <a:ln w="9525">
            <a:solidFill>
              <a:srgbClr val="1f497d">
                <a:lumMod val="9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30000"/>
              </a:lnSpc>
              <a:tabLst>
                <a:tab algn="l" pos="0"/>
              </a:tabLst>
            </a:pPr>
            <a:r>
              <a:rPr b="1" lang="es-ES" sz="2400" spc="-1" strike="noStrike">
                <a:solidFill>
                  <a:srgbClr val="242732"/>
                </a:solidFill>
                <a:latin typeface="Calibri"/>
                <a:ea typeface="Arial"/>
              </a:rPr>
              <a:t>MM B.126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67" name="Google Shape;288;p23"/>
          <p:cNvSpPr/>
          <p:nvPr/>
        </p:nvSpPr>
        <p:spPr>
          <a:xfrm>
            <a:off x="9361440" y="8874360"/>
            <a:ext cx="3794760" cy="1053360"/>
          </a:xfrm>
          <a:custGeom>
            <a:avLst/>
            <a:gdLst>
              <a:gd name="textAreaLeft" fmla="*/ 0 w 3794760"/>
              <a:gd name="textAreaRight" fmla="*/ 3795120 w 3794760"/>
              <a:gd name="textAreaTop" fmla="*/ 0 h 1053360"/>
              <a:gd name="textAreaBottom" fmla="*/ 1053720 h 1053360"/>
            </a:gdLst>
            <a:ahLst/>
            <a:rect l="textAreaLeft" t="textAreaTop" r="textAreaRight" b="textAreaBottom"/>
            <a:pathLst>
              <a:path w="1424768" h="888590">
                <a:moveTo>
                  <a:pt x="0" y="0"/>
                </a:moveTo>
                <a:lnTo>
                  <a:pt x="1424768" y="0"/>
                </a:lnTo>
                <a:lnTo>
                  <a:pt x="1424768" y="888590"/>
                </a:lnTo>
                <a:lnTo>
                  <a:pt x="0" y="888590"/>
                </a:lnTo>
                <a:close/>
              </a:path>
            </a:pathLst>
          </a:custGeom>
          <a:solidFill>
            <a:srgbClr val="c9a75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768" name="CuadroTexto 68"/>
          <p:cNvSpPr/>
          <p:nvPr/>
        </p:nvSpPr>
        <p:spPr>
          <a:xfrm>
            <a:off x="10002240" y="9161280"/>
            <a:ext cx="2485800" cy="475560"/>
          </a:xfrm>
          <a:prstGeom prst="rect">
            <a:avLst/>
          </a:prstGeom>
          <a:solidFill>
            <a:srgbClr val="c4d5b3"/>
          </a:solidFill>
          <a:ln w="9525">
            <a:solidFill>
              <a:srgbClr val="1f497d">
                <a:lumMod val="9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30000"/>
              </a:lnSpc>
              <a:tabLst>
                <a:tab algn="l" pos="0"/>
              </a:tabLst>
            </a:pPr>
            <a:r>
              <a:rPr b="1" lang="es-ES" sz="2400" spc="-1" strike="noStrike">
                <a:solidFill>
                  <a:srgbClr val="242732"/>
                </a:solidFill>
                <a:latin typeface="Calibri"/>
                <a:ea typeface="Arial"/>
              </a:rPr>
              <a:t>178 obras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69" name="Google Shape;288;p23"/>
          <p:cNvSpPr/>
          <p:nvPr/>
        </p:nvSpPr>
        <p:spPr>
          <a:xfrm>
            <a:off x="13645080" y="8874360"/>
            <a:ext cx="3794760" cy="1053360"/>
          </a:xfrm>
          <a:custGeom>
            <a:avLst/>
            <a:gdLst>
              <a:gd name="textAreaLeft" fmla="*/ 0 w 3794760"/>
              <a:gd name="textAreaRight" fmla="*/ 3795120 w 3794760"/>
              <a:gd name="textAreaTop" fmla="*/ 0 h 1053360"/>
              <a:gd name="textAreaBottom" fmla="*/ 1053720 h 1053360"/>
            </a:gdLst>
            <a:ahLst/>
            <a:rect l="textAreaLeft" t="textAreaTop" r="textAreaRight" b="textAreaBottom"/>
            <a:pathLst>
              <a:path w="1424768" h="888590">
                <a:moveTo>
                  <a:pt x="0" y="0"/>
                </a:moveTo>
                <a:lnTo>
                  <a:pt x="1424768" y="0"/>
                </a:lnTo>
                <a:lnTo>
                  <a:pt x="1424768" y="888590"/>
                </a:lnTo>
                <a:lnTo>
                  <a:pt x="0" y="888590"/>
                </a:lnTo>
                <a:close/>
              </a:path>
            </a:pathLst>
          </a:custGeom>
          <a:solidFill>
            <a:srgbClr val="c9a75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770" name="CuadroTexto 70"/>
          <p:cNvSpPr/>
          <p:nvPr/>
        </p:nvSpPr>
        <p:spPr>
          <a:xfrm>
            <a:off x="14285880" y="9161280"/>
            <a:ext cx="2485800" cy="475560"/>
          </a:xfrm>
          <a:prstGeom prst="rect">
            <a:avLst/>
          </a:prstGeom>
          <a:solidFill>
            <a:srgbClr val="c4d5b3"/>
          </a:solidFill>
          <a:ln w="9525">
            <a:solidFill>
              <a:srgbClr val="1f497d">
                <a:lumMod val="90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30000"/>
              </a:lnSpc>
              <a:tabLst>
                <a:tab algn="l" pos="0"/>
              </a:tabLst>
            </a:pPr>
            <a:r>
              <a:rPr b="1" lang="es-ES" sz="2400" spc="-1" strike="noStrike">
                <a:solidFill>
                  <a:srgbClr val="242732"/>
                </a:solidFill>
                <a:latin typeface="Calibri"/>
                <a:ea typeface="Arial"/>
              </a:rPr>
              <a:t>MM Bs. 23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71" name="CuadroTexto 5"/>
          <p:cNvSpPr/>
          <p:nvPr/>
        </p:nvSpPr>
        <p:spPr>
          <a:xfrm>
            <a:off x="224640" y="2937240"/>
            <a:ext cx="399600" cy="2791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45000" rIns="45000" tIns="90000" bIns="90000" anchor="t" vert="vert270">
            <a:noAutofit/>
          </a:bodyPr>
          <a:p>
            <a:pPr>
              <a:lnSpc>
                <a:spcPct val="100000"/>
              </a:lnSpc>
            </a:pPr>
            <a:r>
              <a:rPr b="1" lang="es-ES" sz="1400" spc="-1" strike="noStrike">
                <a:solidFill>
                  <a:srgbClr val="000000"/>
                </a:solidFill>
                <a:latin typeface="Arial"/>
                <a:ea typeface="Arial"/>
              </a:rPr>
              <a:t>PLANIFICADO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72" name="CuadroTexto 72"/>
          <p:cNvSpPr/>
          <p:nvPr/>
        </p:nvSpPr>
        <p:spPr>
          <a:xfrm>
            <a:off x="240120" y="8340480"/>
            <a:ext cx="399600" cy="1666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45000" rIns="45000" tIns="90000" bIns="90000" anchor="t" vert="vert270">
            <a:noAutofit/>
          </a:bodyPr>
          <a:p>
            <a:pPr>
              <a:lnSpc>
                <a:spcPct val="100000"/>
              </a:lnSpc>
            </a:pPr>
            <a:r>
              <a:rPr b="1" lang="es-ES" sz="1400" spc="-1" strike="noStrike">
                <a:solidFill>
                  <a:srgbClr val="000000"/>
                </a:solidFill>
                <a:latin typeface="Arial"/>
                <a:ea typeface="Arial"/>
              </a:rPr>
              <a:t>RESULTADO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773" name="Imagen 36" descr=""/>
          <p:cNvPicPr/>
          <p:nvPr/>
        </p:nvPicPr>
        <p:blipFill>
          <a:blip r:embed="rId5"/>
          <a:stretch/>
        </p:blipFill>
        <p:spPr>
          <a:xfrm>
            <a:off x="16467120" y="228960"/>
            <a:ext cx="1310040" cy="1348560"/>
          </a:xfrm>
          <a:prstGeom prst="rect">
            <a:avLst/>
          </a:prstGeom>
          <a:ln w="0">
            <a:noFill/>
          </a:ln>
        </p:spPr>
      </p:pic>
      <p:pic>
        <p:nvPicPr>
          <p:cNvPr id="1774" name="Imagen 39" descr=""/>
          <p:cNvPicPr/>
          <p:nvPr/>
        </p:nvPicPr>
        <p:blipFill>
          <a:blip r:embed="rId6"/>
          <a:stretch/>
        </p:blipFill>
        <p:spPr>
          <a:xfrm>
            <a:off x="568440" y="449280"/>
            <a:ext cx="1368720" cy="922320"/>
          </a:xfrm>
          <a:prstGeom prst="rect">
            <a:avLst/>
          </a:prstGeom>
          <a:ln w="0">
            <a:noFill/>
          </a:ln>
        </p:spPr>
      </p:pic>
    </p:spTree>
  </p:cSld>
  <p:transition spd="slow">
    <p:push dir="u"/>
  </p:transition>
</p:sld>
</file>

<file path=ppt/slides/slide10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75" name="Google Shape;199;p19"/>
          <p:cNvGrpSpPr/>
          <p:nvPr/>
        </p:nvGrpSpPr>
        <p:grpSpPr>
          <a:xfrm>
            <a:off x="5596200" y="2029320"/>
            <a:ext cx="6274800" cy="4859640"/>
            <a:chOff x="5596200" y="2029320"/>
            <a:chExt cx="6274800" cy="4859640"/>
          </a:xfrm>
        </p:grpSpPr>
        <p:sp>
          <p:nvSpPr>
            <p:cNvPr id="1776" name="Google Shape;200;p19"/>
            <p:cNvSpPr/>
            <p:nvPr/>
          </p:nvSpPr>
          <p:spPr>
            <a:xfrm>
              <a:off x="5596200" y="2029320"/>
              <a:ext cx="6274800" cy="4859640"/>
            </a:xfrm>
            <a:custGeom>
              <a:avLst/>
              <a:gdLst>
                <a:gd name="textAreaLeft" fmla="*/ 0 w 6274800"/>
                <a:gd name="textAreaRight" fmla="*/ 6275160 w 6274800"/>
                <a:gd name="textAreaTop" fmla="*/ 0 h 4859640"/>
                <a:gd name="textAreaBottom" fmla="*/ 4860000 h 4859640"/>
              </a:gdLst>
              <a:ahLst/>
              <a:rect l="textAreaLeft" t="textAreaTop" r="textAreaRight" b="textAreaBottom"/>
              <a:pathLst>
                <a:path w="1252874" h="1409067">
                  <a:moveTo>
                    <a:pt x="83001" y="0"/>
                  </a:moveTo>
                  <a:lnTo>
                    <a:pt x="1169873" y="0"/>
                  </a:lnTo>
                  <a:cubicBezTo>
                    <a:pt x="1191886" y="0"/>
                    <a:pt x="1212998" y="8745"/>
                    <a:pt x="1228564" y="24311"/>
                  </a:cubicBezTo>
                  <a:cubicBezTo>
                    <a:pt x="1244130" y="39876"/>
                    <a:pt x="1252874" y="60988"/>
                    <a:pt x="1252874" y="83001"/>
                  </a:cubicBezTo>
                  <a:lnTo>
                    <a:pt x="1252874" y="1326066"/>
                  </a:lnTo>
                  <a:cubicBezTo>
                    <a:pt x="1252874" y="1371906"/>
                    <a:pt x="1215713" y="1409067"/>
                    <a:pt x="1169873" y="1409067"/>
                  </a:cubicBezTo>
                  <a:lnTo>
                    <a:pt x="83001" y="1409067"/>
                  </a:lnTo>
                  <a:cubicBezTo>
                    <a:pt x="37161" y="1409067"/>
                    <a:pt x="0" y="1371906"/>
                    <a:pt x="0" y="1326066"/>
                  </a:cubicBezTo>
                  <a:lnTo>
                    <a:pt x="0" y="83001"/>
                  </a:lnTo>
                  <a:cubicBezTo>
                    <a:pt x="0" y="37161"/>
                    <a:pt x="37161" y="0"/>
                    <a:pt x="83001" y="0"/>
                  </a:cubicBezTo>
                  <a:close/>
                </a:path>
              </a:pathLst>
            </a:custGeom>
            <a:noFill/>
            <a:ln cap="rnd" w="19050">
              <a:solidFill>
                <a:srgbClr val="c9a75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 algn="ctr"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f121d"/>
                </a:solidFill>
                <a:latin typeface="Arial"/>
                <a:ea typeface="Arial"/>
              </a:endParaRPr>
            </a:p>
          </p:txBody>
        </p:sp>
        <p:sp>
          <p:nvSpPr>
            <p:cNvPr id="1777" name="Google Shape;201;p19"/>
            <p:cNvSpPr/>
            <p:nvPr/>
          </p:nvSpPr>
          <p:spPr>
            <a:xfrm>
              <a:off x="5596200" y="2029320"/>
              <a:ext cx="6274440" cy="4859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50760" rIns="50760" tIns="50760" bIns="50760" anchor="ctr">
              <a:noAutofit/>
            </a:bodyPr>
            <a:p>
              <a:pPr algn="ctr">
                <a:lnSpc>
                  <a:spcPct val="119000"/>
                </a:lnSpc>
                <a:tabLst>
                  <a:tab algn="l" pos="0"/>
                </a:tabLst>
              </a:pPr>
              <a:endParaRPr b="0" lang="es-BO" sz="1800" spc="-1" strike="noStrike">
                <a:solidFill>
                  <a:srgbClr val="0f121d"/>
                </a:solidFill>
                <a:latin typeface="Calibri"/>
                <a:ea typeface="Calibri"/>
              </a:endParaRPr>
            </a:p>
          </p:txBody>
        </p:sp>
      </p:grpSp>
      <p:sp>
        <p:nvSpPr>
          <p:cNvPr id="1778" name="Google Shape;202;p19"/>
          <p:cNvSpPr/>
          <p:nvPr/>
        </p:nvSpPr>
        <p:spPr>
          <a:xfrm>
            <a:off x="6171840" y="738360"/>
            <a:ext cx="5787360" cy="1068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73000"/>
              </a:lnSpc>
              <a:tabLst>
                <a:tab algn="l" pos="0"/>
              </a:tabLst>
            </a:pPr>
            <a:r>
              <a:rPr b="1" lang="en-US" sz="9600" spc="-1" strike="noStrike">
                <a:solidFill>
                  <a:srgbClr val="e2ac00"/>
                </a:solidFill>
                <a:latin typeface="Arial"/>
                <a:ea typeface="Arial"/>
              </a:rPr>
              <a:t>LOGROS</a:t>
            </a:r>
            <a:endParaRPr b="0" lang="es-BO" sz="96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779" name="Google Shape;203;p19"/>
          <p:cNvGrpSpPr/>
          <p:nvPr/>
        </p:nvGrpSpPr>
        <p:grpSpPr>
          <a:xfrm>
            <a:off x="542520" y="2029320"/>
            <a:ext cx="4805280" cy="4222440"/>
            <a:chOff x="542520" y="2029320"/>
            <a:chExt cx="4805280" cy="4222440"/>
          </a:xfrm>
        </p:grpSpPr>
        <p:sp>
          <p:nvSpPr>
            <p:cNvPr id="1780" name="Google Shape;204;p19"/>
            <p:cNvSpPr/>
            <p:nvPr/>
          </p:nvSpPr>
          <p:spPr>
            <a:xfrm>
              <a:off x="542520" y="2029320"/>
              <a:ext cx="4805280" cy="4222080"/>
            </a:xfrm>
            <a:custGeom>
              <a:avLst/>
              <a:gdLst>
                <a:gd name="textAreaLeft" fmla="*/ 0 w 4805280"/>
                <a:gd name="textAreaRight" fmla="*/ 4805640 w 4805280"/>
                <a:gd name="textAreaTop" fmla="*/ 0 h 4222080"/>
                <a:gd name="textAreaBottom" fmla="*/ 4222440 h 4222080"/>
              </a:gdLst>
              <a:ahLst/>
              <a:rect l="textAreaLeft" t="textAreaTop" r="textAreaRight" b="textAreaBottom"/>
              <a:pathLst>
                <a:path w="1252874" h="1409067">
                  <a:moveTo>
                    <a:pt x="83001" y="0"/>
                  </a:moveTo>
                  <a:lnTo>
                    <a:pt x="1169873" y="0"/>
                  </a:lnTo>
                  <a:cubicBezTo>
                    <a:pt x="1191886" y="0"/>
                    <a:pt x="1212998" y="8745"/>
                    <a:pt x="1228564" y="24311"/>
                  </a:cubicBezTo>
                  <a:cubicBezTo>
                    <a:pt x="1244130" y="39876"/>
                    <a:pt x="1252874" y="60988"/>
                    <a:pt x="1252874" y="83001"/>
                  </a:cubicBezTo>
                  <a:lnTo>
                    <a:pt x="1252874" y="1326066"/>
                  </a:lnTo>
                  <a:cubicBezTo>
                    <a:pt x="1252874" y="1371906"/>
                    <a:pt x="1215713" y="1409067"/>
                    <a:pt x="1169873" y="1409067"/>
                  </a:cubicBezTo>
                  <a:lnTo>
                    <a:pt x="83001" y="1409067"/>
                  </a:lnTo>
                  <a:cubicBezTo>
                    <a:pt x="37161" y="1409067"/>
                    <a:pt x="0" y="1371906"/>
                    <a:pt x="0" y="1326066"/>
                  </a:cubicBezTo>
                  <a:lnTo>
                    <a:pt x="0" y="83001"/>
                  </a:lnTo>
                  <a:cubicBezTo>
                    <a:pt x="0" y="37161"/>
                    <a:pt x="37161" y="0"/>
                    <a:pt x="83001" y="0"/>
                  </a:cubicBezTo>
                  <a:close/>
                </a:path>
              </a:pathLst>
            </a:custGeom>
            <a:noFill/>
            <a:ln cap="rnd" w="19050">
              <a:solidFill>
                <a:srgbClr val="c9a75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f121d"/>
                </a:solidFill>
                <a:latin typeface="Arial"/>
                <a:ea typeface="Arial"/>
              </a:endParaRPr>
            </a:p>
          </p:txBody>
        </p:sp>
        <p:sp>
          <p:nvSpPr>
            <p:cNvPr id="1781" name="Google Shape;205;p19"/>
            <p:cNvSpPr/>
            <p:nvPr/>
          </p:nvSpPr>
          <p:spPr>
            <a:xfrm>
              <a:off x="542520" y="2029320"/>
              <a:ext cx="4804920" cy="42224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50760" rIns="50760" tIns="50760" bIns="50760" anchor="ctr">
              <a:noAutofit/>
            </a:bodyPr>
            <a:p>
              <a:pPr algn="ctr">
                <a:lnSpc>
                  <a:spcPct val="119000"/>
                </a:lnSpc>
                <a:tabLst>
                  <a:tab algn="l" pos="0"/>
                </a:tabLst>
              </a:pPr>
              <a:endParaRPr b="0" lang="es-BO" sz="1800" spc="-1" strike="noStrike">
                <a:solidFill>
                  <a:srgbClr val="0f121d"/>
                </a:solidFill>
                <a:latin typeface="Calibri"/>
                <a:ea typeface="Calibri"/>
              </a:endParaRPr>
            </a:p>
          </p:txBody>
        </p:sp>
      </p:grpSp>
      <p:grpSp>
        <p:nvGrpSpPr>
          <p:cNvPr id="1782" name="Google Shape;206;p19"/>
          <p:cNvGrpSpPr/>
          <p:nvPr/>
        </p:nvGrpSpPr>
        <p:grpSpPr>
          <a:xfrm>
            <a:off x="12274200" y="2029320"/>
            <a:ext cx="5249520" cy="7378920"/>
            <a:chOff x="12274200" y="2029320"/>
            <a:chExt cx="5249520" cy="7378920"/>
          </a:xfrm>
        </p:grpSpPr>
        <p:sp>
          <p:nvSpPr>
            <p:cNvPr id="1783" name="Google Shape;207;p19"/>
            <p:cNvSpPr/>
            <p:nvPr/>
          </p:nvSpPr>
          <p:spPr>
            <a:xfrm>
              <a:off x="12274200" y="2029320"/>
              <a:ext cx="5249520" cy="7378920"/>
            </a:xfrm>
            <a:custGeom>
              <a:avLst/>
              <a:gdLst>
                <a:gd name="textAreaLeft" fmla="*/ 0 w 5249520"/>
                <a:gd name="textAreaRight" fmla="*/ 5249880 w 5249520"/>
                <a:gd name="textAreaTop" fmla="*/ 0 h 7378920"/>
                <a:gd name="textAreaBottom" fmla="*/ 7379280 h 7378920"/>
              </a:gdLst>
              <a:ahLst/>
              <a:rect l="textAreaLeft" t="textAreaTop" r="textAreaRight" b="textAreaBottom"/>
              <a:pathLst>
                <a:path w="1252874" h="1409067">
                  <a:moveTo>
                    <a:pt x="83001" y="0"/>
                  </a:moveTo>
                  <a:lnTo>
                    <a:pt x="1169873" y="0"/>
                  </a:lnTo>
                  <a:cubicBezTo>
                    <a:pt x="1191886" y="0"/>
                    <a:pt x="1212998" y="8745"/>
                    <a:pt x="1228564" y="24311"/>
                  </a:cubicBezTo>
                  <a:cubicBezTo>
                    <a:pt x="1244130" y="39876"/>
                    <a:pt x="1252874" y="60988"/>
                    <a:pt x="1252874" y="83001"/>
                  </a:cubicBezTo>
                  <a:lnTo>
                    <a:pt x="1252874" y="1326066"/>
                  </a:lnTo>
                  <a:cubicBezTo>
                    <a:pt x="1252874" y="1371906"/>
                    <a:pt x="1215713" y="1409067"/>
                    <a:pt x="1169873" y="1409067"/>
                  </a:cubicBezTo>
                  <a:lnTo>
                    <a:pt x="83001" y="1409067"/>
                  </a:lnTo>
                  <a:cubicBezTo>
                    <a:pt x="37161" y="1409067"/>
                    <a:pt x="0" y="1371906"/>
                    <a:pt x="0" y="1326066"/>
                  </a:cubicBezTo>
                  <a:lnTo>
                    <a:pt x="0" y="83001"/>
                  </a:lnTo>
                  <a:cubicBezTo>
                    <a:pt x="0" y="37161"/>
                    <a:pt x="37161" y="0"/>
                    <a:pt x="83001" y="0"/>
                  </a:cubicBezTo>
                  <a:close/>
                </a:path>
              </a:pathLst>
            </a:custGeom>
            <a:noFill/>
            <a:ln cap="rnd" w="19050">
              <a:solidFill>
                <a:srgbClr val="c9a75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f121d"/>
                </a:solidFill>
                <a:latin typeface="Arial"/>
                <a:ea typeface="Arial"/>
              </a:endParaRPr>
            </a:p>
          </p:txBody>
        </p:sp>
        <p:sp>
          <p:nvSpPr>
            <p:cNvPr id="1784" name="Google Shape;208;p19"/>
            <p:cNvSpPr/>
            <p:nvPr/>
          </p:nvSpPr>
          <p:spPr>
            <a:xfrm>
              <a:off x="12274200" y="2185200"/>
              <a:ext cx="5249160" cy="72230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50760" rIns="50760" tIns="50760" bIns="50760" anchor="ctr">
              <a:noAutofit/>
            </a:bodyPr>
            <a:p>
              <a:pPr algn="ctr">
                <a:lnSpc>
                  <a:spcPct val="119000"/>
                </a:lnSpc>
                <a:tabLst>
                  <a:tab algn="l" pos="0"/>
                </a:tabLst>
              </a:pPr>
              <a:endParaRPr b="0" lang="es-BO" sz="1800" spc="-1" strike="noStrike">
                <a:solidFill>
                  <a:srgbClr val="0f121d"/>
                </a:solidFill>
                <a:latin typeface="Calibri"/>
                <a:ea typeface="Calibri"/>
              </a:endParaRPr>
            </a:p>
          </p:txBody>
        </p:sp>
      </p:grpSp>
      <p:sp>
        <p:nvSpPr>
          <p:cNvPr id="1785" name="Google Shape;209;p19"/>
          <p:cNvSpPr/>
          <p:nvPr/>
        </p:nvSpPr>
        <p:spPr>
          <a:xfrm>
            <a:off x="1053000" y="2502360"/>
            <a:ext cx="3780720" cy="85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s-ES" sz="2800" spc="-1" strike="noStrike">
                <a:solidFill>
                  <a:srgbClr val="0f121d"/>
                </a:solidFill>
                <a:latin typeface="Arial"/>
                <a:ea typeface="Arial"/>
              </a:rPr>
              <a:t>Contribución al Bono “Juancito Pinto”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86" name="Google Shape;210;p19"/>
          <p:cNvSpPr/>
          <p:nvPr/>
        </p:nvSpPr>
        <p:spPr>
          <a:xfrm>
            <a:off x="871560" y="3602880"/>
            <a:ext cx="4077720" cy="2302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ct val="140000"/>
              </a:lnSpc>
              <a:tabLst>
                <a:tab algn="l" pos="0"/>
              </a:tabLst>
            </a:pPr>
            <a:r>
              <a:rPr b="0" lang="en-US" sz="1800" spc="-1" strike="noStrike">
                <a:solidFill>
                  <a:srgbClr val="0f121d"/>
                </a:solidFill>
                <a:latin typeface="Arial"/>
                <a:ea typeface="Arial"/>
              </a:rPr>
              <a:t>La Editorial del Estado, por quinto </a:t>
            </a:r>
            <a:r>
              <a:rPr b="0" lang="es-BO" sz="1800" spc="-1" strike="noStrike">
                <a:solidFill>
                  <a:srgbClr val="0f121d"/>
                </a:solidFill>
                <a:latin typeface="Arial"/>
                <a:ea typeface="Arial"/>
              </a:rPr>
              <a:t>año</a:t>
            </a:r>
            <a:r>
              <a:rPr b="0" lang="en-US" sz="1800" spc="-1" strike="noStrike">
                <a:solidFill>
                  <a:srgbClr val="0f121d"/>
                </a:solidFill>
                <a:latin typeface="Arial"/>
                <a:ea typeface="Arial"/>
              </a:rPr>
              <a:t> consecutivo contribuyó al financiamento del incentivo a la permanencia escolar. En la Gestion 2025 se transfirió </a:t>
            </a:r>
            <a:r>
              <a:rPr b="1" lang="en-US" sz="1800" spc="-1" strike="noStrike">
                <a:solidFill>
                  <a:srgbClr val="0f121d"/>
                </a:solidFill>
                <a:latin typeface="Arial"/>
                <a:ea typeface="Arial"/>
              </a:rPr>
              <a:t>Bs.5,000,000.- </a:t>
            </a:r>
            <a:r>
              <a:rPr b="0" lang="en-US" sz="1800" spc="-1" strike="noStrike">
                <a:solidFill>
                  <a:srgbClr val="0f121d"/>
                </a:solidFill>
                <a:latin typeface="Arial"/>
                <a:ea typeface="Arial"/>
              </a:rPr>
              <a:t>para el Bono “Juancito Pinto”.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87" name="Google Shape;211;p19"/>
          <p:cNvSpPr/>
          <p:nvPr/>
        </p:nvSpPr>
        <p:spPr>
          <a:xfrm>
            <a:off x="6999840" y="2225520"/>
            <a:ext cx="3780720" cy="427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2800" spc="-1" strike="noStrike">
                <a:solidFill>
                  <a:srgbClr val="0f121d"/>
                </a:solidFill>
                <a:latin typeface="Arial"/>
                <a:ea typeface="Arial"/>
              </a:rPr>
              <a:t>Gestión  Editorial 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88" name="Google Shape;212;p19"/>
          <p:cNvSpPr/>
          <p:nvPr/>
        </p:nvSpPr>
        <p:spPr>
          <a:xfrm>
            <a:off x="5841000" y="2847960"/>
            <a:ext cx="5845680" cy="3837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marL="285840" indent="-285840" algn="just">
              <a:lnSpc>
                <a:spcPct val="140000"/>
              </a:lnSpc>
              <a:buClr>
                <a:srgbClr val="000000"/>
              </a:buClr>
              <a:buFont typeface="Arial"/>
              <a:buChar char="•"/>
            </a:pPr>
            <a:r>
              <a:rPr b="1" lang="es-ES" sz="1800" spc="-1" strike="noStrike">
                <a:solidFill>
                  <a:srgbClr val="0f121d"/>
                </a:solidFill>
                <a:latin typeface="Arial"/>
                <a:ea typeface="Arial"/>
              </a:rPr>
              <a:t>178 títulos editados, </a:t>
            </a:r>
            <a:r>
              <a:rPr b="0" lang="es-ES" sz="1800" spc="-1" strike="noStrike">
                <a:solidFill>
                  <a:srgbClr val="0f121d"/>
                </a:solidFill>
                <a:latin typeface="Arial"/>
                <a:ea typeface="Arial"/>
              </a:rPr>
              <a:t>impresos y publicados como parte de la democratización del acceso al conocimiento. 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 algn="just">
              <a:lnSpc>
                <a:spcPct val="140000"/>
              </a:lnSpc>
              <a:buClr>
                <a:srgbClr val="000000"/>
              </a:buClr>
              <a:buFont typeface="Arial"/>
              <a:buChar char="•"/>
            </a:pPr>
            <a:r>
              <a:rPr b="1" lang="es-ES" sz="1800" spc="-1" strike="noStrike">
                <a:solidFill>
                  <a:srgbClr val="0f121d"/>
                </a:solidFill>
                <a:latin typeface="Arial"/>
                <a:ea typeface="Arial"/>
              </a:rPr>
              <a:t>1.700 autores </a:t>
            </a:r>
            <a:r>
              <a:rPr b="0" lang="es-ES" sz="1800" spc="-1" strike="noStrike">
                <a:solidFill>
                  <a:srgbClr val="0f121d"/>
                </a:solidFill>
                <a:latin typeface="Arial"/>
                <a:ea typeface="Arial"/>
              </a:rPr>
              <a:t>publicaron con la Editorial como parte de la promoción intelectual. 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 algn="just">
              <a:lnSpc>
                <a:spcPct val="140000"/>
              </a:lnSpc>
              <a:buClr>
                <a:srgbClr val="000000"/>
              </a:buClr>
              <a:buFont typeface="Arial"/>
              <a:buChar char="•"/>
            </a:pPr>
            <a:r>
              <a:rPr b="0" lang="es-BO" sz="1800" spc="-1" strike="noStrike">
                <a:solidFill>
                  <a:srgbClr val="000000"/>
                </a:solidFill>
                <a:latin typeface="Arial"/>
                <a:ea typeface="Arial"/>
              </a:rPr>
              <a:t>Se realizaron </a:t>
            </a:r>
            <a:r>
              <a:rPr b="1" lang="es-BO" sz="1800" spc="-1" strike="noStrike">
                <a:solidFill>
                  <a:srgbClr val="000000"/>
                </a:solidFill>
                <a:latin typeface="Arial"/>
                <a:ea typeface="Arial"/>
              </a:rPr>
              <a:t>8 Alianzas estratégicas </a:t>
            </a:r>
            <a:r>
              <a:rPr b="0" lang="es-BO" sz="1800" spc="-1" strike="noStrike">
                <a:solidFill>
                  <a:srgbClr val="000000"/>
                </a:solidFill>
                <a:latin typeface="Arial"/>
                <a:ea typeface="Arial"/>
              </a:rPr>
              <a:t>(Convenios) para las actividades de Comercialización y Producción Intelectual.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 algn="just">
              <a:lnSpc>
                <a:spcPct val="140000"/>
              </a:lnSpc>
              <a:buClr>
                <a:srgbClr val="000000"/>
              </a:buClr>
              <a:buFont typeface="Arial"/>
              <a:buChar char="•"/>
            </a:pPr>
            <a:r>
              <a:rPr b="0" lang="es-BO" sz="1800" spc="-1" strike="noStrike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b="0" lang="es-BO" sz="1800" spc="-1" strike="noStrike">
                <a:solidFill>
                  <a:srgbClr val="000000"/>
                </a:solidFill>
                <a:latin typeface="Arial"/>
                <a:ea typeface="Arial"/>
              </a:rPr>
              <a:t>Se participó </a:t>
            </a:r>
            <a:r>
              <a:rPr b="1" lang="es-BO" sz="1800" spc="-1" strike="noStrike">
                <a:solidFill>
                  <a:srgbClr val="000000"/>
                </a:solidFill>
                <a:latin typeface="Arial"/>
                <a:ea typeface="Arial"/>
              </a:rPr>
              <a:t>en 15 eventos </a:t>
            </a:r>
            <a:r>
              <a:rPr b="0" lang="es-BO" sz="1800" spc="-1" strike="noStrike">
                <a:solidFill>
                  <a:srgbClr val="000000"/>
                </a:solidFill>
                <a:latin typeface="Arial"/>
                <a:ea typeface="Arial"/>
              </a:rPr>
              <a:t>en espacios culturales y ferias de libros en Bolivia y en el extranjero.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89" name="Google Shape;213;p19"/>
          <p:cNvSpPr/>
          <p:nvPr/>
        </p:nvSpPr>
        <p:spPr>
          <a:xfrm>
            <a:off x="12864600" y="2354400"/>
            <a:ext cx="4068360" cy="85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0000"/>
              </a:lnSpc>
            </a:pPr>
            <a:r>
              <a:rPr b="1" lang="es-BO" sz="2800" spc="-1" strike="noStrike">
                <a:solidFill>
                  <a:srgbClr val="000000"/>
                </a:solidFill>
                <a:latin typeface="Arial"/>
                <a:ea typeface="Arial"/>
              </a:rPr>
              <a:t>Gestión Administrativa Financiera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0" name="Google Shape;214;p19"/>
          <p:cNvSpPr/>
          <p:nvPr/>
        </p:nvSpPr>
        <p:spPr>
          <a:xfrm>
            <a:off x="12743640" y="3380040"/>
            <a:ext cx="4432680" cy="575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marL="343080" indent="-343080" algn="just">
              <a:lnSpc>
                <a:spcPct val="14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f121d"/>
                </a:solidFill>
                <a:latin typeface="Arial"/>
                <a:ea typeface="Arial"/>
              </a:rPr>
              <a:t>Las utilidades superaron los </a:t>
            </a:r>
            <a:r>
              <a:rPr b="1" lang="en-US" sz="1800" spc="-1" strike="noStrike">
                <a:solidFill>
                  <a:srgbClr val="0f121d"/>
                </a:solidFill>
                <a:latin typeface="Arial"/>
                <a:ea typeface="Arial"/>
              </a:rPr>
              <a:t>15,90 millones de bolivianos.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40000"/>
              </a:lnSpc>
              <a:buClr>
                <a:srgbClr val="000000"/>
              </a:buClr>
              <a:buFont typeface="Arial"/>
              <a:buChar char="•"/>
            </a:pPr>
            <a:r>
              <a:rPr b="0" lang="en-US" sz="1800" spc="-1" strike="noStrike">
                <a:solidFill>
                  <a:srgbClr val="0f121d"/>
                </a:solidFill>
                <a:latin typeface="Arial"/>
                <a:ea typeface="Arial"/>
              </a:rPr>
              <a:t>Se logro una ejecución del 99% del PAE  con una ejecucion presupuestaria del 81% demostrando eficiencia en el uso de recurso. 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40000"/>
              </a:lnSpc>
              <a:buClr>
                <a:srgbClr val="000000"/>
              </a:buClr>
              <a:buFont typeface="Arial"/>
              <a:buChar char="•"/>
            </a:pPr>
            <a:r>
              <a:rPr b="0" lang="es-BO" sz="1800" spc="-1" strike="noStrike">
                <a:solidFill>
                  <a:srgbClr val="0f121d"/>
                </a:solidFill>
                <a:latin typeface="Arial"/>
                <a:ea typeface="Arial"/>
              </a:rPr>
              <a:t>Se gestionó la consolidación del Derecho Propietario de los predios de la Empresa. 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40000"/>
              </a:lnSpc>
              <a:buClr>
                <a:srgbClr val="000000"/>
              </a:buClr>
              <a:buFont typeface="Arial"/>
              <a:buChar char="•"/>
            </a:pPr>
            <a:r>
              <a:rPr b="0" lang="es-BO" sz="1800" spc="-1" strike="noStrike">
                <a:solidFill>
                  <a:srgbClr val="0f121d"/>
                </a:solidFill>
                <a:latin typeface="Arial"/>
                <a:ea typeface="Arial"/>
              </a:rPr>
              <a:t>Se desarrolló e implementó el nuevo Sistema informático para Costos de Producción - SISCOP.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40000"/>
              </a:lnSpc>
              <a:buClr>
                <a:srgbClr val="000000"/>
              </a:buClr>
              <a:buFont typeface="Arial"/>
              <a:buChar char="•"/>
            </a:pPr>
            <a:r>
              <a:rPr b="0" lang="es-ES" sz="1800" spc="-1" strike="noStrike">
                <a:solidFill>
                  <a:srgbClr val="0f121d"/>
                </a:solidFill>
                <a:latin typeface="Arial"/>
                <a:ea typeface="Arial"/>
              </a:rPr>
              <a:t>Se gestionarón nuevas adiciones  de actividades económicas ante Impuestos Nacionales en material valorado. 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1" name="Google Shape;204;p19"/>
          <p:cNvSpPr/>
          <p:nvPr/>
        </p:nvSpPr>
        <p:spPr>
          <a:xfrm>
            <a:off x="541080" y="6557040"/>
            <a:ext cx="4804920" cy="2851200"/>
          </a:xfrm>
          <a:custGeom>
            <a:avLst/>
            <a:gdLst>
              <a:gd name="textAreaLeft" fmla="*/ 0 w 4804920"/>
              <a:gd name="textAreaRight" fmla="*/ 4805280 w 4804920"/>
              <a:gd name="textAreaTop" fmla="*/ 0 h 2851200"/>
              <a:gd name="textAreaBottom" fmla="*/ 2851560 h 2851200"/>
            </a:gdLst>
            <a:ahLst/>
            <a:rect l="textAreaLeft" t="textAreaTop" r="textAreaRight" b="textAreaBottom"/>
            <a:pathLst>
              <a:path w="1252874" h="1409067">
                <a:moveTo>
                  <a:pt x="83001" y="0"/>
                </a:moveTo>
                <a:lnTo>
                  <a:pt x="1169873" y="0"/>
                </a:lnTo>
                <a:cubicBezTo>
                  <a:pt x="1191886" y="0"/>
                  <a:pt x="1212998" y="8745"/>
                  <a:pt x="1228564" y="24311"/>
                </a:cubicBezTo>
                <a:cubicBezTo>
                  <a:pt x="1244130" y="39876"/>
                  <a:pt x="1252874" y="60988"/>
                  <a:pt x="1252874" y="83001"/>
                </a:cubicBezTo>
                <a:lnTo>
                  <a:pt x="1252874" y="1326066"/>
                </a:lnTo>
                <a:cubicBezTo>
                  <a:pt x="1252874" y="1371906"/>
                  <a:pt x="1215713" y="1409067"/>
                  <a:pt x="1169873" y="1409067"/>
                </a:cubicBezTo>
                <a:lnTo>
                  <a:pt x="83001" y="1409067"/>
                </a:lnTo>
                <a:cubicBezTo>
                  <a:pt x="37161" y="1409067"/>
                  <a:pt x="0" y="1371906"/>
                  <a:pt x="0" y="1326066"/>
                </a:cubicBezTo>
                <a:lnTo>
                  <a:pt x="0" y="83001"/>
                </a:lnTo>
                <a:cubicBezTo>
                  <a:pt x="0" y="37161"/>
                  <a:pt x="37161" y="0"/>
                  <a:pt x="83001" y="0"/>
                </a:cubicBezTo>
                <a:close/>
              </a:path>
            </a:pathLst>
          </a:custGeom>
          <a:noFill/>
          <a:ln cap="rnd" w="19050">
            <a:solidFill>
              <a:srgbClr val="c9a75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s-BO" sz="1400" spc="-1" strike="noStrike">
              <a:solidFill>
                <a:srgbClr val="0f121d"/>
              </a:solidFill>
              <a:latin typeface="Arial"/>
              <a:ea typeface="Arial"/>
            </a:endParaRPr>
          </a:p>
        </p:txBody>
      </p:sp>
      <p:sp>
        <p:nvSpPr>
          <p:cNvPr id="1792" name="CuadroTexto 22"/>
          <p:cNvSpPr/>
          <p:nvPr/>
        </p:nvSpPr>
        <p:spPr>
          <a:xfrm>
            <a:off x="871560" y="7714440"/>
            <a:ext cx="4233600" cy="162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>
              <a:lnSpc>
                <a:spcPct val="140000"/>
              </a:lnSpc>
            </a:pPr>
            <a:r>
              <a:rPr b="0" lang="es-BO" sz="1800" spc="-1" strike="noStrike">
                <a:solidFill>
                  <a:srgbClr val="0f121d"/>
                </a:solidFill>
                <a:latin typeface="Arial"/>
                <a:ea typeface="Arial"/>
              </a:rPr>
              <a:t>Se implemento Procesos Especializados en impresión de material grafico de seguridad para instituciones del Estado. 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3" name="Google Shape;211;p19"/>
          <p:cNvSpPr/>
          <p:nvPr/>
        </p:nvSpPr>
        <p:spPr>
          <a:xfrm>
            <a:off x="880920" y="6729840"/>
            <a:ext cx="4124880" cy="85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2800" spc="-1" strike="noStrike">
                <a:solidFill>
                  <a:srgbClr val="0f121d"/>
                </a:solidFill>
                <a:latin typeface="Arial"/>
                <a:ea typeface="Arial"/>
              </a:rPr>
              <a:t>Especialización 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2800" spc="-1" strike="noStrike">
                <a:solidFill>
                  <a:srgbClr val="0f121d"/>
                </a:solidFill>
                <a:latin typeface="Arial"/>
                <a:ea typeface="Arial"/>
              </a:rPr>
              <a:t>en Producción Gráfica  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794" name="Imagen 32" descr=""/>
          <p:cNvPicPr/>
          <p:nvPr/>
        </p:nvPicPr>
        <p:blipFill>
          <a:blip r:embed="rId1"/>
          <a:stretch/>
        </p:blipFill>
        <p:spPr>
          <a:xfrm>
            <a:off x="568440" y="449280"/>
            <a:ext cx="1368720" cy="922320"/>
          </a:xfrm>
          <a:prstGeom prst="rect">
            <a:avLst/>
          </a:prstGeom>
          <a:ln w="0">
            <a:noFill/>
          </a:ln>
        </p:spPr>
      </p:pic>
      <p:pic>
        <p:nvPicPr>
          <p:cNvPr id="1795" name="Imagen 33" descr=""/>
          <p:cNvPicPr/>
          <p:nvPr/>
        </p:nvPicPr>
        <p:blipFill>
          <a:blip r:embed="rId2"/>
          <a:stretch/>
        </p:blipFill>
        <p:spPr>
          <a:xfrm>
            <a:off x="16467120" y="228960"/>
            <a:ext cx="1310040" cy="1348560"/>
          </a:xfrm>
          <a:prstGeom prst="rect">
            <a:avLst/>
          </a:prstGeom>
          <a:ln w="0">
            <a:noFill/>
          </a:ln>
        </p:spPr>
      </p:pic>
      <p:pic>
        <p:nvPicPr>
          <p:cNvPr id="1796" name="Imagen 2" descr=""/>
          <p:cNvPicPr/>
          <p:nvPr/>
        </p:nvPicPr>
        <p:blipFill>
          <a:blip r:embed="rId3"/>
          <a:stretch/>
        </p:blipFill>
        <p:spPr>
          <a:xfrm>
            <a:off x="10050840" y="7215480"/>
            <a:ext cx="1822680" cy="1690200"/>
          </a:xfrm>
          <a:prstGeom prst="rect">
            <a:avLst/>
          </a:prstGeom>
          <a:ln w="0">
            <a:noFill/>
          </a:ln>
        </p:spPr>
      </p:pic>
      <p:pic>
        <p:nvPicPr>
          <p:cNvPr id="1797" name="Imagen 4" descr=""/>
          <p:cNvPicPr/>
          <p:nvPr/>
        </p:nvPicPr>
        <p:blipFill>
          <a:blip r:embed="rId4"/>
          <a:srcRect l="0" t="3955" r="0" b="0"/>
          <a:stretch/>
        </p:blipFill>
        <p:spPr>
          <a:xfrm>
            <a:off x="5596200" y="7215480"/>
            <a:ext cx="2022480" cy="1845360"/>
          </a:xfrm>
          <a:prstGeom prst="rect">
            <a:avLst/>
          </a:prstGeom>
          <a:ln w="0">
            <a:noFill/>
          </a:ln>
        </p:spPr>
      </p:pic>
      <p:pic>
        <p:nvPicPr>
          <p:cNvPr id="1798" name="Imagen 6" descr=""/>
          <p:cNvPicPr/>
          <p:nvPr/>
        </p:nvPicPr>
        <p:blipFill>
          <a:blip r:embed="rId5"/>
          <a:stretch/>
        </p:blipFill>
        <p:spPr>
          <a:xfrm>
            <a:off x="7862040" y="7215480"/>
            <a:ext cx="1945800" cy="1845360"/>
          </a:xfrm>
          <a:prstGeom prst="rect">
            <a:avLst/>
          </a:prstGeom>
          <a:ln w="0">
            <a:noFill/>
          </a:ln>
        </p:spPr>
      </p:pic>
    </p:spTree>
  </p:cSld>
  <p:transition spd="slow">
    <p:push dir="u"/>
  </p:transition>
</p:sld>
</file>

<file path=ppt/slides/slide10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99" name="Google Shape;90;p14"/>
          <p:cNvGrpSpPr/>
          <p:nvPr/>
        </p:nvGrpSpPr>
        <p:grpSpPr>
          <a:xfrm>
            <a:off x="0" y="10136160"/>
            <a:ext cx="18287640" cy="150480"/>
            <a:chOff x="0" y="10136160"/>
            <a:chExt cx="18287640" cy="150480"/>
          </a:xfrm>
        </p:grpSpPr>
        <p:sp>
          <p:nvSpPr>
            <p:cNvPr id="1800" name="Google Shape;91;p14"/>
            <p:cNvSpPr/>
            <p:nvPr/>
          </p:nvSpPr>
          <p:spPr>
            <a:xfrm>
              <a:off x="0" y="10136160"/>
              <a:ext cx="6032160" cy="150480"/>
            </a:xfrm>
            <a:prstGeom prst="rect">
              <a:avLst/>
            </a:prstGeom>
            <a:solidFill>
              <a:srgbClr val="ff313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801" name="Google Shape;92;p14"/>
            <p:cNvSpPr/>
            <p:nvPr/>
          </p:nvSpPr>
          <p:spPr>
            <a:xfrm>
              <a:off x="6127920" y="10136160"/>
              <a:ext cx="6032160" cy="150480"/>
            </a:xfrm>
            <a:prstGeom prst="rect">
              <a:avLst/>
            </a:prstGeom>
            <a:solidFill>
              <a:srgbClr val="ffde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802" name="Google Shape;93;p14"/>
            <p:cNvSpPr/>
            <p:nvPr/>
          </p:nvSpPr>
          <p:spPr>
            <a:xfrm>
              <a:off x="12255480" y="10136160"/>
              <a:ext cx="6032160" cy="150480"/>
            </a:xfrm>
            <a:prstGeom prst="rect">
              <a:avLst/>
            </a:prstGeom>
            <a:solidFill>
              <a:srgbClr val="00bf6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pic>
        <p:nvPicPr>
          <p:cNvPr id="1803" name="Imagen 1" descr=""/>
          <p:cNvPicPr/>
          <p:nvPr/>
        </p:nvPicPr>
        <p:blipFill>
          <a:blip r:embed="rId1"/>
          <a:srcRect l="0" t="0" r="0" b="44473"/>
          <a:stretch/>
        </p:blipFill>
        <p:spPr>
          <a:xfrm>
            <a:off x="3993840" y="1781280"/>
            <a:ext cx="6211800" cy="3996360"/>
          </a:xfrm>
          <a:prstGeom prst="rect">
            <a:avLst/>
          </a:prstGeom>
          <a:ln w="0">
            <a:noFill/>
          </a:ln>
        </p:spPr>
      </p:pic>
      <p:cxnSp>
        <p:nvCxnSpPr>
          <p:cNvPr id="1804" name="Conector recto 3"/>
          <p:cNvCxnSpPr/>
          <p:nvPr/>
        </p:nvCxnSpPr>
        <p:spPr>
          <a:xfrm>
            <a:off x="9297360" y="1867680"/>
            <a:ext cx="360" cy="3567960"/>
          </a:xfrm>
          <a:prstGeom prst="straightConnector1">
            <a:avLst/>
          </a:prstGeom>
          <a:ln>
            <a:solidFill>
              <a:srgbClr val="000000"/>
            </a:solidFill>
            <a:round/>
          </a:ln>
        </p:spPr>
      </p:cxnSp>
      <p:sp>
        <p:nvSpPr>
          <p:cNvPr id="1805" name="CuadroTexto 4"/>
          <p:cNvSpPr/>
          <p:nvPr/>
        </p:nvSpPr>
        <p:spPr>
          <a:xfrm>
            <a:off x="9297720" y="2759040"/>
            <a:ext cx="6375600" cy="161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es-MX" sz="5000" spc="-1" strike="noStrike">
                <a:solidFill>
                  <a:srgbClr val="e2ac00"/>
                </a:solidFill>
                <a:latin typeface="Arial"/>
                <a:ea typeface="Arial"/>
              </a:rPr>
              <a:t>MINISTERIO DE LA PRESIDENCIA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06" name="Rectángulo 5"/>
          <p:cNvSpPr/>
          <p:nvPr/>
        </p:nvSpPr>
        <p:spPr>
          <a:xfrm>
            <a:off x="2207880" y="6319800"/>
            <a:ext cx="14178960" cy="1764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anchor="t">
            <a:spAutoFit/>
          </a:bodyPr>
          <a:p>
            <a:pPr algn="ctr">
              <a:lnSpc>
                <a:spcPct val="139000"/>
              </a:lnSpc>
            </a:pPr>
            <a:r>
              <a:rPr b="1" lang="en-US" sz="6500" spc="-1" strike="noStrike">
                <a:solidFill>
                  <a:schemeClr val="dk1"/>
                </a:solidFill>
                <a:latin typeface="Arial"/>
                <a:ea typeface="Arial"/>
              </a:rPr>
              <a:t>GRACIAS POR SU ATENCIÓN…..!!! </a:t>
            </a:r>
            <a:endParaRPr b="0" lang="es-BO" sz="65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39000"/>
              </a:lnSpc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  <a:ea typeface="Arial"/>
              </a:rPr>
              <a:t> 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slow">
    <p:wipe dir="l"/>
  </p:transition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143;p17"/>
          <p:cNvSpPr/>
          <p:nvPr/>
        </p:nvSpPr>
        <p:spPr>
          <a:xfrm>
            <a:off x="1086840" y="5794920"/>
            <a:ext cx="392400" cy="392400"/>
          </a:xfrm>
          <a:custGeom>
            <a:avLst/>
            <a:gdLst>
              <a:gd name="textAreaLeft" fmla="*/ 0 w 392400"/>
              <a:gd name="textAreaRight" fmla="*/ 392760 w 392400"/>
              <a:gd name="textAreaTop" fmla="*/ 0 h 392400"/>
              <a:gd name="textAreaBottom" fmla="*/ 392760 h 392400"/>
            </a:gdLst>
            <a:ahLst/>
            <a:rect l="textAreaLeft" t="textAreaTop" r="textAreaRight" b="textAreaBottom"/>
            <a:pathLst>
              <a:path w="392635" h="392635">
                <a:moveTo>
                  <a:pt x="0" y="0"/>
                </a:moveTo>
                <a:lnTo>
                  <a:pt x="392635" y="0"/>
                </a:lnTo>
                <a:lnTo>
                  <a:pt x="392635" y="392634"/>
                </a:lnTo>
                <a:lnTo>
                  <a:pt x="0" y="39263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282" name="Google Shape;144;p17"/>
          <p:cNvSpPr/>
          <p:nvPr/>
        </p:nvSpPr>
        <p:spPr>
          <a:xfrm>
            <a:off x="9370080" y="5794920"/>
            <a:ext cx="392400" cy="392400"/>
          </a:xfrm>
          <a:custGeom>
            <a:avLst/>
            <a:gdLst>
              <a:gd name="textAreaLeft" fmla="*/ 0 w 392400"/>
              <a:gd name="textAreaRight" fmla="*/ 392760 w 392400"/>
              <a:gd name="textAreaTop" fmla="*/ 0 h 392400"/>
              <a:gd name="textAreaBottom" fmla="*/ 392760 h 392400"/>
            </a:gdLst>
            <a:ahLst/>
            <a:rect l="textAreaLeft" t="textAreaTop" r="textAreaRight" b="textAreaBottom"/>
            <a:pathLst>
              <a:path w="392635" h="392635">
                <a:moveTo>
                  <a:pt x="0" y="0"/>
                </a:moveTo>
                <a:lnTo>
                  <a:pt x="392635" y="0"/>
                </a:lnTo>
                <a:lnTo>
                  <a:pt x="392635" y="392634"/>
                </a:lnTo>
                <a:lnTo>
                  <a:pt x="0" y="39263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283" name="Google Shape;145;p17"/>
          <p:cNvSpPr/>
          <p:nvPr/>
        </p:nvSpPr>
        <p:spPr>
          <a:xfrm>
            <a:off x="1028880" y="6312600"/>
            <a:ext cx="392400" cy="392400"/>
          </a:xfrm>
          <a:custGeom>
            <a:avLst/>
            <a:gdLst>
              <a:gd name="textAreaLeft" fmla="*/ 0 w 392400"/>
              <a:gd name="textAreaRight" fmla="*/ 392760 w 392400"/>
              <a:gd name="textAreaTop" fmla="*/ 0 h 392400"/>
              <a:gd name="textAreaBottom" fmla="*/ 392760 h 392400"/>
            </a:gdLst>
            <a:ahLst/>
            <a:rect l="textAreaLeft" t="textAreaTop" r="textAreaRight" b="textAreaBottom"/>
            <a:pathLst>
              <a:path w="392635" h="392635">
                <a:moveTo>
                  <a:pt x="0" y="0"/>
                </a:moveTo>
                <a:lnTo>
                  <a:pt x="392635" y="0"/>
                </a:lnTo>
                <a:lnTo>
                  <a:pt x="392635" y="392634"/>
                </a:lnTo>
                <a:lnTo>
                  <a:pt x="0" y="39263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284" name="Google Shape;146;p17"/>
          <p:cNvSpPr/>
          <p:nvPr/>
        </p:nvSpPr>
        <p:spPr>
          <a:xfrm>
            <a:off x="9312120" y="6312600"/>
            <a:ext cx="392400" cy="392400"/>
          </a:xfrm>
          <a:custGeom>
            <a:avLst/>
            <a:gdLst>
              <a:gd name="textAreaLeft" fmla="*/ 0 w 392400"/>
              <a:gd name="textAreaRight" fmla="*/ 392760 w 392400"/>
              <a:gd name="textAreaTop" fmla="*/ 0 h 392400"/>
              <a:gd name="textAreaBottom" fmla="*/ 392760 h 392400"/>
            </a:gdLst>
            <a:ahLst/>
            <a:rect l="textAreaLeft" t="textAreaTop" r="textAreaRight" b="textAreaBottom"/>
            <a:pathLst>
              <a:path w="392635" h="392635">
                <a:moveTo>
                  <a:pt x="0" y="0"/>
                </a:moveTo>
                <a:lnTo>
                  <a:pt x="392635" y="0"/>
                </a:lnTo>
                <a:lnTo>
                  <a:pt x="392635" y="392634"/>
                </a:lnTo>
                <a:lnTo>
                  <a:pt x="0" y="39263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285" name="Google Shape;147;p17"/>
          <p:cNvSpPr/>
          <p:nvPr/>
        </p:nvSpPr>
        <p:spPr>
          <a:xfrm>
            <a:off x="1086840" y="6890760"/>
            <a:ext cx="392400" cy="392400"/>
          </a:xfrm>
          <a:custGeom>
            <a:avLst/>
            <a:gdLst>
              <a:gd name="textAreaLeft" fmla="*/ 0 w 392400"/>
              <a:gd name="textAreaRight" fmla="*/ 392760 w 392400"/>
              <a:gd name="textAreaTop" fmla="*/ 0 h 392400"/>
              <a:gd name="textAreaBottom" fmla="*/ 392760 h 392400"/>
            </a:gdLst>
            <a:ahLst/>
            <a:rect l="textAreaLeft" t="textAreaTop" r="textAreaRight" b="textAreaBottom"/>
            <a:pathLst>
              <a:path w="392635" h="392635">
                <a:moveTo>
                  <a:pt x="0" y="0"/>
                </a:moveTo>
                <a:lnTo>
                  <a:pt x="392635" y="0"/>
                </a:lnTo>
                <a:lnTo>
                  <a:pt x="392635" y="392634"/>
                </a:lnTo>
                <a:lnTo>
                  <a:pt x="0" y="39263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286" name="Google Shape;148;p17"/>
          <p:cNvSpPr/>
          <p:nvPr/>
        </p:nvSpPr>
        <p:spPr>
          <a:xfrm>
            <a:off x="9370080" y="6890760"/>
            <a:ext cx="392400" cy="392400"/>
          </a:xfrm>
          <a:custGeom>
            <a:avLst/>
            <a:gdLst>
              <a:gd name="textAreaLeft" fmla="*/ 0 w 392400"/>
              <a:gd name="textAreaRight" fmla="*/ 392760 w 392400"/>
              <a:gd name="textAreaTop" fmla="*/ 0 h 392400"/>
              <a:gd name="textAreaBottom" fmla="*/ 392760 h 392400"/>
            </a:gdLst>
            <a:ahLst/>
            <a:rect l="textAreaLeft" t="textAreaTop" r="textAreaRight" b="textAreaBottom"/>
            <a:pathLst>
              <a:path w="392635" h="392635">
                <a:moveTo>
                  <a:pt x="0" y="0"/>
                </a:moveTo>
                <a:lnTo>
                  <a:pt x="392635" y="0"/>
                </a:lnTo>
                <a:lnTo>
                  <a:pt x="392635" y="392634"/>
                </a:lnTo>
                <a:lnTo>
                  <a:pt x="0" y="39263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287" name="Google Shape;147;p17"/>
          <p:cNvSpPr/>
          <p:nvPr/>
        </p:nvSpPr>
        <p:spPr>
          <a:xfrm>
            <a:off x="1028880" y="8161920"/>
            <a:ext cx="392400" cy="392400"/>
          </a:xfrm>
          <a:custGeom>
            <a:avLst/>
            <a:gdLst>
              <a:gd name="textAreaLeft" fmla="*/ 0 w 392400"/>
              <a:gd name="textAreaRight" fmla="*/ 392760 w 392400"/>
              <a:gd name="textAreaTop" fmla="*/ 0 h 392400"/>
              <a:gd name="textAreaBottom" fmla="*/ 392760 h 392400"/>
            </a:gdLst>
            <a:ahLst/>
            <a:rect l="textAreaLeft" t="textAreaTop" r="textAreaRight" b="textAreaBottom"/>
            <a:pathLst>
              <a:path w="392635" h="392635">
                <a:moveTo>
                  <a:pt x="0" y="0"/>
                </a:moveTo>
                <a:lnTo>
                  <a:pt x="392635" y="0"/>
                </a:lnTo>
                <a:lnTo>
                  <a:pt x="392635" y="392634"/>
                </a:lnTo>
                <a:lnTo>
                  <a:pt x="0" y="39263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288" name="Google Shape;148;p17"/>
          <p:cNvSpPr/>
          <p:nvPr/>
        </p:nvSpPr>
        <p:spPr>
          <a:xfrm>
            <a:off x="9312120" y="8161920"/>
            <a:ext cx="392400" cy="392400"/>
          </a:xfrm>
          <a:custGeom>
            <a:avLst/>
            <a:gdLst>
              <a:gd name="textAreaLeft" fmla="*/ 0 w 392400"/>
              <a:gd name="textAreaRight" fmla="*/ 392760 w 392400"/>
              <a:gd name="textAreaTop" fmla="*/ 0 h 392400"/>
              <a:gd name="textAreaBottom" fmla="*/ 392760 h 392400"/>
            </a:gdLst>
            <a:ahLst/>
            <a:rect l="textAreaLeft" t="textAreaTop" r="textAreaRight" b="textAreaBottom"/>
            <a:pathLst>
              <a:path w="392635" h="392635">
                <a:moveTo>
                  <a:pt x="0" y="0"/>
                </a:moveTo>
                <a:lnTo>
                  <a:pt x="392635" y="0"/>
                </a:lnTo>
                <a:lnTo>
                  <a:pt x="392635" y="392634"/>
                </a:lnTo>
                <a:lnTo>
                  <a:pt x="0" y="39263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289" name="Google Shape;95;p14"/>
          <p:cNvSpPr/>
          <p:nvPr/>
        </p:nvSpPr>
        <p:spPr>
          <a:xfrm>
            <a:off x="-120960" y="854280"/>
            <a:ext cx="18408600" cy="121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0000"/>
              </a:lnSpc>
            </a:pPr>
            <a:r>
              <a:rPr b="1" lang="es-MX" sz="4000" spc="-1" strike="noStrike">
                <a:solidFill>
                  <a:srgbClr val="e2ac00"/>
                </a:solidFill>
                <a:latin typeface="Montserrat"/>
                <a:ea typeface="Arial"/>
              </a:rPr>
              <a:t>DIRECCIÓN GENERAL DE DESCOLONIZACIÓN Y DESPATRIARCALIZACIÓN</a:t>
            </a:r>
            <a:endParaRPr b="0" lang="es-BO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0" name="Google Shape;96;p14"/>
          <p:cNvSpPr/>
          <p:nvPr/>
        </p:nvSpPr>
        <p:spPr>
          <a:xfrm>
            <a:off x="-60480" y="2224080"/>
            <a:ext cx="18287640" cy="44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21000"/>
              </a:lnSpc>
            </a:pPr>
            <a:r>
              <a:rPr b="1" lang="es-MX" sz="2400" spc="-1" strike="noStrike">
                <a:solidFill>
                  <a:srgbClr val="242732"/>
                </a:solidFill>
                <a:latin typeface="Montserrat"/>
                <a:ea typeface="Arial"/>
              </a:rPr>
              <a:t>UNIDAD DE LUCHA CONTRA EL RACISMO Y TODA FORMA DE DISCRIMINACIÓN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1" name="CuadroTexto 6"/>
          <p:cNvSpPr/>
          <p:nvPr/>
        </p:nvSpPr>
        <p:spPr>
          <a:xfrm>
            <a:off x="2803680" y="3113640"/>
            <a:ext cx="1234404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>
              <a:lnSpc>
                <a:spcPct val="100000"/>
              </a:lnSpc>
            </a:pPr>
            <a:r>
              <a:rPr b="0" lang="es-ES" sz="2400" spc="-1" strike="noStrike">
                <a:solidFill>
                  <a:srgbClr val="050505"/>
                </a:solidFill>
                <a:latin typeface="Montserrat"/>
                <a:ea typeface="Verdana"/>
              </a:rPr>
              <a:t>Se elaboró el Informe al cumplimiento a las Recomendaciones 2023, al Estado Plurinacional de Bolivia, del Comité para la Eliminación de la Discriminación Racial (CERD), del Sistema de Naciones Unidas.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2" name="CuadroTexto 3"/>
          <p:cNvSpPr/>
          <p:nvPr/>
        </p:nvSpPr>
        <p:spPr>
          <a:xfrm>
            <a:off x="4215600" y="5194800"/>
            <a:ext cx="1234404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>
              <a:lnSpc>
                <a:spcPct val="100000"/>
              </a:lnSpc>
            </a:pPr>
            <a:r>
              <a:rPr b="0" lang="es-ES" sz="2400" spc="-1" strike="noStrike">
                <a:solidFill>
                  <a:srgbClr val="050505"/>
                </a:solidFill>
                <a:latin typeface="Montserrat"/>
                <a:ea typeface="Verdana"/>
              </a:rPr>
              <a:t>Se elaboró el Informe de Evaluación Integral de Fin de Término del “Plan Multisectorial de Desarrollo Integral (PMDI) Contra el Racismo y Toda Forma de Discriminación 2021 – 2025”.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3" name="CuadroTexto 4"/>
          <p:cNvSpPr/>
          <p:nvPr/>
        </p:nvSpPr>
        <p:spPr>
          <a:xfrm>
            <a:off x="2803680" y="7298640"/>
            <a:ext cx="12344040" cy="155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>
              <a:lnSpc>
                <a:spcPct val="100000"/>
              </a:lnSpc>
            </a:pPr>
            <a:r>
              <a:rPr b="0" lang="es-ES" sz="2400" spc="-1" strike="noStrike">
                <a:solidFill>
                  <a:srgbClr val="050505"/>
                </a:solidFill>
                <a:latin typeface="Montserrat"/>
                <a:ea typeface="Verdana"/>
              </a:rPr>
              <a:t>Se elaboró el Informe de Cumplimiento al Programa de Actividades del Decenio Internacional para los Afrodescendientes (en marco de la Ley N° 848, Decenio del Pueblo Afroboliviano), a partir del cual, se presentó el Anteproyecto de Ley 090/2025 del Segundo Decenio del Pueblo Afroboliviano. 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94" name="Imagen 9" descr=""/>
          <p:cNvPicPr/>
          <p:nvPr/>
        </p:nvPicPr>
        <p:blipFill>
          <a:blip r:embed="rId9"/>
          <a:stretch/>
        </p:blipFill>
        <p:spPr>
          <a:xfrm>
            <a:off x="137520" y="3645360"/>
            <a:ext cx="3787560" cy="3787560"/>
          </a:xfrm>
          <a:prstGeom prst="rect">
            <a:avLst/>
          </a:prstGeom>
          <a:ln w="0">
            <a:noFill/>
          </a:ln>
          <a:effectLst>
            <a:outerShdw algn="tl" blurRad="291960" dir="2700000" dist="139498" rotWithShape="0">
              <a:srgbClr val="333333">
                <a:alpha val="65000"/>
              </a:srgbClr>
            </a:outerShdw>
          </a:effectLst>
        </p:spPr>
      </p:pic>
    </p:spTree>
  </p:cSld>
  <p:transition spd="slow">
    <p:push dir="u"/>
  </p:transition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143;p17"/>
          <p:cNvSpPr/>
          <p:nvPr/>
        </p:nvSpPr>
        <p:spPr>
          <a:xfrm>
            <a:off x="1086840" y="5794920"/>
            <a:ext cx="392400" cy="392400"/>
          </a:xfrm>
          <a:custGeom>
            <a:avLst/>
            <a:gdLst>
              <a:gd name="textAreaLeft" fmla="*/ 0 w 392400"/>
              <a:gd name="textAreaRight" fmla="*/ 392760 w 392400"/>
              <a:gd name="textAreaTop" fmla="*/ 0 h 392400"/>
              <a:gd name="textAreaBottom" fmla="*/ 392760 h 392400"/>
            </a:gdLst>
            <a:ahLst/>
            <a:rect l="textAreaLeft" t="textAreaTop" r="textAreaRight" b="textAreaBottom"/>
            <a:pathLst>
              <a:path w="392635" h="392635">
                <a:moveTo>
                  <a:pt x="0" y="0"/>
                </a:moveTo>
                <a:lnTo>
                  <a:pt x="392635" y="0"/>
                </a:lnTo>
                <a:lnTo>
                  <a:pt x="392635" y="392634"/>
                </a:lnTo>
                <a:lnTo>
                  <a:pt x="0" y="39263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296" name="Google Shape;144;p17"/>
          <p:cNvSpPr/>
          <p:nvPr/>
        </p:nvSpPr>
        <p:spPr>
          <a:xfrm>
            <a:off x="9370080" y="5794920"/>
            <a:ext cx="392400" cy="392400"/>
          </a:xfrm>
          <a:custGeom>
            <a:avLst/>
            <a:gdLst>
              <a:gd name="textAreaLeft" fmla="*/ 0 w 392400"/>
              <a:gd name="textAreaRight" fmla="*/ 392760 w 392400"/>
              <a:gd name="textAreaTop" fmla="*/ 0 h 392400"/>
              <a:gd name="textAreaBottom" fmla="*/ 392760 h 392400"/>
            </a:gdLst>
            <a:ahLst/>
            <a:rect l="textAreaLeft" t="textAreaTop" r="textAreaRight" b="textAreaBottom"/>
            <a:pathLst>
              <a:path w="392635" h="392635">
                <a:moveTo>
                  <a:pt x="0" y="0"/>
                </a:moveTo>
                <a:lnTo>
                  <a:pt x="392635" y="0"/>
                </a:lnTo>
                <a:lnTo>
                  <a:pt x="392635" y="392634"/>
                </a:lnTo>
                <a:lnTo>
                  <a:pt x="0" y="39263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297" name="Google Shape;145;p17"/>
          <p:cNvSpPr/>
          <p:nvPr/>
        </p:nvSpPr>
        <p:spPr>
          <a:xfrm>
            <a:off x="1028880" y="6312600"/>
            <a:ext cx="392400" cy="392400"/>
          </a:xfrm>
          <a:custGeom>
            <a:avLst/>
            <a:gdLst>
              <a:gd name="textAreaLeft" fmla="*/ 0 w 392400"/>
              <a:gd name="textAreaRight" fmla="*/ 392760 w 392400"/>
              <a:gd name="textAreaTop" fmla="*/ 0 h 392400"/>
              <a:gd name="textAreaBottom" fmla="*/ 392760 h 392400"/>
            </a:gdLst>
            <a:ahLst/>
            <a:rect l="textAreaLeft" t="textAreaTop" r="textAreaRight" b="textAreaBottom"/>
            <a:pathLst>
              <a:path w="392635" h="392635">
                <a:moveTo>
                  <a:pt x="0" y="0"/>
                </a:moveTo>
                <a:lnTo>
                  <a:pt x="392635" y="0"/>
                </a:lnTo>
                <a:lnTo>
                  <a:pt x="392635" y="392634"/>
                </a:lnTo>
                <a:lnTo>
                  <a:pt x="0" y="39263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298" name="Google Shape;146;p17"/>
          <p:cNvSpPr/>
          <p:nvPr/>
        </p:nvSpPr>
        <p:spPr>
          <a:xfrm>
            <a:off x="9312120" y="6312600"/>
            <a:ext cx="392400" cy="392400"/>
          </a:xfrm>
          <a:custGeom>
            <a:avLst/>
            <a:gdLst>
              <a:gd name="textAreaLeft" fmla="*/ 0 w 392400"/>
              <a:gd name="textAreaRight" fmla="*/ 392760 w 392400"/>
              <a:gd name="textAreaTop" fmla="*/ 0 h 392400"/>
              <a:gd name="textAreaBottom" fmla="*/ 392760 h 392400"/>
            </a:gdLst>
            <a:ahLst/>
            <a:rect l="textAreaLeft" t="textAreaTop" r="textAreaRight" b="textAreaBottom"/>
            <a:pathLst>
              <a:path w="392635" h="392635">
                <a:moveTo>
                  <a:pt x="0" y="0"/>
                </a:moveTo>
                <a:lnTo>
                  <a:pt x="392635" y="0"/>
                </a:lnTo>
                <a:lnTo>
                  <a:pt x="392635" y="392634"/>
                </a:lnTo>
                <a:lnTo>
                  <a:pt x="0" y="39263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299" name="Google Shape;147;p17"/>
          <p:cNvSpPr/>
          <p:nvPr/>
        </p:nvSpPr>
        <p:spPr>
          <a:xfrm>
            <a:off x="1086840" y="6890760"/>
            <a:ext cx="392400" cy="392400"/>
          </a:xfrm>
          <a:custGeom>
            <a:avLst/>
            <a:gdLst>
              <a:gd name="textAreaLeft" fmla="*/ 0 w 392400"/>
              <a:gd name="textAreaRight" fmla="*/ 392760 w 392400"/>
              <a:gd name="textAreaTop" fmla="*/ 0 h 392400"/>
              <a:gd name="textAreaBottom" fmla="*/ 392760 h 392400"/>
            </a:gdLst>
            <a:ahLst/>
            <a:rect l="textAreaLeft" t="textAreaTop" r="textAreaRight" b="textAreaBottom"/>
            <a:pathLst>
              <a:path w="392635" h="392635">
                <a:moveTo>
                  <a:pt x="0" y="0"/>
                </a:moveTo>
                <a:lnTo>
                  <a:pt x="392635" y="0"/>
                </a:lnTo>
                <a:lnTo>
                  <a:pt x="392635" y="392634"/>
                </a:lnTo>
                <a:lnTo>
                  <a:pt x="0" y="39263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00" name="Google Shape;148;p17"/>
          <p:cNvSpPr/>
          <p:nvPr/>
        </p:nvSpPr>
        <p:spPr>
          <a:xfrm>
            <a:off x="9370080" y="6890760"/>
            <a:ext cx="392400" cy="392400"/>
          </a:xfrm>
          <a:custGeom>
            <a:avLst/>
            <a:gdLst>
              <a:gd name="textAreaLeft" fmla="*/ 0 w 392400"/>
              <a:gd name="textAreaRight" fmla="*/ 392760 w 392400"/>
              <a:gd name="textAreaTop" fmla="*/ 0 h 392400"/>
              <a:gd name="textAreaBottom" fmla="*/ 392760 h 392400"/>
            </a:gdLst>
            <a:ahLst/>
            <a:rect l="textAreaLeft" t="textAreaTop" r="textAreaRight" b="textAreaBottom"/>
            <a:pathLst>
              <a:path w="392635" h="392635">
                <a:moveTo>
                  <a:pt x="0" y="0"/>
                </a:moveTo>
                <a:lnTo>
                  <a:pt x="392635" y="0"/>
                </a:lnTo>
                <a:lnTo>
                  <a:pt x="392635" y="392634"/>
                </a:lnTo>
                <a:lnTo>
                  <a:pt x="0" y="39263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01" name="Google Shape;147;p17"/>
          <p:cNvSpPr/>
          <p:nvPr/>
        </p:nvSpPr>
        <p:spPr>
          <a:xfrm>
            <a:off x="1028880" y="8161920"/>
            <a:ext cx="392400" cy="392400"/>
          </a:xfrm>
          <a:custGeom>
            <a:avLst/>
            <a:gdLst>
              <a:gd name="textAreaLeft" fmla="*/ 0 w 392400"/>
              <a:gd name="textAreaRight" fmla="*/ 392760 w 392400"/>
              <a:gd name="textAreaTop" fmla="*/ 0 h 392400"/>
              <a:gd name="textAreaBottom" fmla="*/ 392760 h 392400"/>
            </a:gdLst>
            <a:ahLst/>
            <a:rect l="textAreaLeft" t="textAreaTop" r="textAreaRight" b="textAreaBottom"/>
            <a:pathLst>
              <a:path w="392635" h="392635">
                <a:moveTo>
                  <a:pt x="0" y="0"/>
                </a:moveTo>
                <a:lnTo>
                  <a:pt x="392635" y="0"/>
                </a:lnTo>
                <a:lnTo>
                  <a:pt x="392635" y="392634"/>
                </a:lnTo>
                <a:lnTo>
                  <a:pt x="0" y="39263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02" name="Google Shape;148;p17"/>
          <p:cNvSpPr/>
          <p:nvPr/>
        </p:nvSpPr>
        <p:spPr>
          <a:xfrm>
            <a:off x="9312120" y="8161920"/>
            <a:ext cx="392400" cy="392400"/>
          </a:xfrm>
          <a:custGeom>
            <a:avLst/>
            <a:gdLst>
              <a:gd name="textAreaLeft" fmla="*/ 0 w 392400"/>
              <a:gd name="textAreaRight" fmla="*/ 392760 w 392400"/>
              <a:gd name="textAreaTop" fmla="*/ 0 h 392400"/>
              <a:gd name="textAreaBottom" fmla="*/ 392760 h 392400"/>
            </a:gdLst>
            <a:ahLst/>
            <a:rect l="textAreaLeft" t="textAreaTop" r="textAreaRight" b="textAreaBottom"/>
            <a:pathLst>
              <a:path w="392635" h="392635">
                <a:moveTo>
                  <a:pt x="0" y="0"/>
                </a:moveTo>
                <a:lnTo>
                  <a:pt x="392635" y="0"/>
                </a:lnTo>
                <a:lnTo>
                  <a:pt x="392635" y="392634"/>
                </a:lnTo>
                <a:lnTo>
                  <a:pt x="0" y="39263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03" name="Google Shape;95;p14"/>
          <p:cNvSpPr/>
          <p:nvPr/>
        </p:nvSpPr>
        <p:spPr>
          <a:xfrm>
            <a:off x="-120960" y="992520"/>
            <a:ext cx="18408600" cy="60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0000"/>
              </a:lnSpc>
            </a:pPr>
            <a:r>
              <a:rPr b="1" lang="es-MX" sz="4000" spc="-1" strike="noStrike">
                <a:solidFill>
                  <a:srgbClr val="e2ac00"/>
                </a:solidFill>
                <a:latin typeface="Montserrat"/>
                <a:ea typeface="Arial"/>
              </a:rPr>
              <a:t>DIRECCIÓN PLURINACIONAL DE LA JUVENTUD</a:t>
            </a:r>
            <a:endParaRPr b="0" lang="es-BO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4" name="Marcador de texto 3"/>
          <p:cNvSpPr/>
          <p:nvPr/>
        </p:nvSpPr>
        <p:spPr>
          <a:xfrm>
            <a:off x="558720" y="1945440"/>
            <a:ext cx="17170560" cy="7348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rmAutofit fontScale="98906" lnSpcReduction="10000"/>
          </a:bodyPr>
          <a:p>
            <a:pPr marL="50760" algn="just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0" lang="es-ES" sz="2800" spc="-1" strike="noStrike">
                <a:solidFill>
                  <a:schemeClr val="dk1"/>
                </a:solidFill>
                <a:latin typeface="Calibri"/>
                <a:ea typeface="Calibri"/>
              </a:rPr>
              <a:t>1. Se </a:t>
            </a:r>
            <a:r>
              <a:rPr b="0" lang="es-BO" sz="2800" spc="-1" strike="noStrike">
                <a:solidFill>
                  <a:schemeClr val="dk1"/>
                </a:solidFill>
                <a:latin typeface="Calibri"/>
                <a:ea typeface="Calibri"/>
              </a:rPr>
              <a:t>realizó la conformación del </a:t>
            </a:r>
            <a:r>
              <a:rPr b="1" lang="es-BO" sz="2800" spc="-1" strike="noStrike">
                <a:solidFill>
                  <a:schemeClr val="dk1"/>
                </a:solidFill>
                <a:latin typeface="Calibri"/>
                <a:ea typeface="Calibri"/>
              </a:rPr>
              <a:t>Consejo Plurinacional de la Juventud 2025 – 2027 </a:t>
            </a:r>
            <a:r>
              <a:rPr b="0" lang="es-BO" sz="2800" spc="-1" strike="noStrike">
                <a:solidFill>
                  <a:schemeClr val="dk1"/>
                </a:solidFill>
                <a:latin typeface="Calibri"/>
                <a:ea typeface="Calibri"/>
              </a:rPr>
              <a:t>con la participación de diecisiete (17) Organizaciones Juveniles con representación nacional y tres (3) sesiones del Consejo. 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  <a:p>
            <a:pPr marL="50760" algn="just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  <a:p>
            <a:pPr marL="50760" algn="just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0" lang="es-ES" sz="2800" spc="-1" strike="noStrike">
                <a:solidFill>
                  <a:schemeClr val="dk1"/>
                </a:solidFill>
                <a:latin typeface="Calibri"/>
                <a:ea typeface="Calibri"/>
              </a:rPr>
              <a:t>2. Se llevó a cabo la </a:t>
            </a:r>
            <a:r>
              <a:rPr b="1" lang="es-ES" sz="2800" spc="-1" strike="noStrike">
                <a:solidFill>
                  <a:schemeClr val="dk1"/>
                </a:solidFill>
                <a:latin typeface="Calibri"/>
                <a:ea typeface="Calibri"/>
              </a:rPr>
              <a:t>Primera Sesión Ordinaria del Comité Interministerial de Políticas Públicas de la Juventud </a:t>
            </a:r>
            <a:r>
              <a:rPr b="0" lang="es-ES" sz="2800" spc="-1" strike="noStrike">
                <a:solidFill>
                  <a:schemeClr val="dk1"/>
                </a:solidFill>
                <a:latin typeface="Calibri"/>
                <a:ea typeface="Calibri"/>
              </a:rPr>
              <a:t>en      fecha 11 de septiembre de 2025. 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  <a:p>
            <a:pPr marL="50760" algn="just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  <a:p>
            <a:pPr marL="50760" algn="just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0" lang="es-ES" sz="2800" spc="-1" strike="noStrike">
                <a:solidFill>
                  <a:schemeClr val="dk1"/>
                </a:solidFill>
                <a:latin typeface="Calibri"/>
                <a:ea typeface="Calibri"/>
              </a:rPr>
              <a:t>3. Se realizó Talleres, Ferias y Capacitaciones con las Plataformas de Prevención de Embarazo en los nueve (9) Departamentos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  <a:p>
            <a:pPr marL="50760" algn="just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  <a:p>
            <a:pPr marL="50760" algn="just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0" lang="es-ES" sz="2800" spc="-1" strike="noStrike">
                <a:solidFill>
                  <a:schemeClr val="dk1"/>
                </a:solidFill>
                <a:latin typeface="Calibri"/>
                <a:ea typeface="Calibri"/>
              </a:rPr>
              <a:t>4. Se realizó el lanzamiento del “</a:t>
            </a:r>
            <a:r>
              <a:rPr b="1" lang="es-ES" sz="2800" spc="-1" strike="noStrike">
                <a:solidFill>
                  <a:schemeClr val="dk1"/>
                </a:solidFill>
                <a:latin typeface="Calibri"/>
                <a:ea typeface="Calibri"/>
              </a:rPr>
              <a:t>Programa Oportunidades Bolivia y la Primera Feria de Jóvenes Emprendedores”</a:t>
            </a:r>
            <a:r>
              <a:rPr b="0" lang="es-ES" sz="2800" spc="-1" strike="noStrike">
                <a:solidFill>
                  <a:schemeClr val="dk1"/>
                </a:solidFill>
                <a:latin typeface="Calibri"/>
                <a:ea typeface="Calibri"/>
              </a:rPr>
              <a:t> en el mes de septiembre en MI TELEFERICO con la participación de 60 jóvenes y la capacitación a 400 jóvenes del país “My Businnes My success” .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  <a:p>
            <a:pPr marL="50760" algn="just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br>
              <a:rPr sz="2800"/>
            </a:br>
            <a:r>
              <a:rPr b="0" lang="es-BO" sz="2800" spc="-1" strike="noStrike">
                <a:solidFill>
                  <a:schemeClr val="dk1"/>
                </a:solidFill>
                <a:latin typeface="Calibri"/>
                <a:ea typeface="Calibri"/>
              </a:rPr>
              <a:t>5. </a:t>
            </a:r>
            <a:r>
              <a:rPr b="0" lang="es-ES" sz="2800" spc="-1" strike="noStrike">
                <a:solidFill>
                  <a:schemeClr val="dk1"/>
                </a:solidFill>
                <a:latin typeface="Calibri"/>
                <a:ea typeface="Calibri"/>
              </a:rPr>
              <a:t>Se llevó adelante el evento de conmemoración de la juventud boliviana en el marco del Bicentenario con 200 jóvenes. </a:t>
            </a:r>
            <a:r>
              <a:rPr b="1" lang="es-ES" sz="2800" spc="-1" strike="noStrike">
                <a:solidFill>
                  <a:schemeClr val="dk1"/>
                </a:solidFill>
                <a:latin typeface="Calibri"/>
                <a:ea typeface="Calibri"/>
              </a:rPr>
              <a:t>Actividades del Bicentenario: </a:t>
            </a:r>
            <a:r>
              <a:rPr b="0" lang="es-ES" sz="2800" spc="-1" strike="noStrike">
                <a:solidFill>
                  <a:schemeClr val="dk1"/>
                </a:solidFill>
                <a:latin typeface="Calibri"/>
                <a:ea typeface="Calibri"/>
              </a:rPr>
              <a:t>Se organizó el Hackathon del Bicentenario con 150 jóvenes – Programa de Capacitación en Gestión Pública y DDHH con 560 jóvenes – Foro Salud Mental con 100 jóvenes – Curso Educación Financiera para Jóvenes 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slow">
    <p:push dir="u"/>
  </p:transition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5" name="Google Shape;90;p14"/>
          <p:cNvGrpSpPr/>
          <p:nvPr/>
        </p:nvGrpSpPr>
        <p:grpSpPr>
          <a:xfrm>
            <a:off x="0" y="10136160"/>
            <a:ext cx="18287640" cy="150480"/>
            <a:chOff x="0" y="10136160"/>
            <a:chExt cx="18287640" cy="150480"/>
          </a:xfrm>
        </p:grpSpPr>
        <p:sp>
          <p:nvSpPr>
            <p:cNvPr id="306" name="Google Shape;91;p14"/>
            <p:cNvSpPr/>
            <p:nvPr/>
          </p:nvSpPr>
          <p:spPr>
            <a:xfrm>
              <a:off x="0" y="10136160"/>
              <a:ext cx="6032160" cy="150480"/>
            </a:xfrm>
            <a:prstGeom prst="rect">
              <a:avLst/>
            </a:prstGeom>
            <a:solidFill>
              <a:srgbClr val="ff313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307" name="Google Shape;92;p14"/>
            <p:cNvSpPr/>
            <p:nvPr/>
          </p:nvSpPr>
          <p:spPr>
            <a:xfrm>
              <a:off x="6127920" y="10136160"/>
              <a:ext cx="6032160" cy="150480"/>
            </a:xfrm>
            <a:prstGeom prst="rect">
              <a:avLst/>
            </a:prstGeom>
            <a:solidFill>
              <a:srgbClr val="ffde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308" name="Google Shape;93;p14"/>
            <p:cNvSpPr/>
            <p:nvPr/>
          </p:nvSpPr>
          <p:spPr>
            <a:xfrm>
              <a:off x="12255480" y="10136160"/>
              <a:ext cx="6032160" cy="150480"/>
            </a:xfrm>
            <a:prstGeom prst="rect">
              <a:avLst/>
            </a:prstGeom>
            <a:solidFill>
              <a:srgbClr val="00bf6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sp>
        <p:nvSpPr>
          <p:cNvPr id="309" name="Google Shape;95;p14"/>
          <p:cNvSpPr/>
          <p:nvPr/>
        </p:nvSpPr>
        <p:spPr>
          <a:xfrm>
            <a:off x="1081800" y="5614560"/>
            <a:ext cx="16124040" cy="3048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5000" spc="-1" strike="noStrike">
                <a:solidFill>
                  <a:schemeClr val="dk1"/>
                </a:solidFill>
                <a:latin typeface="Arial"/>
                <a:ea typeface="Arial"/>
              </a:rPr>
              <a:t>VICEMINISTERIO 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5000" spc="-1" strike="noStrike">
                <a:solidFill>
                  <a:schemeClr val="dk1"/>
                </a:solidFill>
                <a:latin typeface="Arial"/>
                <a:ea typeface="Arial"/>
              </a:rPr>
              <a:t>DE JUSTICIA INDÍGENA ORIGINARIA CAMPESINA Y COORDINACIÓN CON MOVIMIENTOS SOCIALES Y SOCIEDAD CIVIL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10" name="Imagen 1" descr=""/>
          <p:cNvPicPr/>
          <p:nvPr/>
        </p:nvPicPr>
        <p:blipFill>
          <a:blip r:embed="rId1"/>
          <a:srcRect l="0" t="0" r="0" b="44473"/>
          <a:stretch/>
        </p:blipFill>
        <p:spPr>
          <a:xfrm>
            <a:off x="3993840" y="1781280"/>
            <a:ext cx="6211800" cy="3996360"/>
          </a:xfrm>
          <a:prstGeom prst="rect">
            <a:avLst/>
          </a:prstGeom>
          <a:ln w="0">
            <a:noFill/>
          </a:ln>
        </p:spPr>
      </p:pic>
      <p:cxnSp>
        <p:nvCxnSpPr>
          <p:cNvPr id="311" name="Conector recto 3"/>
          <p:cNvCxnSpPr/>
          <p:nvPr/>
        </p:nvCxnSpPr>
        <p:spPr>
          <a:xfrm>
            <a:off x="9297360" y="1867680"/>
            <a:ext cx="360" cy="3567960"/>
          </a:xfrm>
          <a:prstGeom prst="straightConnector1">
            <a:avLst/>
          </a:prstGeom>
          <a:ln>
            <a:solidFill>
              <a:srgbClr val="000000"/>
            </a:solidFill>
            <a:round/>
          </a:ln>
        </p:spPr>
      </p:cxnSp>
      <p:sp>
        <p:nvSpPr>
          <p:cNvPr id="312" name="CuadroTexto 4"/>
          <p:cNvSpPr/>
          <p:nvPr/>
        </p:nvSpPr>
        <p:spPr>
          <a:xfrm>
            <a:off x="9297720" y="2759040"/>
            <a:ext cx="6375600" cy="161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es-MX" sz="5000" spc="-1" strike="noStrike">
                <a:solidFill>
                  <a:srgbClr val="e2ac00"/>
                </a:solidFill>
                <a:latin typeface="Arial"/>
                <a:ea typeface="Arial"/>
              </a:rPr>
              <a:t>MINISTERIO DE LA PRESIDENCIA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slow">
    <p:wipe dir="l"/>
  </p:transition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Shape 0"/>
          <p:cNvSpPr/>
          <p:nvPr/>
        </p:nvSpPr>
        <p:spPr>
          <a:xfrm>
            <a:off x="555840" y="574560"/>
            <a:ext cx="119160" cy="370080"/>
          </a:xfrm>
          <a:custGeom>
            <a:avLst/>
            <a:gdLst>
              <a:gd name="textAreaLeft" fmla="*/ 0 w 119160"/>
              <a:gd name="textAreaRight" fmla="*/ 119520 w 119160"/>
              <a:gd name="textAreaTop" fmla="*/ 0 h 370080"/>
              <a:gd name="textAreaBottom" fmla="*/ 370440 h 370080"/>
            </a:gdLst>
            <a:ahLst/>
            <a:rect l="textAreaLeft" t="textAreaTop" r="textAreaRight" b="textAreaBottom"/>
            <a:pathLst>
              <a:path w="74116" h="444693">
                <a:moveTo>
                  <a:pt x="0" y="0"/>
                </a:moveTo>
                <a:lnTo>
                  <a:pt x="74116" y="0"/>
                </a:lnTo>
                <a:lnTo>
                  <a:pt x="74116" y="444693"/>
                </a:lnTo>
                <a:lnTo>
                  <a:pt x="0" y="444693"/>
                </a:lnTo>
                <a:lnTo>
                  <a:pt x="0" y="0"/>
                </a:lnTo>
                <a:close/>
              </a:path>
            </a:pathLst>
          </a:custGeom>
          <a:solidFill>
            <a:srgbClr val="c9a22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14" name="Text 1"/>
          <p:cNvSpPr/>
          <p:nvPr/>
        </p:nvSpPr>
        <p:spPr>
          <a:xfrm>
            <a:off x="729360" y="574560"/>
            <a:ext cx="7360920" cy="370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30000"/>
              </a:lnSpc>
            </a:pPr>
            <a:r>
              <a:rPr b="1" lang="en-US" sz="2400" spc="86" strike="noStrike">
                <a:solidFill>
                  <a:srgbClr val="c9a227"/>
                </a:solidFill>
                <a:latin typeface="Poppins Light"/>
                <a:ea typeface="MiSans"/>
              </a:rPr>
              <a:t>Unidad de Seguimiento y Monitoreo Nacional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5" name="Text 2"/>
          <p:cNvSpPr/>
          <p:nvPr/>
        </p:nvSpPr>
        <p:spPr>
          <a:xfrm>
            <a:off x="5201280" y="107640"/>
            <a:ext cx="6962040" cy="55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90000"/>
              </a:lnSpc>
            </a:pPr>
            <a:r>
              <a:rPr b="1" lang="en-US" sz="3940" spc="-1" strike="noStrike">
                <a:solidFill>
                  <a:srgbClr val="0f121d"/>
                </a:solidFill>
                <a:latin typeface="Poppins Light"/>
                <a:ea typeface="Alimama ShuHeiTi"/>
              </a:rPr>
              <a:t>Resultados de Gestión 2025</a:t>
            </a:r>
            <a:endParaRPr b="0" lang="es-BO" sz="394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6" name="Shape 4"/>
          <p:cNvSpPr/>
          <p:nvPr/>
        </p:nvSpPr>
        <p:spPr>
          <a:xfrm>
            <a:off x="570240" y="1130400"/>
            <a:ext cx="5544360" cy="3713760"/>
          </a:xfrm>
          <a:custGeom>
            <a:avLst/>
            <a:gdLst>
              <a:gd name="textAreaLeft" fmla="*/ 0 w 5544360"/>
              <a:gd name="textAreaRight" fmla="*/ 5544720 w 5544360"/>
              <a:gd name="textAreaTop" fmla="*/ 0 h 3713760"/>
              <a:gd name="textAreaBottom" fmla="*/ 3714120 h 3713760"/>
            </a:gdLst>
            <a:ahLst/>
            <a:rect l="textAreaLeft" t="textAreaTop" r="textAreaRight" b="textAreaBottom"/>
            <a:pathLst>
              <a:path w="3696511" h="4984267">
                <a:moveTo>
                  <a:pt x="37058" y="0"/>
                </a:moveTo>
                <a:lnTo>
                  <a:pt x="3659453" y="0"/>
                </a:lnTo>
                <a:cubicBezTo>
                  <a:pt x="3679919" y="0"/>
                  <a:pt x="3696511" y="16591"/>
                  <a:pt x="3696511" y="37058"/>
                </a:cubicBezTo>
                <a:lnTo>
                  <a:pt x="3696511" y="4873076"/>
                </a:lnTo>
                <a:cubicBezTo>
                  <a:pt x="3696511" y="4934486"/>
                  <a:pt x="3646729" y="4984267"/>
                  <a:pt x="3585320" y="4984267"/>
                </a:cubicBezTo>
                <a:lnTo>
                  <a:pt x="111191" y="4984267"/>
                </a:lnTo>
                <a:cubicBezTo>
                  <a:pt x="49782" y="4984267"/>
                  <a:pt x="0" y="4934486"/>
                  <a:pt x="0" y="4873076"/>
                </a:cubicBezTo>
                <a:lnTo>
                  <a:pt x="0" y="37058"/>
                </a:lnTo>
                <a:cubicBezTo>
                  <a:pt x="0" y="16591"/>
                  <a:pt x="16591" y="0"/>
                  <a:pt x="37058" y="0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  <a:effectLst>
            <a:outerShdw algn="bl" blurRad="138960" dir="5400000" dist="92520" rotWithShape="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17" name="Shape 5"/>
          <p:cNvSpPr/>
          <p:nvPr/>
        </p:nvSpPr>
        <p:spPr>
          <a:xfrm>
            <a:off x="555840" y="1087920"/>
            <a:ext cx="5544360" cy="55080"/>
          </a:xfrm>
          <a:custGeom>
            <a:avLst/>
            <a:gdLst>
              <a:gd name="textAreaLeft" fmla="*/ 0 w 5544360"/>
              <a:gd name="textAreaRight" fmla="*/ 5544720 w 5544360"/>
              <a:gd name="textAreaTop" fmla="*/ 0 h 55080"/>
              <a:gd name="textAreaBottom" fmla="*/ 55440 h 55080"/>
            </a:gdLst>
            <a:ahLst/>
            <a:rect l="textAreaLeft" t="textAreaTop" r="textAreaRight" b="textAreaBottom"/>
            <a:pathLst>
              <a:path w="3696511" h="37058">
                <a:moveTo>
                  <a:pt x="37058" y="0"/>
                </a:moveTo>
                <a:lnTo>
                  <a:pt x="3659453" y="0"/>
                </a:lnTo>
                <a:cubicBezTo>
                  <a:pt x="3679919" y="0"/>
                  <a:pt x="3696511" y="16591"/>
                  <a:pt x="3696511" y="37058"/>
                </a:cubicBezTo>
                <a:lnTo>
                  <a:pt x="3696511" y="37058"/>
                </a:lnTo>
                <a:lnTo>
                  <a:pt x="0" y="37058"/>
                </a:lnTo>
                <a:lnTo>
                  <a:pt x="0" y="37058"/>
                </a:lnTo>
                <a:cubicBezTo>
                  <a:pt x="0" y="16591"/>
                  <a:pt x="16591" y="0"/>
                  <a:pt x="37058" y="0"/>
                </a:cubicBezTo>
                <a:close/>
              </a:path>
            </a:pathLst>
          </a:custGeom>
          <a:solidFill>
            <a:srgbClr val="1e3a5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10440" bIns="1044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18" name="Shape 6"/>
          <p:cNvSpPr/>
          <p:nvPr/>
        </p:nvSpPr>
        <p:spPr>
          <a:xfrm>
            <a:off x="719280" y="1281240"/>
            <a:ext cx="576360" cy="536760"/>
          </a:xfrm>
          <a:custGeom>
            <a:avLst/>
            <a:gdLst>
              <a:gd name="textAreaLeft" fmla="*/ 0 w 576360"/>
              <a:gd name="textAreaRight" fmla="*/ 576720 w 576360"/>
              <a:gd name="textAreaTop" fmla="*/ 0 h 536760"/>
              <a:gd name="textAreaBottom" fmla="*/ 537120 h 536760"/>
            </a:gdLst>
            <a:ahLst/>
            <a:rect l="textAreaLeft" t="textAreaTop" r="textAreaRight" b="textAreaBottom"/>
            <a:pathLst>
              <a:path w="518809" h="518809">
                <a:moveTo>
                  <a:pt x="74117" y="0"/>
                </a:moveTo>
                <a:lnTo>
                  <a:pt x="444692" y="0"/>
                </a:lnTo>
                <a:cubicBezTo>
                  <a:pt x="485625" y="0"/>
                  <a:pt x="518809" y="33183"/>
                  <a:pt x="518809" y="74117"/>
                </a:cubicBezTo>
                <a:lnTo>
                  <a:pt x="518809" y="444692"/>
                </a:lnTo>
                <a:cubicBezTo>
                  <a:pt x="518809" y="485625"/>
                  <a:pt x="485625" y="518809"/>
                  <a:pt x="444692" y="518809"/>
                </a:cubicBezTo>
                <a:lnTo>
                  <a:pt x="74117" y="518809"/>
                </a:lnTo>
                <a:cubicBezTo>
                  <a:pt x="33183" y="518809"/>
                  <a:pt x="0" y="485625"/>
                  <a:pt x="0" y="444692"/>
                </a:cubicBezTo>
                <a:lnTo>
                  <a:pt x="0" y="74117"/>
                </a:lnTo>
                <a:cubicBezTo>
                  <a:pt x="0" y="33211"/>
                  <a:pt x="33211" y="0"/>
                  <a:pt x="74117" y="0"/>
                </a:cubicBezTo>
                <a:close/>
              </a:path>
            </a:pathLst>
          </a:custGeom>
          <a:solidFill>
            <a:srgbClr val="0f121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Poppins Light"/>
              <a:ea typeface="Arial"/>
            </a:endParaRPr>
          </a:p>
        </p:txBody>
      </p:sp>
      <p:sp>
        <p:nvSpPr>
          <p:cNvPr id="319" name="Shape 7"/>
          <p:cNvSpPr/>
          <p:nvPr/>
        </p:nvSpPr>
        <p:spPr>
          <a:xfrm>
            <a:off x="820080" y="1365840"/>
            <a:ext cx="374760" cy="333000"/>
          </a:xfrm>
          <a:custGeom>
            <a:avLst/>
            <a:gdLst>
              <a:gd name="textAreaLeft" fmla="*/ 0 w 374760"/>
              <a:gd name="textAreaRight" fmla="*/ 375120 w 374760"/>
              <a:gd name="textAreaTop" fmla="*/ 0 h 333000"/>
              <a:gd name="textAreaBottom" fmla="*/ 333360 h 333000"/>
            </a:gdLst>
            <a:ahLst/>
            <a:rect l="textAreaLeft" t="textAreaTop" r="textAreaRight" b="textAreaBottom"/>
            <a:pathLst>
              <a:path w="250140" h="222347">
                <a:moveTo>
                  <a:pt x="41690" y="27793"/>
                </a:moveTo>
                <a:cubicBezTo>
                  <a:pt x="26360" y="27793"/>
                  <a:pt x="13897" y="40257"/>
                  <a:pt x="13897" y="55587"/>
                </a:cubicBezTo>
                <a:lnTo>
                  <a:pt x="13897" y="166760"/>
                </a:lnTo>
                <a:cubicBezTo>
                  <a:pt x="13897" y="182090"/>
                  <a:pt x="26360" y="194553"/>
                  <a:pt x="41690" y="194553"/>
                </a:cubicBezTo>
                <a:lnTo>
                  <a:pt x="152863" y="194553"/>
                </a:lnTo>
                <a:cubicBezTo>
                  <a:pt x="168193" y="194553"/>
                  <a:pt x="180657" y="182090"/>
                  <a:pt x="180657" y="166760"/>
                </a:cubicBezTo>
                <a:lnTo>
                  <a:pt x="180657" y="55587"/>
                </a:lnTo>
                <a:cubicBezTo>
                  <a:pt x="180657" y="40257"/>
                  <a:pt x="168193" y="27793"/>
                  <a:pt x="152863" y="27793"/>
                </a:cubicBezTo>
                <a:lnTo>
                  <a:pt x="41690" y="27793"/>
                </a:lnTo>
                <a:close/>
                <a:moveTo>
                  <a:pt x="201502" y="145915"/>
                </a:moveTo>
                <a:lnTo>
                  <a:pt x="233420" y="171450"/>
                </a:lnTo>
                <a:cubicBezTo>
                  <a:pt x="235244" y="172927"/>
                  <a:pt x="237503" y="173708"/>
                  <a:pt x="239848" y="173708"/>
                </a:cubicBezTo>
                <a:cubicBezTo>
                  <a:pt x="245537" y="173708"/>
                  <a:pt x="250140" y="169105"/>
                  <a:pt x="250140" y="163416"/>
                </a:cubicBezTo>
                <a:lnTo>
                  <a:pt x="250140" y="58931"/>
                </a:lnTo>
                <a:cubicBezTo>
                  <a:pt x="250140" y="53242"/>
                  <a:pt x="245537" y="48638"/>
                  <a:pt x="239848" y="48638"/>
                </a:cubicBezTo>
                <a:cubicBezTo>
                  <a:pt x="237503" y="48638"/>
                  <a:pt x="235244" y="49420"/>
                  <a:pt x="233420" y="50897"/>
                </a:cubicBezTo>
                <a:lnTo>
                  <a:pt x="201502" y="76432"/>
                </a:lnTo>
                <a:lnTo>
                  <a:pt x="201502" y="145915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20" name="Text 8"/>
          <p:cNvSpPr/>
          <p:nvPr/>
        </p:nvSpPr>
        <p:spPr>
          <a:xfrm>
            <a:off x="1444680" y="1340640"/>
            <a:ext cx="4353120" cy="388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r>
              <a:rPr b="1" lang="en-US" sz="2190" spc="-1" strike="noStrike">
                <a:solidFill>
                  <a:srgbClr val="0f121d"/>
                </a:solidFill>
                <a:latin typeface="Poppins Light"/>
                <a:ea typeface="Alimama ShuHeiTi"/>
              </a:rPr>
              <a:t>Producción Comunicacional</a:t>
            </a:r>
            <a:endParaRPr b="0" lang="es-BO" sz="219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1" name="Shape 9"/>
          <p:cNvSpPr/>
          <p:nvPr/>
        </p:nvSpPr>
        <p:spPr>
          <a:xfrm>
            <a:off x="844560" y="1903320"/>
            <a:ext cx="4877280" cy="730080"/>
          </a:xfrm>
          <a:custGeom>
            <a:avLst/>
            <a:gdLst>
              <a:gd name="textAreaLeft" fmla="*/ 0 w 4877280"/>
              <a:gd name="textAreaRight" fmla="*/ 4877640 w 4877280"/>
              <a:gd name="textAreaTop" fmla="*/ 0 h 730080"/>
              <a:gd name="textAreaBottom" fmla="*/ 730440 h 730080"/>
            </a:gdLst>
            <a:ahLst/>
            <a:rect l="textAreaLeft" t="textAreaTop" r="textAreaRight" b="textAreaBottom"/>
            <a:pathLst>
              <a:path w="3251818" h="1000559">
                <a:moveTo>
                  <a:pt x="74111" y="0"/>
                </a:moveTo>
                <a:lnTo>
                  <a:pt x="3177706" y="0"/>
                </a:lnTo>
                <a:cubicBezTo>
                  <a:pt x="3218637" y="0"/>
                  <a:pt x="3251818" y="33181"/>
                  <a:pt x="3251818" y="74111"/>
                </a:cubicBezTo>
                <a:lnTo>
                  <a:pt x="3251818" y="926448"/>
                </a:lnTo>
                <a:cubicBezTo>
                  <a:pt x="3251818" y="967378"/>
                  <a:pt x="3218637" y="1000559"/>
                  <a:pt x="3177706" y="1000559"/>
                </a:cubicBezTo>
                <a:lnTo>
                  <a:pt x="74111" y="1000559"/>
                </a:lnTo>
                <a:cubicBezTo>
                  <a:pt x="33181" y="1000559"/>
                  <a:pt x="0" y="967378"/>
                  <a:pt x="0" y="926448"/>
                </a:cubicBezTo>
                <a:lnTo>
                  <a:pt x="0" y="74111"/>
                </a:lnTo>
                <a:cubicBezTo>
                  <a:pt x="0" y="33181"/>
                  <a:pt x="33181" y="0"/>
                  <a:pt x="74111" y="0"/>
                </a:cubicBezTo>
                <a:close/>
              </a:path>
            </a:pathLst>
          </a:custGeom>
          <a:solidFill>
            <a:srgbClr val="1e3a5f">
              <a:alpha val="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22" name="Text 10"/>
          <p:cNvSpPr/>
          <p:nvPr/>
        </p:nvSpPr>
        <p:spPr>
          <a:xfrm>
            <a:off x="933120" y="1836720"/>
            <a:ext cx="4766040" cy="66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80000"/>
              </a:lnSpc>
            </a:pPr>
            <a:r>
              <a:rPr b="1" lang="en-US" sz="2800" spc="-1" strike="noStrike">
                <a:solidFill>
                  <a:srgbClr val="0f121d"/>
                </a:solidFill>
                <a:latin typeface="Poppins Light"/>
                <a:ea typeface="MiSans"/>
              </a:rPr>
              <a:t>67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3" name="Text 11"/>
          <p:cNvSpPr/>
          <p:nvPr/>
        </p:nvSpPr>
        <p:spPr>
          <a:xfrm>
            <a:off x="1042200" y="2287080"/>
            <a:ext cx="4543920" cy="33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30000"/>
              </a:lnSpc>
            </a:pPr>
            <a:r>
              <a:rPr b="1" lang="en-US" sz="1750" spc="-1" strike="noStrike">
                <a:solidFill>
                  <a:srgbClr val="0f121d"/>
                </a:solidFill>
                <a:latin typeface="Poppins Light"/>
                <a:ea typeface="MiSans"/>
              </a:rPr>
              <a:t>Cápsulas Audiovisuales</a:t>
            </a:r>
            <a:endParaRPr b="0" lang="es-BO" sz="17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4" name="Shape 12"/>
          <p:cNvSpPr/>
          <p:nvPr/>
        </p:nvSpPr>
        <p:spPr>
          <a:xfrm>
            <a:off x="820080" y="2713320"/>
            <a:ext cx="4877280" cy="792720"/>
          </a:xfrm>
          <a:custGeom>
            <a:avLst/>
            <a:gdLst>
              <a:gd name="textAreaLeft" fmla="*/ 0 w 4877280"/>
              <a:gd name="textAreaRight" fmla="*/ 4877640 w 4877280"/>
              <a:gd name="textAreaTop" fmla="*/ 0 h 792720"/>
              <a:gd name="textAreaBottom" fmla="*/ 793080 h 792720"/>
            </a:gdLst>
            <a:ahLst/>
            <a:rect l="textAreaLeft" t="textAreaTop" r="textAreaRight" b="textAreaBottom"/>
            <a:pathLst>
              <a:path w="3251818" h="1000559">
                <a:moveTo>
                  <a:pt x="74111" y="0"/>
                </a:moveTo>
                <a:lnTo>
                  <a:pt x="3177706" y="0"/>
                </a:lnTo>
                <a:cubicBezTo>
                  <a:pt x="3218637" y="0"/>
                  <a:pt x="3251818" y="33181"/>
                  <a:pt x="3251818" y="74111"/>
                </a:cubicBezTo>
                <a:lnTo>
                  <a:pt x="3251818" y="926448"/>
                </a:lnTo>
                <a:cubicBezTo>
                  <a:pt x="3251818" y="967378"/>
                  <a:pt x="3218637" y="1000559"/>
                  <a:pt x="3177706" y="1000559"/>
                </a:cubicBezTo>
                <a:lnTo>
                  <a:pt x="74111" y="1000559"/>
                </a:lnTo>
                <a:cubicBezTo>
                  <a:pt x="33181" y="1000559"/>
                  <a:pt x="0" y="967378"/>
                  <a:pt x="0" y="926448"/>
                </a:cubicBezTo>
                <a:lnTo>
                  <a:pt x="0" y="74111"/>
                </a:lnTo>
                <a:cubicBezTo>
                  <a:pt x="0" y="33181"/>
                  <a:pt x="33181" y="0"/>
                  <a:pt x="74111" y="0"/>
                </a:cubicBezTo>
                <a:close/>
              </a:path>
            </a:pathLst>
          </a:custGeom>
          <a:solidFill>
            <a:srgbClr val="1e3a5f">
              <a:alpha val="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25" name="Text 13"/>
          <p:cNvSpPr/>
          <p:nvPr/>
        </p:nvSpPr>
        <p:spPr>
          <a:xfrm>
            <a:off x="854640" y="2705760"/>
            <a:ext cx="4766040" cy="66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80000"/>
              </a:lnSpc>
            </a:pPr>
            <a:r>
              <a:rPr b="1" lang="en-US" sz="2800" spc="-1" strike="noStrike">
                <a:solidFill>
                  <a:srgbClr val="0f121d"/>
                </a:solidFill>
                <a:latin typeface="Poppins Light"/>
                <a:ea typeface="MiSans"/>
              </a:rPr>
              <a:t>66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6" name="Text 14"/>
          <p:cNvSpPr/>
          <p:nvPr/>
        </p:nvSpPr>
        <p:spPr>
          <a:xfrm>
            <a:off x="986760" y="3096720"/>
            <a:ext cx="4543920" cy="33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30000"/>
              </a:lnSpc>
            </a:pPr>
            <a:r>
              <a:rPr b="1" lang="en-US" sz="1750" spc="-1" strike="noStrike">
                <a:solidFill>
                  <a:srgbClr val="0f121d"/>
                </a:solidFill>
                <a:latin typeface="Poppins Light"/>
                <a:ea typeface="MiSans"/>
              </a:rPr>
              <a:t>Productos Gráficos</a:t>
            </a:r>
            <a:endParaRPr b="0" lang="es-BO" sz="17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7" name="Shape 15"/>
          <p:cNvSpPr/>
          <p:nvPr/>
        </p:nvSpPr>
        <p:spPr>
          <a:xfrm>
            <a:off x="829440" y="3567240"/>
            <a:ext cx="2348280" cy="1196640"/>
          </a:xfrm>
          <a:custGeom>
            <a:avLst/>
            <a:gdLst>
              <a:gd name="textAreaLeft" fmla="*/ 0 w 2348280"/>
              <a:gd name="textAreaRight" fmla="*/ 2348640 w 2348280"/>
              <a:gd name="textAreaTop" fmla="*/ 0 h 1196640"/>
              <a:gd name="textAreaBottom" fmla="*/ 1197000 h 1196640"/>
            </a:gdLst>
            <a:ahLst/>
            <a:rect l="textAreaLeft" t="textAreaTop" r="textAreaRight" b="textAreaBottom"/>
            <a:pathLst>
              <a:path w="1565690" h="963502">
                <a:moveTo>
                  <a:pt x="74113" y="0"/>
                </a:moveTo>
                <a:lnTo>
                  <a:pt x="1491577" y="0"/>
                </a:lnTo>
                <a:cubicBezTo>
                  <a:pt x="1532509" y="0"/>
                  <a:pt x="1565690" y="33181"/>
                  <a:pt x="1565690" y="74113"/>
                </a:cubicBezTo>
                <a:lnTo>
                  <a:pt x="1565690" y="889389"/>
                </a:lnTo>
                <a:cubicBezTo>
                  <a:pt x="1565690" y="930320"/>
                  <a:pt x="1532509" y="963502"/>
                  <a:pt x="1491577" y="963502"/>
                </a:cubicBezTo>
                <a:lnTo>
                  <a:pt x="74113" y="963502"/>
                </a:lnTo>
                <a:cubicBezTo>
                  <a:pt x="33181" y="963502"/>
                  <a:pt x="0" y="930320"/>
                  <a:pt x="0" y="889389"/>
                </a:cubicBezTo>
                <a:lnTo>
                  <a:pt x="0" y="74113"/>
                </a:lnTo>
                <a:cubicBezTo>
                  <a:pt x="0" y="33209"/>
                  <a:pt x="33209" y="0"/>
                  <a:pt x="74113" y="0"/>
                </a:cubicBezTo>
                <a:close/>
              </a:path>
            </a:pathLst>
          </a:custGeom>
          <a:solidFill>
            <a:srgbClr val="c9a227">
              <a:alpha val="1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28" name="Text 16"/>
          <p:cNvSpPr/>
          <p:nvPr/>
        </p:nvSpPr>
        <p:spPr>
          <a:xfrm>
            <a:off x="902520" y="3661560"/>
            <a:ext cx="2223000" cy="500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3280" spc="-1" strike="noStrike">
                <a:solidFill>
                  <a:srgbClr val="c9a227"/>
                </a:solidFill>
                <a:latin typeface="Poppins Light"/>
                <a:ea typeface="MiSans"/>
              </a:rPr>
              <a:t>114</a:t>
            </a:r>
            <a:endParaRPr b="0" lang="es-BO" sz="328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9" name="Text 17"/>
          <p:cNvSpPr/>
          <p:nvPr/>
        </p:nvSpPr>
        <p:spPr>
          <a:xfrm>
            <a:off x="1007640" y="4195440"/>
            <a:ext cx="2111760" cy="27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20000"/>
              </a:lnSpc>
            </a:pPr>
            <a:r>
              <a:rPr b="0" lang="en-US" sz="1530" spc="-1" strike="noStrike">
                <a:solidFill>
                  <a:srgbClr val="0f121d"/>
                </a:solidFill>
                <a:latin typeface="Poppins Light"/>
                <a:ea typeface="MiSans"/>
              </a:rPr>
              <a:t>Registros Fotográficos</a:t>
            </a:r>
            <a:endParaRPr b="0" lang="es-BO" sz="153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0" name="Shape 18"/>
          <p:cNvSpPr/>
          <p:nvPr/>
        </p:nvSpPr>
        <p:spPr>
          <a:xfrm>
            <a:off x="3342600" y="3582000"/>
            <a:ext cx="2348280" cy="1182240"/>
          </a:xfrm>
          <a:custGeom>
            <a:avLst/>
            <a:gdLst>
              <a:gd name="textAreaLeft" fmla="*/ 0 w 2348280"/>
              <a:gd name="textAreaRight" fmla="*/ 2348640 w 2348280"/>
              <a:gd name="textAreaTop" fmla="*/ 0 h 1182240"/>
              <a:gd name="textAreaBottom" fmla="*/ 1182600 h 1182240"/>
            </a:gdLst>
            <a:ahLst/>
            <a:rect l="textAreaLeft" t="textAreaTop" r="textAreaRight" b="textAreaBottom"/>
            <a:pathLst>
              <a:path w="1565690" h="963502">
                <a:moveTo>
                  <a:pt x="74113" y="0"/>
                </a:moveTo>
                <a:lnTo>
                  <a:pt x="1491577" y="0"/>
                </a:lnTo>
                <a:cubicBezTo>
                  <a:pt x="1532509" y="0"/>
                  <a:pt x="1565690" y="33181"/>
                  <a:pt x="1565690" y="74113"/>
                </a:cubicBezTo>
                <a:lnTo>
                  <a:pt x="1565690" y="889389"/>
                </a:lnTo>
                <a:cubicBezTo>
                  <a:pt x="1565690" y="930320"/>
                  <a:pt x="1532509" y="963502"/>
                  <a:pt x="1491577" y="963502"/>
                </a:cubicBezTo>
                <a:lnTo>
                  <a:pt x="74113" y="963502"/>
                </a:lnTo>
                <a:cubicBezTo>
                  <a:pt x="33181" y="963502"/>
                  <a:pt x="0" y="930320"/>
                  <a:pt x="0" y="889389"/>
                </a:cubicBezTo>
                <a:lnTo>
                  <a:pt x="0" y="74113"/>
                </a:lnTo>
                <a:cubicBezTo>
                  <a:pt x="0" y="33209"/>
                  <a:pt x="33209" y="0"/>
                  <a:pt x="74113" y="0"/>
                </a:cubicBezTo>
                <a:close/>
              </a:path>
            </a:pathLst>
          </a:custGeom>
          <a:solidFill>
            <a:srgbClr val="c9a227">
              <a:alpha val="1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31" name="Text 19"/>
          <p:cNvSpPr/>
          <p:nvPr/>
        </p:nvSpPr>
        <p:spPr>
          <a:xfrm>
            <a:off x="3386520" y="3657960"/>
            <a:ext cx="2223000" cy="500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3280" spc="-1" strike="noStrike">
                <a:solidFill>
                  <a:srgbClr val="c9a227"/>
                </a:solidFill>
                <a:latin typeface="Poppins Light"/>
                <a:ea typeface="MiSans"/>
              </a:rPr>
              <a:t>9</a:t>
            </a:r>
            <a:endParaRPr b="0" lang="es-BO" sz="328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2" name="Text 20"/>
          <p:cNvSpPr/>
          <p:nvPr/>
        </p:nvSpPr>
        <p:spPr>
          <a:xfrm>
            <a:off x="3461040" y="4065120"/>
            <a:ext cx="2111760" cy="55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20000"/>
              </a:lnSpc>
            </a:pPr>
            <a:r>
              <a:rPr b="0" lang="en-US" sz="1530" spc="-1" strike="noStrike">
                <a:solidFill>
                  <a:srgbClr val="0f121d"/>
                </a:solidFill>
                <a:latin typeface="Poppins Light"/>
                <a:ea typeface="MiSans"/>
              </a:rPr>
              <a:t>Producciones Externas</a:t>
            </a:r>
            <a:endParaRPr b="0" lang="es-BO" sz="153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3" name="Shape 21"/>
          <p:cNvSpPr/>
          <p:nvPr/>
        </p:nvSpPr>
        <p:spPr>
          <a:xfrm>
            <a:off x="6386400" y="1143720"/>
            <a:ext cx="5544360" cy="3700440"/>
          </a:xfrm>
          <a:custGeom>
            <a:avLst/>
            <a:gdLst>
              <a:gd name="textAreaLeft" fmla="*/ 0 w 5544360"/>
              <a:gd name="textAreaRight" fmla="*/ 5544720 w 5544360"/>
              <a:gd name="textAreaTop" fmla="*/ 0 h 3700440"/>
              <a:gd name="textAreaBottom" fmla="*/ 3700800 h 3700440"/>
            </a:gdLst>
            <a:ahLst/>
            <a:rect l="textAreaLeft" t="textAreaTop" r="textAreaRight" b="textAreaBottom"/>
            <a:pathLst>
              <a:path w="3696511" h="4984267">
                <a:moveTo>
                  <a:pt x="37058" y="0"/>
                </a:moveTo>
                <a:lnTo>
                  <a:pt x="3659453" y="0"/>
                </a:lnTo>
                <a:cubicBezTo>
                  <a:pt x="3679919" y="0"/>
                  <a:pt x="3696511" y="16591"/>
                  <a:pt x="3696511" y="37058"/>
                </a:cubicBezTo>
                <a:lnTo>
                  <a:pt x="3696511" y="4873076"/>
                </a:lnTo>
                <a:cubicBezTo>
                  <a:pt x="3696511" y="4934486"/>
                  <a:pt x="3646729" y="4984267"/>
                  <a:pt x="3585320" y="4984267"/>
                </a:cubicBezTo>
                <a:lnTo>
                  <a:pt x="111191" y="4984267"/>
                </a:lnTo>
                <a:cubicBezTo>
                  <a:pt x="49782" y="4984267"/>
                  <a:pt x="0" y="4934486"/>
                  <a:pt x="0" y="4873076"/>
                </a:cubicBezTo>
                <a:lnTo>
                  <a:pt x="0" y="37058"/>
                </a:lnTo>
                <a:cubicBezTo>
                  <a:pt x="0" y="16591"/>
                  <a:pt x="16591" y="0"/>
                  <a:pt x="37058" y="0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  <a:effectLst>
            <a:outerShdw algn="bl" blurRad="138960" dir="5400000" dist="92520" rotWithShape="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34" name="Shape 22"/>
          <p:cNvSpPr/>
          <p:nvPr/>
        </p:nvSpPr>
        <p:spPr>
          <a:xfrm>
            <a:off x="6371640" y="1083960"/>
            <a:ext cx="5544360" cy="55080"/>
          </a:xfrm>
          <a:custGeom>
            <a:avLst/>
            <a:gdLst>
              <a:gd name="textAreaLeft" fmla="*/ 0 w 5544360"/>
              <a:gd name="textAreaRight" fmla="*/ 5544720 w 5544360"/>
              <a:gd name="textAreaTop" fmla="*/ 0 h 55080"/>
              <a:gd name="textAreaBottom" fmla="*/ 55440 h 55080"/>
            </a:gdLst>
            <a:ahLst/>
            <a:rect l="textAreaLeft" t="textAreaTop" r="textAreaRight" b="textAreaBottom"/>
            <a:pathLst>
              <a:path w="3696511" h="37058">
                <a:moveTo>
                  <a:pt x="37058" y="0"/>
                </a:moveTo>
                <a:lnTo>
                  <a:pt x="3659453" y="0"/>
                </a:lnTo>
                <a:cubicBezTo>
                  <a:pt x="3679919" y="0"/>
                  <a:pt x="3696511" y="16591"/>
                  <a:pt x="3696511" y="37058"/>
                </a:cubicBezTo>
                <a:lnTo>
                  <a:pt x="3696511" y="37058"/>
                </a:lnTo>
                <a:lnTo>
                  <a:pt x="0" y="37058"/>
                </a:lnTo>
                <a:lnTo>
                  <a:pt x="0" y="37058"/>
                </a:lnTo>
                <a:cubicBezTo>
                  <a:pt x="0" y="16591"/>
                  <a:pt x="16591" y="0"/>
                  <a:pt x="37058" y="0"/>
                </a:cubicBezTo>
                <a:close/>
              </a:path>
            </a:pathLst>
          </a:custGeom>
          <a:solidFill>
            <a:srgbClr val="c9a22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10440" bIns="1044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35" name="Shape 23"/>
          <p:cNvSpPr/>
          <p:nvPr/>
        </p:nvSpPr>
        <p:spPr>
          <a:xfrm>
            <a:off x="6509880" y="1312920"/>
            <a:ext cx="563040" cy="555480"/>
          </a:xfrm>
          <a:custGeom>
            <a:avLst/>
            <a:gdLst>
              <a:gd name="textAreaLeft" fmla="*/ 0 w 563040"/>
              <a:gd name="textAreaRight" fmla="*/ 563400 w 563040"/>
              <a:gd name="textAreaTop" fmla="*/ 0 h 555480"/>
              <a:gd name="textAreaBottom" fmla="*/ 555840 h 555480"/>
            </a:gdLst>
            <a:ahLst/>
            <a:rect l="textAreaLeft" t="textAreaTop" r="textAreaRight" b="textAreaBottom"/>
            <a:pathLst>
              <a:path w="472486" h="518809">
                <a:moveTo>
                  <a:pt x="74114" y="0"/>
                </a:moveTo>
                <a:lnTo>
                  <a:pt x="398372" y="0"/>
                </a:lnTo>
                <a:cubicBezTo>
                  <a:pt x="439277" y="0"/>
                  <a:pt x="472486" y="33209"/>
                  <a:pt x="472486" y="74114"/>
                </a:cubicBezTo>
                <a:lnTo>
                  <a:pt x="472486" y="444694"/>
                </a:lnTo>
                <a:cubicBezTo>
                  <a:pt x="472486" y="485626"/>
                  <a:pt x="439304" y="518809"/>
                  <a:pt x="398372" y="518809"/>
                </a:cubicBezTo>
                <a:lnTo>
                  <a:pt x="74114" y="518809"/>
                </a:lnTo>
                <a:cubicBezTo>
                  <a:pt x="33209" y="518809"/>
                  <a:pt x="0" y="485599"/>
                  <a:pt x="0" y="444694"/>
                </a:cubicBezTo>
                <a:lnTo>
                  <a:pt x="0" y="74114"/>
                </a:lnTo>
                <a:cubicBezTo>
                  <a:pt x="0" y="33209"/>
                  <a:pt x="33209" y="0"/>
                  <a:pt x="74114" y="0"/>
                </a:cubicBezTo>
                <a:close/>
              </a:path>
            </a:pathLst>
          </a:custGeom>
          <a:solidFill>
            <a:srgbClr val="c9a22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36" name="Shape 24"/>
          <p:cNvSpPr/>
          <p:nvPr/>
        </p:nvSpPr>
        <p:spPr>
          <a:xfrm>
            <a:off x="6582960" y="1407600"/>
            <a:ext cx="416520" cy="333000"/>
          </a:xfrm>
          <a:custGeom>
            <a:avLst/>
            <a:gdLst>
              <a:gd name="textAreaLeft" fmla="*/ 0 w 416520"/>
              <a:gd name="textAreaRight" fmla="*/ 416880 w 416520"/>
              <a:gd name="textAreaTop" fmla="*/ 0 h 333000"/>
              <a:gd name="textAreaBottom" fmla="*/ 333360 h 333000"/>
            </a:gdLst>
            <a:ahLst/>
            <a:rect l="textAreaLeft" t="textAreaTop" r="textAreaRight" b="textAreaBottom"/>
            <a:pathLst>
              <a:path w="277933" h="222347">
                <a:moveTo>
                  <a:pt x="55587" y="41690"/>
                </a:moveTo>
                <a:cubicBezTo>
                  <a:pt x="55587" y="26360"/>
                  <a:pt x="68050" y="13897"/>
                  <a:pt x="83380" y="13897"/>
                </a:cubicBezTo>
                <a:lnTo>
                  <a:pt x="236243" y="13897"/>
                </a:lnTo>
                <a:cubicBezTo>
                  <a:pt x="251573" y="13897"/>
                  <a:pt x="264036" y="26360"/>
                  <a:pt x="264036" y="41690"/>
                </a:cubicBezTo>
                <a:lnTo>
                  <a:pt x="264036" y="145915"/>
                </a:lnTo>
                <a:lnTo>
                  <a:pt x="222347" y="145915"/>
                </a:lnTo>
                <a:lnTo>
                  <a:pt x="222347" y="138967"/>
                </a:lnTo>
                <a:cubicBezTo>
                  <a:pt x="222347" y="131280"/>
                  <a:pt x="216136" y="125070"/>
                  <a:pt x="208450" y="125070"/>
                </a:cubicBezTo>
                <a:lnTo>
                  <a:pt x="180657" y="125070"/>
                </a:lnTo>
                <a:cubicBezTo>
                  <a:pt x="172970" y="125070"/>
                  <a:pt x="166760" y="131280"/>
                  <a:pt x="166760" y="138967"/>
                </a:cubicBezTo>
                <a:lnTo>
                  <a:pt x="166760" y="145915"/>
                </a:lnTo>
                <a:lnTo>
                  <a:pt x="110696" y="145915"/>
                </a:lnTo>
                <a:cubicBezTo>
                  <a:pt x="115429" y="137751"/>
                  <a:pt x="118122" y="128240"/>
                  <a:pt x="118122" y="118122"/>
                </a:cubicBezTo>
                <a:cubicBezTo>
                  <a:pt x="118122" y="87419"/>
                  <a:pt x="93238" y="62535"/>
                  <a:pt x="62535" y="62535"/>
                </a:cubicBezTo>
                <a:cubicBezTo>
                  <a:pt x="60190" y="62535"/>
                  <a:pt x="57845" y="62665"/>
                  <a:pt x="55587" y="62969"/>
                </a:cubicBezTo>
                <a:lnTo>
                  <a:pt x="55587" y="41690"/>
                </a:lnTo>
                <a:close/>
                <a:moveTo>
                  <a:pt x="144612" y="194553"/>
                </a:moveTo>
                <a:cubicBezTo>
                  <a:pt x="142397" y="184044"/>
                  <a:pt x="137533" y="174533"/>
                  <a:pt x="130672" y="166760"/>
                </a:cubicBezTo>
                <a:lnTo>
                  <a:pt x="264036" y="166760"/>
                </a:lnTo>
                <a:cubicBezTo>
                  <a:pt x="264036" y="182090"/>
                  <a:pt x="251573" y="194553"/>
                  <a:pt x="236243" y="194553"/>
                </a:cubicBezTo>
                <a:lnTo>
                  <a:pt x="144612" y="194553"/>
                </a:lnTo>
                <a:close/>
                <a:moveTo>
                  <a:pt x="27793" y="118122"/>
                </a:moveTo>
                <a:cubicBezTo>
                  <a:pt x="27793" y="98947"/>
                  <a:pt x="43361" y="83380"/>
                  <a:pt x="62535" y="83380"/>
                </a:cubicBezTo>
                <a:cubicBezTo>
                  <a:pt x="81709" y="83380"/>
                  <a:pt x="97277" y="98947"/>
                  <a:pt x="97277" y="118122"/>
                </a:cubicBezTo>
                <a:cubicBezTo>
                  <a:pt x="97277" y="137296"/>
                  <a:pt x="81709" y="152863"/>
                  <a:pt x="62535" y="152863"/>
                </a:cubicBezTo>
                <a:cubicBezTo>
                  <a:pt x="43361" y="152863"/>
                  <a:pt x="27793" y="137296"/>
                  <a:pt x="27793" y="118122"/>
                </a:cubicBezTo>
                <a:close/>
                <a:moveTo>
                  <a:pt x="0" y="208450"/>
                </a:moveTo>
                <a:cubicBezTo>
                  <a:pt x="0" y="185434"/>
                  <a:pt x="18674" y="166760"/>
                  <a:pt x="41690" y="166760"/>
                </a:cubicBezTo>
                <a:lnTo>
                  <a:pt x="83380" y="166760"/>
                </a:lnTo>
                <a:cubicBezTo>
                  <a:pt x="106396" y="166760"/>
                  <a:pt x="125070" y="185434"/>
                  <a:pt x="125070" y="208450"/>
                </a:cubicBezTo>
                <a:cubicBezTo>
                  <a:pt x="125070" y="216136"/>
                  <a:pt x="118860" y="222347"/>
                  <a:pt x="111173" y="222347"/>
                </a:cubicBezTo>
                <a:lnTo>
                  <a:pt x="13897" y="222347"/>
                </a:lnTo>
                <a:cubicBezTo>
                  <a:pt x="6210" y="222347"/>
                  <a:pt x="0" y="216136"/>
                  <a:pt x="0" y="208450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37" name="Text 25"/>
          <p:cNvSpPr/>
          <p:nvPr/>
        </p:nvSpPr>
        <p:spPr>
          <a:xfrm>
            <a:off x="7156800" y="1185480"/>
            <a:ext cx="4614480" cy="777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20000"/>
              </a:lnSpc>
            </a:pPr>
            <a:r>
              <a:rPr b="1" lang="en-US" sz="2190" spc="-1" strike="noStrike">
                <a:solidFill>
                  <a:srgbClr val="0f121d"/>
                </a:solidFill>
                <a:latin typeface="Poppins Light"/>
                <a:ea typeface="Alimama ShuHeiTi"/>
              </a:rPr>
              <a:t>Fortalecimiento de Capacidades</a:t>
            </a:r>
            <a:endParaRPr b="0" lang="es-BO" sz="219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8" name="Shape 26"/>
          <p:cNvSpPr/>
          <p:nvPr/>
        </p:nvSpPr>
        <p:spPr>
          <a:xfrm>
            <a:off x="6774840" y="2090160"/>
            <a:ext cx="4877280" cy="2674080"/>
          </a:xfrm>
          <a:custGeom>
            <a:avLst/>
            <a:gdLst>
              <a:gd name="textAreaLeft" fmla="*/ 0 w 4877280"/>
              <a:gd name="textAreaRight" fmla="*/ 4877640 w 4877280"/>
              <a:gd name="textAreaTop" fmla="*/ 0 h 2674080"/>
              <a:gd name="textAreaBottom" fmla="*/ 2674440 h 2674080"/>
            </a:gdLst>
            <a:ahLst/>
            <a:rect l="textAreaLeft" t="textAreaTop" r="textAreaRight" b="textAreaBottom"/>
            <a:pathLst>
              <a:path w="3251818" h="2853447">
                <a:moveTo>
                  <a:pt x="111170" y="0"/>
                </a:moveTo>
                <a:lnTo>
                  <a:pt x="3140647" y="0"/>
                </a:lnTo>
                <a:cubicBezTo>
                  <a:pt x="3202045" y="0"/>
                  <a:pt x="3251818" y="49773"/>
                  <a:pt x="3251818" y="111170"/>
                </a:cubicBezTo>
                <a:lnTo>
                  <a:pt x="3251818" y="2742277"/>
                </a:lnTo>
                <a:cubicBezTo>
                  <a:pt x="3251818" y="2803674"/>
                  <a:pt x="3202045" y="2853447"/>
                  <a:pt x="3140647" y="2853447"/>
                </a:cubicBezTo>
                <a:lnTo>
                  <a:pt x="111170" y="2853447"/>
                </a:lnTo>
                <a:cubicBezTo>
                  <a:pt x="49773" y="2853447"/>
                  <a:pt x="0" y="2803674"/>
                  <a:pt x="0" y="2742277"/>
                </a:cubicBezTo>
                <a:lnTo>
                  <a:pt x="0" y="111170"/>
                </a:lnTo>
                <a:cubicBezTo>
                  <a:pt x="0" y="49814"/>
                  <a:pt x="49814" y="0"/>
                  <a:pt x="111170" y="0"/>
                </a:cubicBezTo>
                <a:close/>
              </a:path>
            </a:pathLst>
          </a:custGeom>
          <a:gradFill rotWithShape="0">
            <a:gsLst>
              <a:gs pos="0">
                <a:srgbClr val="c9a227">
                  <a:alpha val="20000"/>
                </a:srgbClr>
              </a:gs>
              <a:gs pos="100000">
                <a:srgbClr val="c9a227">
                  <a:alpha val="5000"/>
                </a:srgbClr>
              </a:gs>
            </a:gsLst>
            <a:lin ang="27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39" name="Text 28"/>
          <p:cNvSpPr/>
          <p:nvPr/>
        </p:nvSpPr>
        <p:spPr>
          <a:xfrm>
            <a:off x="7117200" y="2096280"/>
            <a:ext cx="4488120" cy="833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20000"/>
              </a:lnSpc>
            </a:pPr>
            <a:r>
              <a:rPr b="1" lang="en-US" sz="2000" spc="-1" strike="noStrike">
                <a:solidFill>
                  <a:srgbClr val="0f121d"/>
                </a:solidFill>
                <a:latin typeface="Poppins Light"/>
                <a:ea typeface="Arial"/>
              </a:rPr>
              <a:t>REDES SOCIALES Y COMUNICACIÓN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0" name="Shape 30"/>
          <p:cNvSpPr/>
          <p:nvPr/>
        </p:nvSpPr>
        <p:spPr>
          <a:xfrm>
            <a:off x="7742520" y="3039480"/>
            <a:ext cx="555480" cy="555480"/>
          </a:xfrm>
          <a:custGeom>
            <a:avLst/>
            <a:gdLst>
              <a:gd name="textAreaLeft" fmla="*/ 0 w 555480"/>
              <a:gd name="textAreaRight" fmla="*/ 555840 w 555480"/>
              <a:gd name="textAreaTop" fmla="*/ 0 h 555480"/>
              <a:gd name="textAreaBottom" fmla="*/ 555840 h 555480"/>
            </a:gdLst>
            <a:ahLst/>
            <a:rect l="textAreaLeft" t="textAreaTop" r="textAreaRight" b="textAreaBottom"/>
            <a:pathLst>
              <a:path w="370578" h="370578">
                <a:moveTo>
                  <a:pt x="185289" y="0"/>
                </a:moveTo>
                <a:lnTo>
                  <a:pt x="185289" y="0"/>
                </a:lnTo>
                <a:cubicBezTo>
                  <a:pt x="287552" y="0"/>
                  <a:pt x="370578" y="83025"/>
                  <a:pt x="370578" y="185289"/>
                </a:cubicBezTo>
                <a:lnTo>
                  <a:pt x="370578" y="185289"/>
                </a:lnTo>
                <a:cubicBezTo>
                  <a:pt x="370578" y="287552"/>
                  <a:pt x="287552" y="370578"/>
                  <a:pt x="185289" y="370578"/>
                </a:cubicBezTo>
                <a:lnTo>
                  <a:pt x="185289" y="370578"/>
                </a:lnTo>
                <a:cubicBezTo>
                  <a:pt x="83025" y="370578"/>
                  <a:pt x="0" y="287552"/>
                  <a:pt x="0" y="185289"/>
                </a:cubicBezTo>
                <a:lnTo>
                  <a:pt x="0" y="185289"/>
                </a:lnTo>
                <a:cubicBezTo>
                  <a:pt x="0" y="83025"/>
                  <a:pt x="83025" y="0"/>
                  <a:pt x="185289" y="0"/>
                </a:cubicBezTo>
                <a:close/>
              </a:path>
            </a:pathLst>
          </a:custGeom>
          <a:solidFill>
            <a:srgbClr val="0f121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41" name="Shape 31"/>
          <p:cNvSpPr/>
          <p:nvPr/>
        </p:nvSpPr>
        <p:spPr>
          <a:xfrm>
            <a:off x="7898760" y="3209760"/>
            <a:ext cx="243000" cy="194040"/>
          </a:xfrm>
          <a:custGeom>
            <a:avLst/>
            <a:gdLst>
              <a:gd name="textAreaLeft" fmla="*/ 0 w 243000"/>
              <a:gd name="textAreaRight" fmla="*/ 243360 w 243000"/>
              <a:gd name="textAreaTop" fmla="*/ 0 h 194040"/>
              <a:gd name="textAreaBottom" fmla="*/ 194400 h 194040"/>
            </a:gdLst>
            <a:ahLst/>
            <a:rect l="textAreaLeft" t="textAreaTop" r="textAreaRight" b="textAreaBottom"/>
            <a:pathLst>
              <a:path w="162128" h="129702">
                <a:moveTo>
                  <a:pt x="81064" y="4053"/>
                </a:moveTo>
                <a:cubicBezTo>
                  <a:pt x="95604" y="4053"/>
                  <a:pt x="107410" y="15858"/>
                  <a:pt x="107410" y="30399"/>
                </a:cubicBezTo>
                <a:cubicBezTo>
                  <a:pt x="107410" y="44940"/>
                  <a:pt x="95604" y="56745"/>
                  <a:pt x="81064" y="56745"/>
                </a:cubicBezTo>
                <a:cubicBezTo>
                  <a:pt x="66523" y="56745"/>
                  <a:pt x="54718" y="44940"/>
                  <a:pt x="54718" y="30399"/>
                </a:cubicBezTo>
                <a:cubicBezTo>
                  <a:pt x="54718" y="15858"/>
                  <a:pt x="66523" y="4053"/>
                  <a:pt x="81064" y="4053"/>
                </a:cubicBezTo>
                <a:close/>
                <a:moveTo>
                  <a:pt x="24319" y="22293"/>
                </a:moveTo>
                <a:cubicBezTo>
                  <a:pt x="34386" y="22293"/>
                  <a:pt x="42559" y="30465"/>
                  <a:pt x="42559" y="40532"/>
                </a:cubicBezTo>
                <a:cubicBezTo>
                  <a:pt x="42559" y="50598"/>
                  <a:pt x="34386" y="58771"/>
                  <a:pt x="24319" y="58771"/>
                </a:cubicBezTo>
                <a:cubicBezTo>
                  <a:pt x="14253" y="58771"/>
                  <a:pt x="6080" y="50598"/>
                  <a:pt x="6080" y="40532"/>
                </a:cubicBezTo>
                <a:cubicBezTo>
                  <a:pt x="6080" y="30465"/>
                  <a:pt x="14253" y="22293"/>
                  <a:pt x="24319" y="22293"/>
                </a:cubicBezTo>
                <a:close/>
                <a:moveTo>
                  <a:pt x="0" y="105383"/>
                </a:moveTo>
                <a:cubicBezTo>
                  <a:pt x="0" y="87473"/>
                  <a:pt x="14515" y="72957"/>
                  <a:pt x="32426" y="72957"/>
                </a:cubicBezTo>
                <a:cubicBezTo>
                  <a:pt x="35668" y="72957"/>
                  <a:pt x="38809" y="73439"/>
                  <a:pt x="41773" y="74325"/>
                </a:cubicBezTo>
                <a:cubicBezTo>
                  <a:pt x="33439" y="83648"/>
                  <a:pt x="28372" y="95959"/>
                  <a:pt x="28372" y="109436"/>
                </a:cubicBezTo>
                <a:lnTo>
                  <a:pt x="28372" y="113489"/>
                </a:lnTo>
                <a:cubicBezTo>
                  <a:pt x="28372" y="116377"/>
                  <a:pt x="28980" y="119113"/>
                  <a:pt x="30070" y="121596"/>
                </a:cubicBezTo>
                <a:lnTo>
                  <a:pt x="8106" y="121596"/>
                </a:lnTo>
                <a:cubicBezTo>
                  <a:pt x="3623" y="121596"/>
                  <a:pt x="0" y="117973"/>
                  <a:pt x="0" y="113489"/>
                </a:cubicBezTo>
                <a:lnTo>
                  <a:pt x="0" y="105383"/>
                </a:lnTo>
                <a:close/>
                <a:moveTo>
                  <a:pt x="132058" y="121596"/>
                </a:moveTo>
                <a:cubicBezTo>
                  <a:pt x="133147" y="119113"/>
                  <a:pt x="133755" y="116377"/>
                  <a:pt x="133755" y="113489"/>
                </a:cubicBezTo>
                <a:lnTo>
                  <a:pt x="133755" y="109436"/>
                </a:lnTo>
                <a:cubicBezTo>
                  <a:pt x="133755" y="95959"/>
                  <a:pt x="128689" y="83648"/>
                  <a:pt x="120354" y="74325"/>
                </a:cubicBezTo>
                <a:cubicBezTo>
                  <a:pt x="123318" y="73439"/>
                  <a:pt x="126460" y="72957"/>
                  <a:pt x="129702" y="72957"/>
                </a:cubicBezTo>
                <a:cubicBezTo>
                  <a:pt x="147612" y="72957"/>
                  <a:pt x="162128" y="87473"/>
                  <a:pt x="162128" y="105383"/>
                </a:cubicBezTo>
                <a:lnTo>
                  <a:pt x="162128" y="113489"/>
                </a:lnTo>
                <a:cubicBezTo>
                  <a:pt x="162128" y="117973"/>
                  <a:pt x="158505" y="121596"/>
                  <a:pt x="154021" y="121596"/>
                </a:cubicBezTo>
                <a:lnTo>
                  <a:pt x="132058" y="121596"/>
                </a:lnTo>
                <a:close/>
                <a:moveTo>
                  <a:pt x="119569" y="40532"/>
                </a:moveTo>
                <a:cubicBezTo>
                  <a:pt x="119569" y="30465"/>
                  <a:pt x="127742" y="22293"/>
                  <a:pt x="137809" y="22293"/>
                </a:cubicBezTo>
                <a:cubicBezTo>
                  <a:pt x="147875" y="22293"/>
                  <a:pt x="156048" y="30465"/>
                  <a:pt x="156048" y="40532"/>
                </a:cubicBezTo>
                <a:cubicBezTo>
                  <a:pt x="156048" y="50598"/>
                  <a:pt x="147875" y="58771"/>
                  <a:pt x="137809" y="58771"/>
                </a:cubicBezTo>
                <a:cubicBezTo>
                  <a:pt x="127742" y="58771"/>
                  <a:pt x="119569" y="50598"/>
                  <a:pt x="119569" y="40532"/>
                </a:cubicBezTo>
                <a:close/>
                <a:moveTo>
                  <a:pt x="40532" y="109436"/>
                </a:moveTo>
                <a:cubicBezTo>
                  <a:pt x="40532" y="87042"/>
                  <a:pt x="58670" y="68904"/>
                  <a:pt x="81064" y="68904"/>
                </a:cubicBezTo>
                <a:cubicBezTo>
                  <a:pt x="103458" y="68904"/>
                  <a:pt x="121596" y="87042"/>
                  <a:pt x="121596" y="109436"/>
                </a:cubicBezTo>
                <a:lnTo>
                  <a:pt x="121596" y="113489"/>
                </a:lnTo>
                <a:cubicBezTo>
                  <a:pt x="121596" y="117973"/>
                  <a:pt x="117973" y="121596"/>
                  <a:pt x="113489" y="121596"/>
                </a:cubicBezTo>
                <a:lnTo>
                  <a:pt x="48638" y="121596"/>
                </a:lnTo>
                <a:cubicBezTo>
                  <a:pt x="44154" y="121596"/>
                  <a:pt x="40532" y="117973"/>
                  <a:pt x="40532" y="113489"/>
                </a:cubicBezTo>
                <a:lnTo>
                  <a:pt x="40532" y="109436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42" name="Text 32"/>
          <p:cNvSpPr/>
          <p:nvPr/>
        </p:nvSpPr>
        <p:spPr>
          <a:xfrm>
            <a:off x="8484840" y="3094200"/>
            <a:ext cx="2931840" cy="33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30000"/>
              </a:lnSpc>
            </a:pPr>
            <a:r>
              <a:rPr b="1" lang="en-US" sz="1750" spc="-1" strike="noStrike">
                <a:solidFill>
                  <a:srgbClr val="0f121d"/>
                </a:solidFill>
                <a:latin typeface="Poppins Light"/>
                <a:ea typeface="MiSans"/>
              </a:rPr>
              <a:t>CONAMAQ</a:t>
            </a:r>
            <a:endParaRPr b="0" lang="es-BO" sz="17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3" name="Shape 35"/>
          <p:cNvSpPr/>
          <p:nvPr/>
        </p:nvSpPr>
        <p:spPr>
          <a:xfrm>
            <a:off x="7742520" y="3880080"/>
            <a:ext cx="555480" cy="555480"/>
          </a:xfrm>
          <a:custGeom>
            <a:avLst/>
            <a:gdLst>
              <a:gd name="textAreaLeft" fmla="*/ 0 w 555480"/>
              <a:gd name="textAreaRight" fmla="*/ 555840 w 555480"/>
              <a:gd name="textAreaTop" fmla="*/ 0 h 555480"/>
              <a:gd name="textAreaBottom" fmla="*/ 555840 h 555480"/>
            </a:gdLst>
            <a:ahLst/>
            <a:rect l="textAreaLeft" t="textAreaTop" r="textAreaRight" b="textAreaBottom"/>
            <a:pathLst>
              <a:path w="370578" h="370578">
                <a:moveTo>
                  <a:pt x="185289" y="0"/>
                </a:moveTo>
                <a:lnTo>
                  <a:pt x="185289" y="0"/>
                </a:lnTo>
                <a:cubicBezTo>
                  <a:pt x="287552" y="0"/>
                  <a:pt x="370578" y="83025"/>
                  <a:pt x="370578" y="185289"/>
                </a:cubicBezTo>
                <a:lnTo>
                  <a:pt x="370578" y="185289"/>
                </a:lnTo>
                <a:cubicBezTo>
                  <a:pt x="370578" y="287552"/>
                  <a:pt x="287552" y="370578"/>
                  <a:pt x="185289" y="370578"/>
                </a:cubicBezTo>
                <a:lnTo>
                  <a:pt x="185289" y="370578"/>
                </a:lnTo>
                <a:cubicBezTo>
                  <a:pt x="83025" y="370578"/>
                  <a:pt x="0" y="287552"/>
                  <a:pt x="0" y="185289"/>
                </a:cubicBezTo>
                <a:lnTo>
                  <a:pt x="0" y="185289"/>
                </a:lnTo>
                <a:cubicBezTo>
                  <a:pt x="0" y="83025"/>
                  <a:pt x="83025" y="0"/>
                  <a:pt x="185289" y="0"/>
                </a:cubicBezTo>
                <a:close/>
              </a:path>
            </a:pathLst>
          </a:custGeom>
          <a:solidFill>
            <a:srgbClr val="0f121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44" name="Shape 36"/>
          <p:cNvSpPr/>
          <p:nvPr/>
        </p:nvSpPr>
        <p:spPr>
          <a:xfrm>
            <a:off x="7880040" y="4047120"/>
            <a:ext cx="243000" cy="194040"/>
          </a:xfrm>
          <a:custGeom>
            <a:avLst/>
            <a:gdLst>
              <a:gd name="textAreaLeft" fmla="*/ 0 w 243000"/>
              <a:gd name="textAreaRight" fmla="*/ 243360 w 243000"/>
              <a:gd name="textAreaTop" fmla="*/ 0 h 194040"/>
              <a:gd name="textAreaBottom" fmla="*/ 194400 h 194040"/>
            </a:gdLst>
            <a:ahLst/>
            <a:rect l="textAreaLeft" t="textAreaTop" r="textAreaRight" b="textAreaBottom"/>
            <a:pathLst>
              <a:path w="162128" h="129702">
                <a:moveTo>
                  <a:pt x="81064" y="4053"/>
                </a:moveTo>
                <a:cubicBezTo>
                  <a:pt x="95604" y="4053"/>
                  <a:pt x="107410" y="15858"/>
                  <a:pt x="107410" y="30399"/>
                </a:cubicBezTo>
                <a:cubicBezTo>
                  <a:pt x="107410" y="44940"/>
                  <a:pt x="95604" y="56745"/>
                  <a:pt x="81064" y="56745"/>
                </a:cubicBezTo>
                <a:cubicBezTo>
                  <a:pt x="66523" y="56745"/>
                  <a:pt x="54718" y="44940"/>
                  <a:pt x="54718" y="30399"/>
                </a:cubicBezTo>
                <a:cubicBezTo>
                  <a:pt x="54718" y="15858"/>
                  <a:pt x="66523" y="4053"/>
                  <a:pt x="81064" y="4053"/>
                </a:cubicBezTo>
                <a:close/>
                <a:moveTo>
                  <a:pt x="24319" y="22293"/>
                </a:moveTo>
                <a:cubicBezTo>
                  <a:pt x="34386" y="22293"/>
                  <a:pt x="42559" y="30465"/>
                  <a:pt x="42559" y="40532"/>
                </a:cubicBezTo>
                <a:cubicBezTo>
                  <a:pt x="42559" y="50598"/>
                  <a:pt x="34386" y="58771"/>
                  <a:pt x="24319" y="58771"/>
                </a:cubicBezTo>
                <a:cubicBezTo>
                  <a:pt x="14253" y="58771"/>
                  <a:pt x="6080" y="50598"/>
                  <a:pt x="6080" y="40532"/>
                </a:cubicBezTo>
                <a:cubicBezTo>
                  <a:pt x="6080" y="30465"/>
                  <a:pt x="14253" y="22293"/>
                  <a:pt x="24319" y="22293"/>
                </a:cubicBezTo>
                <a:close/>
                <a:moveTo>
                  <a:pt x="0" y="105383"/>
                </a:moveTo>
                <a:cubicBezTo>
                  <a:pt x="0" y="87473"/>
                  <a:pt x="14515" y="72957"/>
                  <a:pt x="32426" y="72957"/>
                </a:cubicBezTo>
                <a:cubicBezTo>
                  <a:pt x="35668" y="72957"/>
                  <a:pt x="38809" y="73439"/>
                  <a:pt x="41773" y="74325"/>
                </a:cubicBezTo>
                <a:cubicBezTo>
                  <a:pt x="33439" y="83648"/>
                  <a:pt x="28372" y="95959"/>
                  <a:pt x="28372" y="109436"/>
                </a:cubicBezTo>
                <a:lnTo>
                  <a:pt x="28372" y="113489"/>
                </a:lnTo>
                <a:cubicBezTo>
                  <a:pt x="28372" y="116377"/>
                  <a:pt x="28980" y="119113"/>
                  <a:pt x="30070" y="121596"/>
                </a:cubicBezTo>
                <a:lnTo>
                  <a:pt x="8106" y="121596"/>
                </a:lnTo>
                <a:cubicBezTo>
                  <a:pt x="3623" y="121596"/>
                  <a:pt x="0" y="117973"/>
                  <a:pt x="0" y="113489"/>
                </a:cubicBezTo>
                <a:lnTo>
                  <a:pt x="0" y="105383"/>
                </a:lnTo>
                <a:close/>
                <a:moveTo>
                  <a:pt x="132058" y="121596"/>
                </a:moveTo>
                <a:cubicBezTo>
                  <a:pt x="133147" y="119113"/>
                  <a:pt x="133755" y="116377"/>
                  <a:pt x="133755" y="113489"/>
                </a:cubicBezTo>
                <a:lnTo>
                  <a:pt x="133755" y="109436"/>
                </a:lnTo>
                <a:cubicBezTo>
                  <a:pt x="133755" y="95959"/>
                  <a:pt x="128689" y="83648"/>
                  <a:pt x="120354" y="74325"/>
                </a:cubicBezTo>
                <a:cubicBezTo>
                  <a:pt x="123318" y="73439"/>
                  <a:pt x="126460" y="72957"/>
                  <a:pt x="129702" y="72957"/>
                </a:cubicBezTo>
                <a:cubicBezTo>
                  <a:pt x="147612" y="72957"/>
                  <a:pt x="162128" y="87473"/>
                  <a:pt x="162128" y="105383"/>
                </a:cubicBezTo>
                <a:lnTo>
                  <a:pt x="162128" y="113489"/>
                </a:lnTo>
                <a:cubicBezTo>
                  <a:pt x="162128" y="117973"/>
                  <a:pt x="158505" y="121596"/>
                  <a:pt x="154021" y="121596"/>
                </a:cubicBezTo>
                <a:lnTo>
                  <a:pt x="132058" y="121596"/>
                </a:lnTo>
                <a:close/>
                <a:moveTo>
                  <a:pt x="119569" y="40532"/>
                </a:moveTo>
                <a:cubicBezTo>
                  <a:pt x="119569" y="30465"/>
                  <a:pt x="127742" y="22293"/>
                  <a:pt x="137809" y="22293"/>
                </a:cubicBezTo>
                <a:cubicBezTo>
                  <a:pt x="147875" y="22293"/>
                  <a:pt x="156048" y="30465"/>
                  <a:pt x="156048" y="40532"/>
                </a:cubicBezTo>
                <a:cubicBezTo>
                  <a:pt x="156048" y="50598"/>
                  <a:pt x="147875" y="58771"/>
                  <a:pt x="137809" y="58771"/>
                </a:cubicBezTo>
                <a:cubicBezTo>
                  <a:pt x="127742" y="58771"/>
                  <a:pt x="119569" y="50598"/>
                  <a:pt x="119569" y="40532"/>
                </a:cubicBezTo>
                <a:close/>
                <a:moveTo>
                  <a:pt x="40532" y="109436"/>
                </a:moveTo>
                <a:cubicBezTo>
                  <a:pt x="40532" y="87042"/>
                  <a:pt x="58670" y="68904"/>
                  <a:pt x="81064" y="68904"/>
                </a:cubicBezTo>
                <a:cubicBezTo>
                  <a:pt x="103458" y="68904"/>
                  <a:pt x="121596" y="87042"/>
                  <a:pt x="121596" y="109436"/>
                </a:cubicBezTo>
                <a:lnTo>
                  <a:pt x="121596" y="113489"/>
                </a:lnTo>
                <a:cubicBezTo>
                  <a:pt x="121596" y="117973"/>
                  <a:pt x="117973" y="121596"/>
                  <a:pt x="113489" y="121596"/>
                </a:cubicBezTo>
                <a:lnTo>
                  <a:pt x="48638" y="121596"/>
                </a:lnTo>
                <a:cubicBezTo>
                  <a:pt x="44154" y="121596"/>
                  <a:pt x="40532" y="117973"/>
                  <a:pt x="40532" y="113489"/>
                </a:cubicBezTo>
                <a:lnTo>
                  <a:pt x="40532" y="109436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45" name="Text 37"/>
          <p:cNvSpPr/>
          <p:nvPr/>
        </p:nvSpPr>
        <p:spPr>
          <a:xfrm>
            <a:off x="8477280" y="4000680"/>
            <a:ext cx="2931840" cy="33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30000"/>
              </a:lnSpc>
            </a:pPr>
            <a:r>
              <a:rPr b="1" lang="en-US" sz="1750" spc="-1" strike="noStrike">
                <a:solidFill>
                  <a:srgbClr val="0f121d"/>
                </a:solidFill>
                <a:latin typeface="Poppins Light"/>
                <a:ea typeface="MiSans"/>
              </a:rPr>
              <a:t>CODEMAC La Paz</a:t>
            </a:r>
            <a:endParaRPr b="0" lang="es-BO" sz="17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6" name="Shape 39"/>
          <p:cNvSpPr/>
          <p:nvPr/>
        </p:nvSpPr>
        <p:spPr>
          <a:xfrm>
            <a:off x="12264840" y="1077480"/>
            <a:ext cx="5544360" cy="3748320"/>
          </a:xfrm>
          <a:custGeom>
            <a:avLst/>
            <a:gdLst>
              <a:gd name="textAreaLeft" fmla="*/ 0 w 5544360"/>
              <a:gd name="textAreaRight" fmla="*/ 5544720 w 5544360"/>
              <a:gd name="textAreaTop" fmla="*/ 0 h 3748320"/>
              <a:gd name="textAreaBottom" fmla="*/ 3748680 h 3748320"/>
            </a:gdLst>
            <a:ahLst/>
            <a:rect l="textAreaLeft" t="textAreaTop" r="textAreaRight" b="textAreaBottom"/>
            <a:pathLst>
              <a:path w="3696511" h="4984267">
                <a:moveTo>
                  <a:pt x="37058" y="0"/>
                </a:moveTo>
                <a:lnTo>
                  <a:pt x="3659453" y="0"/>
                </a:lnTo>
                <a:cubicBezTo>
                  <a:pt x="3679919" y="0"/>
                  <a:pt x="3696511" y="16591"/>
                  <a:pt x="3696511" y="37058"/>
                </a:cubicBezTo>
                <a:lnTo>
                  <a:pt x="3696511" y="4873076"/>
                </a:lnTo>
                <a:cubicBezTo>
                  <a:pt x="3696511" y="4934486"/>
                  <a:pt x="3646729" y="4984267"/>
                  <a:pt x="3585320" y="4984267"/>
                </a:cubicBezTo>
                <a:lnTo>
                  <a:pt x="111191" y="4984267"/>
                </a:lnTo>
                <a:cubicBezTo>
                  <a:pt x="49782" y="4984267"/>
                  <a:pt x="0" y="4934486"/>
                  <a:pt x="0" y="4873076"/>
                </a:cubicBezTo>
                <a:lnTo>
                  <a:pt x="0" y="37058"/>
                </a:lnTo>
                <a:cubicBezTo>
                  <a:pt x="0" y="16591"/>
                  <a:pt x="16591" y="0"/>
                  <a:pt x="37058" y="0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  <a:effectLst>
            <a:outerShdw algn="bl" blurRad="138960" dir="5400000" dist="92520" rotWithShape="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47" name="Shape 40"/>
          <p:cNvSpPr/>
          <p:nvPr/>
        </p:nvSpPr>
        <p:spPr>
          <a:xfrm>
            <a:off x="12278880" y="1087920"/>
            <a:ext cx="5544360" cy="55080"/>
          </a:xfrm>
          <a:custGeom>
            <a:avLst/>
            <a:gdLst>
              <a:gd name="textAreaLeft" fmla="*/ 0 w 5544360"/>
              <a:gd name="textAreaRight" fmla="*/ 5544720 w 5544360"/>
              <a:gd name="textAreaTop" fmla="*/ 0 h 55080"/>
              <a:gd name="textAreaBottom" fmla="*/ 55440 h 55080"/>
            </a:gdLst>
            <a:ahLst/>
            <a:rect l="textAreaLeft" t="textAreaTop" r="textAreaRight" b="textAreaBottom"/>
            <a:pathLst>
              <a:path w="3696511" h="37058">
                <a:moveTo>
                  <a:pt x="37058" y="0"/>
                </a:moveTo>
                <a:lnTo>
                  <a:pt x="3659453" y="0"/>
                </a:lnTo>
                <a:cubicBezTo>
                  <a:pt x="3679919" y="0"/>
                  <a:pt x="3696511" y="16591"/>
                  <a:pt x="3696511" y="37058"/>
                </a:cubicBezTo>
                <a:lnTo>
                  <a:pt x="3696511" y="37058"/>
                </a:lnTo>
                <a:lnTo>
                  <a:pt x="0" y="37058"/>
                </a:lnTo>
                <a:lnTo>
                  <a:pt x="0" y="37058"/>
                </a:lnTo>
                <a:cubicBezTo>
                  <a:pt x="0" y="16591"/>
                  <a:pt x="16591" y="0"/>
                  <a:pt x="37058" y="0"/>
                </a:cubicBezTo>
                <a:close/>
              </a:path>
            </a:pathLst>
          </a:custGeom>
          <a:solidFill>
            <a:srgbClr val="1e3a5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10440" bIns="1044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48" name="Shape 41"/>
          <p:cNvSpPr/>
          <p:nvPr/>
        </p:nvSpPr>
        <p:spPr>
          <a:xfrm>
            <a:off x="12348360" y="1249200"/>
            <a:ext cx="555120" cy="555480"/>
          </a:xfrm>
          <a:custGeom>
            <a:avLst/>
            <a:gdLst>
              <a:gd name="textAreaLeft" fmla="*/ 0 w 555120"/>
              <a:gd name="textAreaRight" fmla="*/ 555480 w 555120"/>
              <a:gd name="textAreaTop" fmla="*/ 0 h 555480"/>
              <a:gd name="textAreaBottom" fmla="*/ 555840 h 555480"/>
            </a:gdLst>
            <a:ahLst/>
            <a:rect l="textAreaLeft" t="textAreaTop" r="textAreaRight" b="textAreaBottom"/>
            <a:pathLst>
              <a:path w="444693" h="518809">
                <a:moveTo>
                  <a:pt x="74117" y="0"/>
                </a:moveTo>
                <a:lnTo>
                  <a:pt x="370576" y="0"/>
                </a:lnTo>
                <a:cubicBezTo>
                  <a:pt x="411482" y="0"/>
                  <a:pt x="444693" y="33211"/>
                  <a:pt x="444693" y="74117"/>
                </a:cubicBezTo>
                <a:lnTo>
                  <a:pt x="444693" y="444692"/>
                </a:lnTo>
                <a:cubicBezTo>
                  <a:pt x="444693" y="485625"/>
                  <a:pt x="411510" y="518809"/>
                  <a:pt x="370576" y="518809"/>
                </a:cubicBezTo>
                <a:lnTo>
                  <a:pt x="74117" y="518809"/>
                </a:lnTo>
                <a:cubicBezTo>
                  <a:pt x="33183" y="518809"/>
                  <a:pt x="0" y="485625"/>
                  <a:pt x="0" y="444692"/>
                </a:cubicBezTo>
                <a:lnTo>
                  <a:pt x="0" y="74117"/>
                </a:lnTo>
                <a:cubicBezTo>
                  <a:pt x="0" y="33211"/>
                  <a:pt x="33211" y="0"/>
                  <a:pt x="74117" y="0"/>
                </a:cubicBezTo>
                <a:close/>
              </a:path>
            </a:pathLst>
          </a:custGeom>
          <a:solidFill>
            <a:srgbClr val="0f121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Poppins Light"/>
              <a:ea typeface="Arial"/>
            </a:endParaRPr>
          </a:p>
        </p:txBody>
      </p:sp>
      <p:sp>
        <p:nvSpPr>
          <p:cNvPr id="349" name="Shape 42"/>
          <p:cNvSpPr/>
          <p:nvPr/>
        </p:nvSpPr>
        <p:spPr>
          <a:xfrm>
            <a:off x="12465720" y="1365840"/>
            <a:ext cx="333000" cy="333000"/>
          </a:xfrm>
          <a:custGeom>
            <a:avLst/>
            <a:gdLst>
              <a:gd name="textAreaLeft" fmla="*/ 0 w 333000"/>
              <a:gd name="textAreaRight" fmla="*/ 333360 w 333000"/>
              <a:gd name="textAreaTop" fmla="*/ 0 h 333000"/>
              <a:gd name="textAreaBottom" fmla="*/ 333360 h 333000"/>
            </a:gdLst>
            <a:ahLst/>
            <a:rect l="textAreaLeft" t="textAreaTop" r="textAreaRight" b="textAreaBottom"/>
            <a:pathLst>
              <a:path w="222347" h="222347">
                <a:moveTo>
                  <a:pt x="27793" y="27793"/>
                </a:moveTo>
                <a:cubicBezTo>
                  <a:pt x="27793" y="20107"/>
                  <a:pt x="21583" y="13897"/>
                  <a:pt x="13897" y="13897"/>
                </a:cubicBezTo>
                <a:cubicBezTo>
                  <a:pt x="6210" y="13897"/>
                  <a:pt x="0" y="20107"/>
                  <a:pt x="0" y="27793"/>
                </a:cubicBezTo>
                <a:lnTo>
                  <a:pt x="0" y="173708"/>
                </a:lnTo>
                <a:cubicBezTo>
                  <a:pt x="0" y="192903"/>
                  <a:pt x="15547" y="208450"/>
                  <a:pt x="34742" y="208450"/>
                </a:cubicBezTo>
                <a:lnTo>
                  <a:pt x="208450" y="208450"/>
                </a:lnTo>
                <a:cubicBezTo>
                  <a:pt x="216136" y="208450"/>
                  <a:pt x="222347" y="202240"/>
                  <a:pt x="222347" y="194553"/>
                </a:cubicBezTo>
                <a:cubicBezTo>
                  <a:pt x="222347" y="186867"/>
                  <a:pt x="216136" y="180657"/>
                  <a:pt x="208450" y="180657"/>
                </a:cubicBezTo>
                <a:lnTo>
                  <a:pt x="34742" y="180657"/>
                </a:lnTo>
                <a:cubicBezTo>
                  <a:pt x="30920" y="180657"/>
                  <a:pt x="27793" y="177530"/>
                  <a:pt x="27793" y="173708"/>
                </a:cubicBezTo>
                <a:lnTo>
                  <a:pt x="27793" y="27793"/>
                </a:lnTo>
                <a:close/>
                <a:moveTo>
                  <a:pt x="204368" y="65401"/>
                </a:moveTo>
                <a:cubicBezTo>
                  <a:pt x="209796" y="59973"/>
                  <a:pt x="209796" y="51157"/>
                  <a:pt x="204368" y="45729"/>
                </a:cubicBezTo>
                <a:cubicBezTo>
                  <a:pt x="198939" y="40300"/>
                  <a:pt x="190124" y="40300"/>
                  <a:pt x="184695" y="45729"/>
                </a:cubicBezTo>
                <a:lnTo>
                  <a:pt x="138967" y="91501"/>
                </a:lnTo>
                <a:lnTo>
                  <a:pt x="114039" y="66617"/>
                </a:lnTo>
                <a:cubicBezTo>
                  <a:pt x="108611" y="61189"/>
                  <a:pt x="99795" y="61189"/>
                  <a:pt x="94367" y="66617"/>
                </a:cubicBezTo>
                <a:lnTo>
                  <a:pt x="52677" y="108307"/>
                </a:lnTo>
                <a:cubicBezTo>
                  <a:pt x="47249" y="113735"/>
                  <a:pt x="47249" y="122551"/>
                  <a:pt x="52677" y="127980"/>
                </a:cubicBezTo>
                <a:cubicBezTo>
                  <a:pt x="58105" y="133408"/>
                  <a:pt x="66921" y="133408"/>
                  <a:pt x="72349" y="127980"/>
                </a:cubicBezTo>
                <a:lnTo>
                  <a:pt x="104225" y="96104"/>
                </a:lnTo>
                <a:lnTo>
                  <a:pt x="129152" y="121031"/>
                </a:lnTo>
                <a:cubicBezTo>
                  <a:pt x="134580" y="126460"/>
                  <a:pt x="143396" y="126460"/>
                  <a:pt x="148825" y="121031"/>
                </a:cubicBezTo>
                <a:lnTo>
                  <a:pt x="204411" y="65445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50" name="Text 43"/>
          <p:cNvSpPr/>
          <p:nvPr/>
        </p:nvSpPr>
        <p:spPr>
          <a:xfrm>
            <a:off x="12974760" y="1150200"/>
            <a:ext cx="4729680" cy="777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r>
              <a:rPr b="1" lang="en-US" sz="2190" spc="-1" strike="noStrike">
                <a:solidFill>
                  <a:srgbClr val="0f121d"/>
                </a:solidFill>
                <a:latin typeface="Poppins Light"/>
                <a:ea typeface="Alimama ShuHeiTi"/>
              </a:rPr>
              <a:t>Monitoreo de Conflictividad Social</a:t>
            </a:r>
            <a:endParaRPr b="0" lang="es-BO" sz="219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1" name="Shape 44"/>
          <p:cNvSpPr/>
          <p:nvPr/>
        </p:nvSpPr>
        <p:spPr>
          <a:xfrm>
            <a:off x="12626280" y="1915920"/>
            <a:ext cx="4877280" cy="842760"/>
          </a:xfrm>
          <a:custGeom>
            <a:avLst/>
            <a:gdLst>
              <a:gd name="textAreaLeft" fmla="*/ 0 w 4877280"/>
              <a:gd name="textAreaRight" fmla="*/ 4877640 w 4877280"/>
              <a:gd name="textAreaTop" fmla="*/ 0 h 842760"/>
              <a:gd name="textAreaBottom" fmla="*/ 843120 h 842760"/>
            </a:gdLst>
            <a:ahLst/>
            <a:rect l="textAreaLeft" t="textAreaTop" r="textAreaRight" b="textAreaBottom"/>
            <a:pathLst>
              <a:path w="3251818" h="1408195">
                <a:moveTo>
                  <a:pt x="111177" y="0"/>
                </a:moveTo>
                <a:lnTo>
                  <a:pt x="3140641" y="0"/>
                </a:lnTo>
                <a:cubicBezTo>
                  <a:pt x="3202042" y="0"/>
                  <a:pt x="3251818" y="49776"/>
                  <a:pt x="3251818" y="111177"/>
                </a:cubicBezTo>
                <a:lnTo>
                  <a:pt x="3251818" y="1297018"/>
                </a:lnTo>
                <a:cubicBezTo>
                  <a:pt x="3251818" y="1358419"/>
                  <a:pt x="3202042" y="1408195"/>
                  <a:pt x="3140641" y="1408195"/>
                </a:cubicBezTo>
                <a:lnTo>
                  <a:pt x="111177" y="1408195"/>
                </a:lnTo>
                <a:cubicBezTo>
                  <a:pt x="49776" y="1408195"/>
                  <a:pt x="0" y="1358419"/>
                  <a:pt x="0" y="1297018"/>
                </a:cubicBezTo>
                <a:lnTo>
                  <a:pt x="0" y="111177"/>
                </a:lnTo>
                <a:cubicBezTo>
                  <a:pt x="0" y="49817"/>
                  <a:pt x="49817" y="0"/>
                  <a:pt x="111177" y="0"/>
                </a:cubicBezTo>
                <a:close/>
              </a:path>
            </a:pathLst>
          </a:custGeom>
          <a:solidFill>
            <a:schemeClr val="tx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52" name="Text 45"/>
          <p:cNvSpPr/>
          <p:nvPr/>
        </p:nvSpPr>
        <p:spPr>
          <a:xfrm>
            <a:off x="12799080" y="3557520"/>
            <a:ext cx="1069560" cy="66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80000"/>
              </a:lnSpc>
            </a:pPr>
            <a:r>
              <a:rPr b="1" lang="en-US" sz="5260" spc="-1" strike="noStrike">
                <a:solidFill>
                  <a:srgbClr val="ffffff"/>
                </a:solidFill>
                <a:latin typeface="Poppins Light"/>
                <a:ea typeface="MiSans"/>
              </a:rPr>
              <a:t>47</a:t>
            </a:r>
            <a:endParaRPr b="0" lang="es-BO" sz="526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3" name="Text 47"/>
          <p:cNvSpPr/>
          <p:nvPr/>
        </p:nvSpPr>
        <p:spPr>
          <a:xfrm>
            <a:off x="12996720" y="1679760"/>
            <a:ext cx="4446720" cy="127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30000"/>
              </a:lnSpc>
            </a:pPr>
            <a:r>
              <a:rPr b="0" lang="en-US" sz="1970" spc="-1" strike="noStrike">
                <a:solidFill>
                  <a:srgbClr val="0f121d"/>
                </a:solidFill>
                <a:latin typeface="Poppins Light"/>
                <a:ea typeface="MiSans"/>
              </a:rPr>
              <a:t>Reportes de Alerta sobre temas sensibles</a:t>
            </a:r>
            <a:endParaRPr b="0" lang="es-BO" sz="197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4" name="Shape 48"/>
          <p:cNvSpPr/>
          <p:nvPr/>
        </p:nvSpPr>
        <p:spPr>
          <a:xfrm>
            <a:off x="12632400" y="2906280"/>
            <a:ext cx="4877280" cy="859680"/>
          </a:xfrm>
          <a:custGeom>
            <a:avLst/>
            <a:gdLst>
              <a:gd name="textAreaLeft" fmla="*/ 0 w 4877280"/>
              <a:gd name="textAreaRight" fmla="*/ 4877640 w 4877280"/>
              <a:gd name="textAreaTop" fmla="*/ 0 h 859680"/>
              <a:gd name="textAreaBottom" fmla="*/ 860040 h 859680"/>
            </a:gdLst>
            <a:ahLst/>
            <a:rect l="textAreaLeft" t="textAreaTop" r="textAreaRight" b="textAreaBottom"/>
            <a:pathLst>
              <a:path w="3251818" h="963502">
                <a:moveTo>
                  <a:pt x="74113" y="0"/>
                </a:moveTo>
                <a:lnTo>
                  <a:pt x="3177705" y="0"/>
                </a:lnTo>
                <a:cubicBezTo>
                  <a:pt x="3218636" y="0"/>
                  <a:pt x="3251818" y="33181"/>
                  <a:pt x="3251818" y="74113"/>
                </a:cubicBezTo>
                <a:lnTo>
                  <a:pt x="3251818" y="889389"/>
                </a:lnTo>
                <a:cubicBezTo>
                  <a:pt x="3251818" y="930293"/>
                  <a:pt x="3218609" y="963502"/>
                  <a:pt x="3177705" y="963502"/>
                </a:cubicBezTo>
                <a:lnTo>
                  <a:pt x="74113" y="963502"/>
                </a:lnTo>
                <a:cubicBezTo>
                  <a:pt x="33181" y="963502"/>
                  <a:pt x="0" y="930320"/>
                  <a:pt x="0" y="889389"/>
                </a:cubicBezTo>
                <a:lnTo>
                  <a:pt x="0" y="74113"/>
                </a:lnTo>
                <a:cubicBezTo>
                  <a:pt x="0" y="33209"/>
                  <a:pt x="33209" y="0"/>
                  <a:pt x="74113" y="0"/>
                </a:cubicBezTo>
                <a:close/>
              </a:path>
            </a:pathLst>
          </a:custGeom>
          <a:solidFill>
            <a:srgbClr val="1e3a5f">
              <a:alpha val="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55" name="Text 49"/>
          <p:cNvSpPr/>
          <p:nvPr/>
        </p:nvSpPr>
        <p:spPr>
          <a:xfrm>
            <a:off x="12760560" y="3126240"/>
            <a:ext cx="1153080" cy="55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90000"/>
              </a:lnSpc>
            </a:pPr>
            <a:r>
              <a:rPr b="1" lang="en-US" sz="3600" spc="-1" strike="noStrike">
                <a:solidFill>
                  <a:srgbClr val="0f121d"/>
                </a:solidFill>
                <a:latin typeface="Poppins Light"/>
                <a:ea typeface="MiSans"/>
              </a:rPr>
              <a:t>485</a:t>
            </a:r>
            <a:endParaRPr b="0" lang="es-BO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6" name="Text 51"/>
          <p:cNvSpPr/>
          <p:nvPr/>
        </p:nvSpPr>
        <p:spPr>
          <a:xfrm>
            <a:off x="13869360" y="3189600"/>
            <a:ext cx="4543920" cy="33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30000"/>
              </a:lnSpc>
            </a:pPr>
            <a:r>
              <a:rPr b="0" lang="en-US" sz="1750" spc="-1" strike="noStrike">
                <a:solidFill>
                  <a:srgbClr val="0f121d"/>
                </a:solidFill>
                <a:latin typeface="Poppins Light"/>
                <a:ea typeface="MiSans"/>
              </a:rPr>
              <a:t>Matrices Diarias de Monitoreo</a:t>
            </a:r>
            <a:endParaRPr b="0" lang="es-BO" sz="17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7" name="Shape 52"/>
          <p:cNvSpPr/>
          <p:nvPr/>
        </p:nvSpPr>
        <p:spPr>
          <a:xfrm>
            <a:off x="12632400" y="3897000"/>
            <a:ext cx="4877280" cy="875880"/>
          </a:xfrm>
          <a:custGeom>
            <a:avLst/>
            <a:gdLst>
              <a:gd name="textAreaLeft" fmla="*/ 0 w 4877280"/>
              <a:gd name="textAreaRight" fmla="*/ 4877640 w 4877280"/>
              <a:gd name="textAreaTop" fmla="*/ 0 h 875880"/>
              <a:gd name="textAreaBottom" fmla="*/ 876240 h 875880"/>
            </a:gdLst>
            <a:ahLst/>
            <a:rect l="textAreaLeft" t="textAreaTop" r="textAreaRight" b="textAreaBottom"/>
            <a:pathLst>
              <a:path w="3251818" h="1185848">
                <a:moveTo>
                  <a:pt x="74116" y="0"/>
                </a:moveTo>
                <a:lnTo>
                  <a:pt x="3177702" y="0"/>
                </a:lnTo>
                <a:cubicBezTo>
                  <a:pt x="3218635" y="0"/>
                  <a:pt x="3251818" y="33183"/>
                  <a:pt x="3251818" y="74116"/>
                </a:cubicBezTo>
                <a:lnTo>
                  <a:pt x="3251818" y="1111733"/>
                </a:lnTo>
                <a:cubicBezTo>
                  <a:pt x="3251818" y="1152665"/>
                  <a:pt x="3218635" y="1185848"/>
                  <a:pt x="3177702" y="1185848"/>
                </a:cubicBezTo>
                <a:lnTo>
                  <a:pt x="74116" y="1185848"/>
                </a:lnTo>
                <a:cubicBezTo>
                  <a:pt x="33183" y="1185848"/>
                  <a:pt x="0" y="1152665"/>
                  <a:pt x="0" y="1111733"/>
                </a:cubicBezTo>
                <a:lnTo>
                  <a:pt x="0" y="74116"/>
                </a:lnTo>
                <a:cubicBezTo>
                  <a:pt x="0" y="33183"/>
                  <a:pt x="33183" y="0"/>
                  <a:pt x="74116" y="0"/>
                </a:cubicBezTo>
                <a:close/>
              </a:path>
            </a:pathLst>
          </a:custGeom>
          <a:solidFill>
            <a:srgbClr val="c9a227">
              <a:alpha val="1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58" name="Text 53"/>
          <p:cNvSpPr/>
          <p:nvPr/>
        </p:nvSpPr>
        <p:spPr>
          <a:xfrm>
            <a:off x="12727800" y="4120920"/>
            <a:ext cx="1431000" cy="55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90000"/>
              </a:lnSpc>
            </a:pPr>
            <a:r>
              <a:rPr b="1" lang="en-US" sz="3400" spc="-1" strike="noStrike">
                <a:solidFill>
                  <a:srgbClr val="c9a227"/>
                </a:solidFill>
                <a:latin typeface="Poppins Light"/>
                <a:ea typeface="MiSans"/>
              </a:rPr>
              <a:t>3.917</a:t>
            </a:r>
            <a:endParaRPr b="0" lang="es-BO" sz="3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9" name="Text 55"/>
          <p:cNvSpPr/>
          <p:nvPr/>
        </p:nvSpPr>
        <p:spPr>
          <a:xfrm>
            <a:off x="13869360" y="3958200"/>
            <a:ext cx="4248360" cy="73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30000"/>
              </a:lnSpc>
            </a:pPr>
            <a:r>
              <a:rPr b="0" lang="en-US" sz="1400" spc="-1" strike="noStrike">
                <a:solidFill>
                  <a:srgbClr val="0f121d"/>
                </a:solidFill>
                <a:latin typeface="Poppins Light"/>
                <a:ea typeface="MiSans"/>
              </a:rPr>
              <a:t>Hechos Registrados sobre Conflictos 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30000"/>
              </a:lnSpc>
            </a:pPr>
            <a:r>
              <a:rPr b="0" lang="en-US" sz="1400" spc="-1" strike="noStrike">
                <a:solidFill>
                  <a:srgbClr val="0f121d"/>
                </a:solidFill>
                <a:latin typeface="Poppins Light"/>
                <a:ea typeface="MiSans"/>
              </a:rPr>
              <a:t>sociales a nivel nacional.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0" name="Text 1"/>
          <p:cNvSpPr/>
          <p:nvPr/>
        </p:nvSpPr>
        <p:spPr>
          <a:xfrm>
            <a:off x="719280" y="5167080"/>
            <a:ext cx="8809560" cy="286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30000"/>
              </a:lnSpc>
            </a:pPr>
            <a:r>
              <a:rPr b="1" lang="en-US" sz="2400" spc="72" strike="noStrike">
                <a:solidFill>
                  <a:srgbClr val="c9a227"/>
                </a:solidFill>
                <a:latin typeface="Poppins Light"/>
                <a:ea typeface="MiSans"/>
              </a:rPr>
              <a:t>Unidad de Gestión de la Demanda Social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1" name="Shape 0"/>
          <p:cNvSpPr/>
          <p:nvPr/>
        </p:nvSpPr>
        <p:spPr>
          <a:xfrm>
            <a:off x="485640" y="5057280"/>
            <a:ext cx="95040" cy="572760"/>
          </a:xfrm>
          <a:custGeom>
            <a:avLst/>
            <a:gdLst>
              <a:gd name="textAreaLeft" fmla="*/ 0 w 95040"/>
              <a:gd name="textAreaRight" fmla="*/ 95400 w 95040"/>
              <a:gd name="textAreaTop" fmla="*/ 0 h 572760"/>
              <a:gd name="textAreaBottom" fmla="*/ 573120 h 572760"/>
            </a:gdLst>
            <a:ahLst/>
            <a:rect l="textAreaLeft" t="textAreaTop" r="textAreaRight" b="textAreaBottom"/>
            <a:pathLst>
              <a:path w="63666" h="381995">
                <a:moveTo>
                  <a:pt x="0" y="0"/>
                </a:moveTo>
                <a:lnTo>
                  <a:pt x="63666" y="0"/>
                </a:lnTo>
                <a:lnTo>
                  <a:pt x="63666" y="381995"/>
                </a:lnTo>
                <a:lnTo>
                  <a:pt x="0" y="381995"/>
                </a:lnTo>
                <a:lnTo>
                  <a:pt x="0" y="0"/>
                </a:lnTo>
                <a:close/>
              </a:path>
            </a:pathLst>
          </a:custGeom>
          <a:solidFill>
            <a:srgbClr val="c9a22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62" name="Shape 4"/>
          <p:cNvSpPr/>
          <p:nvPr/>
        </p:nvSpPr>
        <p:spPr>
          <a:xfrm>
            <a:off x="533520" y="5769000"/>
            <a:ext cx="5544360" cy="4249440"/>
          </a:xfrm>
          <a:custGeom>
            <a:avLst/>
            <a:gdLst>
              <a:gd name="textAreaLeft" fmla="*/ 0 w 5544360"/>
              <a:gd name="textAreaRight" fmla="*/ 5544720 w 5544360"/>
              <a:gd name="textAreaTop" fmla="*/ 0 h 4249440"/>
              <a:gd name="textAreaBottom" fmla="*/ 4249800 h 4249440"/>
            </a:gdLst>
            <a:ahLst/>
            <a:rect l="textAreaLeft" t="textAreaTop" r="textAreaRight" b="textAreaBottom"/>
            <a:pathLst>
              <a:path w="5682172" h="2833128">
                <a:moveTo>
                  <a:pt x="31833" y="0"/>
                </a:moveTo>
                <a:lnTo>
                  <a:pt x="5586668" y="0"/>
                </a:lnTo>
                <a:cubicBezTo>
                  <a:pt x="5639413" y="0"/>
                  <a:pt x="5682172" y="42759"/>
                  <a:pt x="5682172" y="95505"/>
                </a:cubicBezTo>
                <a:lnTo>
                  <a:pt x="5682172" y="2737623"/>
                </a:lnTo>
                <a:cubicBezTo>
                  <a:pt x="5682172" y="2790369"/>
                  <a:pt x="5639413" y="2833128"/>
                  <a:pt x="5586668" y="2833128"/>
                </a:cubicBezTo>
                <a:lnTo>
                  <a:pt x="31833" y="2833128"/>
                </a:lnTo>
                <a:cubicBezTo>
                  <a:pt x="14252" y="2833128"/>
                  <a:pt x="0" y="2818876"/>
                  <a:pt x="0" y="2801295"/>
                </a:cubicBezTo>
                <a:lnTo>
                  <a:pt x="0" y="31833"/>
                </a:lnTo>
                <a:cubicBezTo>
                  <a:pt x="0" y="14252"/>
                  <a:pt x="14252" y="0"/>
                  <a:pt x="31833" y="0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  <a:effectLst>
            <a:outerShdw algn="bl" blurRad="119520" dir="5400000" dist="79560" rotWithShape="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63" name="Shape 5"/>
          <p:cNvSpPr/>
          <p:nvPr/>
        </p:nvSpPr>
        <p:spPr>
          <a:xfrm>
            <a:off x="543240" y="5769000"/>
            <a:ext cx="47520" cy="4249440"/>
          </a:xfrm>
          <a:custGeom>
            <a:avLst/>
            <a:gdLst>
              <a:gd name="textAreaLeft" fmla="*/ 0 w 47520"/>
              <a:gd name="textAreaRight" fmla="*/ 47880 w 47520"/>
              <a:gd name="textAreaTop" fmla="*/ 0 h 4249440"/>
              <a:gd name="textAreaBottom" fmla="*/ 4249800 h 4249440"/>
            </a:gdLst>
            <a:ahLst/>
            <a:rect l="textAreaLeft" t="textAreaTop" r="textAreaRight" b="textAreaBottom"/>
            <a:pathLst>
              <a:path w="31833" h="2833128">
                <a:moveTo>
                  <a:pt x="31833" y="0"/>
                </a:moveTo>
                <a:lnTo>
                  <a:pt x="31833" y="0"/>
                </a:lnTo>
                <a:lnTo>
                  <a:pt x="31833" y="2833128"/>
                </a:lnTo>
                <a:lnTo>
                  <a:pt x="31833" y="2833128"/>
                </a:lnTo>
                <a:cubicBezTo>
                  <a:pt x="14252" y="2833128"/>
                  <a:pt x="0" y="2818876"/>
                  <a:pt x="0" y="2801295"/>
                </a:cubicBezTo>
                <a:lnTo>
                  <a:pt x="0" y="31833"/>
                </a:lnTo>
                <a:cubicBezTo>
                  <a:pt x="0" y="14252"/>
                  <a:pt x="14252" y="0"/>
                  <a:pt x="31833" y="0"/>
                </a:cubicBezTo>
                <a:close/>
              </a:path>
            </a:pathLst>
          </a:custGeom>
          <a:solidFill>
            <a:srgbClr val="1e3a5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64" name="Shape 6"/>
          <p:cNvSpPr/>
          <p:nvPr/>
        </p:nvSpPr>
        <p:spPr>
          <a:xfrm>
            <a:off x="665280" y="6048720"/>
            <a:ext cx="450000" cy="400680"/>
          </a:xfrm>
          <a:custGeom>
            <a:avLst/>
            <a:gdLst>
              <a:gd name="textAreaLeft" fmla="*/ 0 w 450000"/>
              <a:gd name="textAreaRight" fmla="*/ 450360 w 450000"/>
              <a:gd name="textAreaTop" fmla="*/ 0 h 400680"/>
              <a:gd name="textAreaBottom" fmla="*/ 401040 h 400680"/>
            </a:gdLst>
            <a:ahLst/>
            <a:rect l="textAreaLeft" t="textAreaTop" r="textAreaRight" b="textAreaBottom"/>
            <a:pathLst>
              <a:path w="381995" h="381995">
                <a:moveTo>
                  <a:pt x="63667" y="0"/>
                </a:moveTo>
                <a:lnTo>
                  <a:pt x="318328" y="0"/>
                </a:lnTo>
                <a:cubicBezTo>
                  <a:pt x="353467" y="0"/>
                  <a:pt x="381995" y="28528"/>
                  <a:pt x="381995" y="63667"/>
                </a:cubicBezTo>
                <a:lnTo>
                  <a:pt x="381995" y="318328"/>
                </a:lnTo>
                <a:cubicBezTo>
                  <a:pt x="381995" y="353467"/>
                  <a:pt x="353467" y="381995"/>
                  <a:pt x="318328" y="381995"/>
                </a:cubicBezTo>
                <a:lnTo>
                  <a:pt x="63667" y="381995"/>
                </a:lnTo>
                <a:cubicBezTo>
                  <a:pt x="28528" y="381995"/>
                  <a:pt x="0" y="353467"/>
                  <a:pt x="0" y="318328"/>
                </a:cubicBezTo>
                <a:lnTo>
                  <a:pt x="0" y="63667"/>
                </a:lnTo>
                <a:cubicBezTo>
                  <a:pt x="0" y="28528"/>
                  <a:pt x="28528" y="0"/>
                  <a:pt x="63667" y="0"/>
                </a:cubicBezTo>
                <a:close/>
              </a:path>
            </a:pathLst>
          </a:custGeom>
          <a:solidFill>
            <a:srgbClr val="0f121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65" name="Shape 7"/>
          <p:cNvSpPr/>
          <p:nvPr/>
        </p:nvSpPr>
        <p:spPr>
          <a:xfrm>
            <a:off x="769320" y="6138720"/>
            <a:ext cx="298080" cy="238320"/>
          </a:xfrm>
          <a:custGeom>
            <a:avLst/>
            <a:gdLst>
              <a:gd name="textAreaLeft" fmla="*/ 0 w 298080"/>
              <a:gd name="textAreaRight" fmla="*/ 298440 w 298080"/>
              <a:gd name="textAreaTop" fmla="*/ 0 h 238320"/>
              <a:gd name="textAreaBottom" fmla="*/ 238680 h 238320"/>
            </a:gdLst>
            <a:ahLst/>
            <a:rect l="textAreaLeft" t="textAreaTop" r="textAreaRight" b="textAreaBottom"/>
            <a:pathLst>
              <a:path w="198956" h="159164">
                <a:moveTo>
                  <a:pt x="19927" y="19896"/>
                </a:moveTo>
                <a:cubicBezTo>
                  <a:pt x="19927" y="8922"/>
                  <a:pt x="28849" y="0"/>
                  <a:pt x="39822" y="0"/>
                </a:cubicBezTo>
                <a:lnTo>
                  <a:pt x="86297" y="0"/>
                </a:lnTo>
                <a:cubicBezTo>
                  <a:pt x="91582" y="0"/>
                  <a:pt x="96649" y="2083"/>
                  <a:pt x="100379" y="5813"/>
                </a:cubicBezTo>
                <a:lnTo>
                  <a:pt x="133456" y="38952"/>
                </a:lnTo>
                <a:cubicBezTo>
                  <a:pt x="137186" y="42682"/>
                  <a:pt x="139269" y="47749"/>
                  <a:pt x="139269" y="53034"/>
                </a:cubicBezTo>
                <a:lnTo>
                  <a:pt x="139269" y="83344"/>
                </a:lnTo>
                <a:lnTo>
                  <a:pt x="98234" y="124378"/>
                </a:lnTo>
                <a:lnTo>
                  <a:pt x="85147" y="124378"/>
                </a:lnTo>
                <a:lnTo>
                  <a:pt x="80142" y="107716"/>
                </a:lnTo>
                <a:cubicBezTo>
                  <a:pt x="78681" y="102835"/>
                  <a:pt x="74204" y="99509"/>
                  <a:pt x="69106" y="99509"/>
                </a:cubicBezTo>
                <a:cubicBezTo>
                  <a:pt x="65593" y="99509"/>
                  <a:pt x="62298" y="101094"/>
                  <a:pt x="60122" y="103830"/>
                </a:cubicBezTo>
                <a:lnTo>
                  <a:pt x="41439" y="127145"/>
                </a:lnTo>
                <a:cubicBezTo>
                  <a:pt x="38859" y="130347"/>
                  <a:pt x="39387" y="135072"/>
                  <a:pt x="42589" y="137621"/>
                </a:cubicBezTo>
                <a:cubicBezTo>
                  <a:pt x="45791" y="140170"/>
                  <a:pt x="50516" y="139673"/>
                  <a:pt x="53065" y="136440"/>
                </a:cubicBezTo>
                <a:lnTo>
                  <a:pt x="67707" y="118161"/>
                </a:lnTo>
                <a:lnTo>
                  <a:pt x="72432" y="133922"/>
                </a:lnTo>
                <a:cubicBezTo>
                  <a:pt x="73365" y="137093"/>
                  <a:pt x="76287" y="139238"/>
                  <a:pt x="79582" y="139238"/>
                </a:cubicBezTo>
                <a:lnTo>
                  <a:pt x="89375" y="139238"/>
                </a:lnTo>
                <a:cubicBezTo>
                  <a:pt x="89095" y="140202"/>
                  <a:pt x="88846" y="141196"/>
                  <a:pt x="88660" y="142191"/>
                </a:cubicBezTo>
                <a:lnTo>
                  <a:pt x="85271" y="159133"/>
                </a:lnTo>
                <a:lnTo>
                  <a:pt x="39822" y="159133"/>
                </a:lnTo>
                <a:cubicBezTo>
                  <a:pt x="28849" y="159133"/>
                  <a:pt x="19927" y="150211"/>
                  <a:pt x="19927" y="139238"/>
                </a:cubicBezTo>
                <a:lnTo>
                  <a:pt x="19927" y="19864"/>
                </a:lnTo>
                <a:close/>
                <a:moveTo>
                  <a:pt x="84587" y="18186"/>
                </a:moveTo>
                <a:lnTo>
                  <a:pt x="84587" y="47252"/>
                </a:lnTo>
                <a:cubicBezTo>
                  <a:pt x="84587" y="51387"/>
                  <a:pt x="87914" y="54713"/>
                  <a:pt x="92048" y="54713"/>
                </a:cubicBezTo>
                <a:lnTo>
                  <a:pt x="121114" y="54713"/>
                </a:lnTo>
                <a:lnTo>
                  <a:pt x="84587" y="18186"/>
                </a:lnTo>
                <a:close/>
                <a:moveTo>
                  <a:pt x="103301" y="145144"/>
                </a:moveTo>
                <a:cubicBezTo>
                  <a:pt x="104079" y="141290"/>
                  <a:pt x="105975" y="137746"/>
                  <a:pt x="108742" y="134979"/>
                </a:cubicBezTo>
                <a:lnTo>
                  <a:pt x="145704" y="98017"/>
                </a:lnTo>
                <a:lnTo>
                  <a:pt x="170573" y="122886"/>
                </a:lnTo>
                <a:lnTo>
                  <a:pt x="133611" y="159848"/>
                </a:lnTo>
                <a:cubicBezTo>
                  <a:pt x="130844" y="162615"/>
                  <a:pt x="127301" y="164511"/>
                  <a:pt x="123446" y="165289"/>
                </a:cubicBezTo>
                <a:lnTo>
                  <a:pt x="104918" y="168988"/>
                </a:lnTo>
                <a:cubicBezTo>
                  <a:pt x="104638" y="169050"/>
                  <a:pt x="104327" y="169081"/>
                  <a:pt x="104016" y="169081"/>
                </a:cubicBezTo>
                <a:cubicBezTo>
                  <a:pt x="101530" y="169081"/>
                  <a:pt x="99478" y="167061"/>
                  <a:pt x="99478" y="164543"/>
                </a:cubicBezTo>
                <a:cubicBezTo>
                  <a:pt x="99478" y="164232"/>
                  <a:pt x="99509" y="163952"/>
                  <a:pt x="99571" y="163641"/>
                </a:cubicBezTo>
                <a:lnTo>
                  <a:pt x="103270" y="145113"/>
                </a:lnTo>
                <a:close/>
                <a:moveTo>
                  <a:pt x="186552" y="106908"/>
                </a:moveTo>
                <a:lnTo>
                  <a:pt x="177599" y="115861"/>
                </a:lnTo>
                <a:lnTo>
                  <a:pt x="152730" y="90991"/>
                </a:lnTo>
                <a:lnTo>
                  <a:pt x="161683" y="82038"/>
                </a:lnTo>
                <a:cubicBezTo>
                  <a:pt x="168553" y="75168"/>
                  <a:pt x="179682" y="75168"/>
                  <a:pt x="186552" y="82038"/>
                </a:cubicBezTo>
                <a:cubicBezTo>
                  <a:pt x="193422" y="88908"/>
                  <a:pt x="193422" y="100037"/>
                  <a:pt x="186552" y="106908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66" name="Text 8"/>
          <p:cNvSpPr/>
          <p:nvPr/>
        </p:nvSpPr>
        <p:spPr>
          <a:xfrm>
            <a:off x="1195200" y="6048720"/>
            <a:ext cx="2948040" cy="381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10000"/>
              </a:lnSpc>
            </a:pPr>
            <a:r>
              <a:rPr b="1" lang="en-US" sz="2260" spc="-1" strike="noStrike">
                <a:solidFill>
                  <a:srgbClr val="0f121d"/>
                </a:solidFill>
                <a:latin typeface="Poppins Light"/>
                <a:ea typeface="Alimama ShuHeiTi"/>
              </a:rPr>
              <a:t>Gestión Documental</a:t>
            </a:r>
            <a:endParaRPr b="0" lang="es-BO" sz="226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7" name="Shape 9"/>
          <p:cNvSpPr/>
          <p:nvPr/>
        </p:nvSpPr>
        <p:spPr>
          <a:xfrm>
            <a:off x="1598040" y="6711120"/>
            <a:ext cx="3664440" cy="628920"/>
          </a:xfrm>
          <a:custGeom>
            <a:avLst/>
            <a:gdLst>
              <a:gd name="textAreaLeft" fmla="*/ 0 w 3664440"/>
              <a:gd name="textAreaRight" fmla="*/ 3664800 w 3664440"/>
              <a:gd name="textAreaTop" fmla="*/ 0 h 628920"/>
              <a:gd name="textAreaBottom" fmla="*/ 629280 h 628920"/>
            </a:gdLst>
            <a:ahLst/>
            <a:rect l="textAreaLeft" t="textAreaTop" r="textAreaRight" b="textAreaBottom"/>
            <a:pathLst>
              <a:path w="5284261" h="795822">
                <a:moveTo>
                  <a:pt x="63666" y="0"/>
                </a:moveTo>
                <a:lnTo>
                  <a:pt x="5220595" y="0"/>
                </a:lnTo>
                <a:cubicBezTo>
                  <a:pt x="5255757" y="0"/>
                  <a:pt x="5284261" y="28504"/>
                  <a:pt x="5284261" y="63666"/>
                </a:cubicBezTo>
                <a:lnTo>
                  <a:pt x="5284261" y="732157"/>
                </a:lnTo>
                <a:cubicBezTo>
                  <a:pt x="5284261" y="767318"/>
                  <a:pt x="5255757" y="795822"/>
                  <a:pt x="5220595" y="795822"/>
                </a:cubicBezTo>
                <a:lnTo>
                  <a:pt x="63666" y="795822"/>
                </a:lnTo>
                <a:cubicBezTo>
                  <a:pt x="28504" y="795822"/>
                  <a:pt x="0" y="767318"/>
                  <a:pt x="0" y="732157"/>
                </a:cubicBezTo>
                <a:lnTo>
                  <a:pt x="0" y="63666"/>
                </a:lnTo>
                <a:cubicBezTo>
                  <a:pt x="0" y="28504"/>
                  <a:pt x="28504" y="0"/>
                  <a:pt x="63666" y="0"/>
                </a:cubicBezTo>
                <a:close/>
              </a:path>
            </a:pathLst>
          </a:custGeom>
          <a:solidFill>
            <a:srgbClr val="1e3a5f">
              <a:alpha val="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68" name="Text 10"/>
          <p:cNvSpPr/>
          <p:nvPr/>
        </p:nvSpPr>
        <p:spPr>
          <a:xfrm>
            <a:off x="2550240" y="6896520"/>
            <a:ext cx="2712240" cy="23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30000"/>
              </a:lnSpc>
            </a:pPr>
            <a:r>
              <a:rPr b="0" lang="en-US" sz="1510" spc="-1" strike="noStrike">
                <a:solidFill>
                  <a:srgbClr val="0f121d"/>
                </a:solidFill>
                <a:latin typeface="Poppins Light"/>
                <a:ea typeface="MiSans"/>
              </a:rPr>
              <a:t>Hojas de Ruta Recibidas</a:t>
            </a:r>
            <a:endParaRPr b="0" lang="es-BO" sz="151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9" name="Text 11"/>
          <p:cNvSpPr/>
          <p:nvPr/>
        </p:nvSpPr>
        <p:spPr>
          <a:xfrm>
            <a:off x="1801440" y="6787080"/>
            <a:ext cx="2327400" cy="477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90000"/>
              </a:lnSpc>
            </a:pPr>
            <a:r>
              <a:rPr b="1" lang="en-US" sz="2800" spc="-1" strike="noStrike">
                <a:solidFill>
                  <a:srgbClr val="0f121d"/>
                </a:solidFill>
                <a:latin typeface="Poppins Light"/>
                <a:ea typeface="MiSans"/>
              </a:rPr>
              <a:t>383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0" name="Shape 12"/>
          <p:cNvSpPr/>
          <p:nvPr/>
        </p:nvSpPr>
        <p:spPr>
          <a:xfrm>
            <a:off x="3133080" y="9150480"/>
            <a:ext cx="345240" cy="349560"/>
          </a:xfrm>
          <a:custGeom>
            <a:avLst/>
            <a:gdLst>
              <a:gd name="textAreaLeft" fmla="*/ 0 w 345240"/>
              <a:gd name="textAreaRight" fmla="*/ 345600 w 345240"/>
              <a:gd name="textAreaTop" fmla="*/ 0 h 349560"/>
              <a:gd name="textAreaBottom" fmla="*/ 349920 h 349560"/>
            </a:gdLst>
            <a:ahLst/>
            <a:rect l="textAreaLeft" t="textAreaTop" r="textAreaRight" b="textAreaBottom"/>
            <a:pathLst>
              <a:path w="286496" h="286496">
                <a:moveTo>
                  <a:pt x="51368" y="17906"/>
                </a:moveTo>
                <a:cubicBezTo>
                  <a:pt x="33518" y="17906"/>
                  <a:pt x="18410" y="31000"/>
                  <a:pt x="15892" y="48626"/>
                </a:cubicBezTo>
                <a:lnTo>
                  <a:pt x="336" y="157349"/>
                </a:lnTo>
                <a:cubicBezTo>
                  <a:pt x="112" y="159028"/>
                  <a:pt x="0" y="160706"/>
                  <a:pt x="0" y="162441"/>
                </a:cubicBezTo>
                <a:lnTo>
                  <a:pt x="0" y="232778"/>
                </a:lnTo>
                <a:cubicBezTo>
                  <a:pt x="0" y="252531"/>
                  <a:pt x="16059" y="268590"/>
                  <a:pt x="35812" y="268590"/>
                </a:cubicBezTo>
                <a:lnTo>
                  <a:pt x="250684" y="268590"/>
                </a:lnTo>
                <a:cubicBezTo>
                  <a:pt x="270437" y="268590"/>
                  <a:pt x="286496" y="252531"/>
                  <a:pt x="286496" y="232778"/>
                </a:cubicBezTo>
                <a:lnTo>
                  <a:pt x="286496" y="162441"/>
                </a:lnTo>
                <a:cubicBezTo>
                  <a:pt x="286496" y="160762"/>
                  <a:pt x="286384" y="159028"/>
                  <a:pt x="286160" y="157349"/>
                </a:cubicBezTo>
                <a:lnTo>
                  <a:pt x="270605" y="48626"/>
                </a:lnTo>
                <a:cubicBezTo>
                  <a:pt x="268086" y="31000"/>
                  <a:pt x="252978" y="17906"/>
                  <a:pt x="235128" y="17906"/>
                </a:cubicBezTo>
                <a:lnTo>
                  <a:pt x="51368" y="17906"/>
                </a:lnTo>
                <a:close/>
                <a:moveTo>
                  <a:pt x="51368" y="53718"/>
                </a:moveTo>
                <a:lnTo>
                  <a:pt x="235184" y="53718"/>
                </a:lnTo>
                <a:lnTo>
                  <a:pt x="250516" y="161154"/>
                </a:lnTo>
                <a:lnTo>
                  <a:pt x="216998" y="161154"/>
                </a:lnTo>
                <a:cubicBezTo>
                  <a:pt x="210228" y="161154"/>
                  <a:pt x="204017" y="164959"/>
                  <a:pt x="200995" y="171058"/>
                </a:cubicBezTo>
                <a:lnTo>
                  <a:pt x="192993" y="187062"/>
                </a:lnTo>
                <a:cubicBezTo>
                  <a:pt x="189972" y="193105"/>
                  <a:pt x="183760" y="196966"/>
                  <a:pt x="176990" y="196966"/>
                </a:cubicBezTo>
                <a:lnTo>
                  <a:pt x="109618" y="196966"/>
                </a:lnTo>
                <a:cubicBezTo>
                  <a:pt x="102848" y="196966"/>
                  <a:pt x="96636" y="193161"/>
                  <a:pt x="93615" y="187062"/>
                </a:cubicBezTo>
                <a:lnTo>
                  <a:pt x="85613" y="171058"/>
                </a:lnTo>
                <a:cubicBezTo>
                  <a:pt x="82591" y="165015"/>
                  <a:pt x="76380" y="161154"/>
                  <a:pt x="69610" y="161154"/>
                </a:cubicBezTo>
                <a:lnTo>
                  <a:pt x="35980" y="161154"/>
                </a:lnTo>
                <a:lnTo>
                  <a:pt x="51368" y="53718"/>
                </a:lnTo>
                <a:close/>
              </a:path>
            </a:pathLst>
          </a:custGeom>
          <a:solidFill>
            <a:srgbClr val="1e3a5f">
              <a:alpha val="2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71" name="Shape 13"/>
          <p:cNvSpPr/>
          <p:nvPr/>
        </p:nvSpPr>
        <p:spPr>
          <a:xfrm>
            <a:off x="1587600" y="7542360"/>
            <a:ext cx="3674880" cy="628920"/>
          </a:xfrm>
          <a:custGeom>
            <a:avLst/>
            <a:gdLst>
              <a:gd name="textAreaLeft" fmla="*/ 0 w 3674880"/>
              <a:gd name="textAreaRight" fmla="*/ 3675240 w 3674880"/>
              <a:gd name="textAreaTop" fmla="*/ 0 h 628920"/>
              <a:gd name="textAreaBottom" fmla="*/ 629280 h 628920"/>
            </a:gdLst>
            <a:ahLst/>
            <a:rect l="textAreaLeft" t="textAreaTop" r="textAreaRight" b="textAreaBottom"/>
            <a:pathLst>
              <a:path w="2578465" h="1018653">
                <a:moveTo>
                  <a:pt x="63666" y="0"/>
                </a:moveTo>
                <a:lnTo>
                  <a:pt x="2514799" y="0"/>
                </a:lnTo>
                <a:cubicBezTo>
                  <a:pt x="2549961" y="0"/>
                  <a:pt x="2578465" y="28504"/>
                  <a:pt x="2578465" y="63666"/>
                </a:cubicBezTo>
                <a:lnTo>
                  <a:pt x="2578465" y="954987"/>
                </a:lnTo>
                <a:cubicBezTo>
                  <a:pt x="2578465" y="990149"/>
                  <a:pt x="2549961" y="1018653"/>
                  <a:pt x="2514799" y="1018653"/>
                </a:cubicBezTo>
                <a:lnTo>
                  <a:pt x="63666" y="1018653"/>
                </a:lnTo>
                <a:cubicBezTo>
                  <a:pt x="28504" y="1018653"/>
                  <a:pt x="0" y="990149"/>
                  <a:pt x="0" y="954987"/>
                </a:cubicBezTo>
                <a:lnTo>
                  <a:pt x="0" y="63666"/>
                </a:lnTo>
                <a:cubicBezTo>
                  <a:pt x="0" y="28504"/>
                  <a:pt x="28504" y="0"/>
                  <a:pt x="63666" y="0"/>
                </a:cubicBezTo>
                <a:close/>
              </a:path>
            </a:pathLst>
          </a:custGeom>
          <a:solidFill>
            <a:srgbClr val="c9a227">
              <a:alpha val="1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72" name="Text 14"/>
          <p:cNvSpPr/>
          <p:nvPr/>
        </p:nvSpPr>
        <p:spPr>
          <a:xfrm>
            <a:off x="256320" y="7642080"/>
            <a:ext cx="36644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2820" spc="-1" strike="noStrike">
                <a:solidFill>
                  <a:srgbClr val="c9a227"/>
                </a:solidFill>
                <a:latin typeface="Poppins Light"/>
                <a:ea typeface="MiSans"/>
              </a:rPr>
              <a:t>378</a:t>
            </a:r>
            <a:endParaRPr b="0" lang="es-BO" sz="282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3" name="Text 15"/>
          <p:cNvSpPr/>
          <p:nvPr/>
        </p:nvSpPr>
        <p:spPr>
          <a:xfrm>
            <a:off x="1452240" y="7701480"/>
            <a:ext cx="3580920" cy="286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30000"/>
              </a:lnSpc>
            </a:pPr>
            <a:r>
              <a:rPr b="0" lang="en-US" sz="1510" spc="-1" strike="noStrike">
                <a:solidFill>
                  <a:srgbClr val="0f121d">
                    <a:alpha val="80000"/>
                  </a:srgbClr>
                </a:solidFill>
                <a:latin typeface="Poppins Light"/>
                <a:ea typeface="MiSans"/>
              </a:rPr>
              <a:t>Atendidas</a:t>
            </a:r>
            <a:endParaRPr b="0" lang="es-BO" sz="151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4" name="Text 16"/>
          <p:cNvSpPr/>
          <p:nvPr/>
        </p:nvSpPr>
        <p:spPr>
          <a:xfrm>
            <a:off x="2669040" y="7666920"/>
            <a:ext cx="3604680" cy="33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20000"/>
              </a:lnSpc>
            </a:pPr>
            <a:r>
              <a:rPr b="1" lang="en-US" sz="1879" spc="-1" strike="noStrike">
                <a:solidFill>
                  <a:srgbClr val="0f121d"/>
                </a:solidFill>
                <a:latin typeface="Poppins Light"/>
                <a:ea typeface="MiSans"/>
              </a:rPr>
              <a:t>98,69%</a:t>
            </a:r>
            <a:endParaRPr b="0" lang="es-BO" sz="1879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5" name="Shape 17"/>
          <p:cNvSpPr/>
          <p:nvPr/>
        </p:nvSpPr>
        <p:spPr>
          <a:xfrm>
            <a:off x="1583640" y="8357040"/>
            <a:ext cx="3674880" cy="652680"/>
          </a:xfrm>
          <a:custGeom>
            <a:avLst/>
            <a:gdLst>
              <a:gd name="textAreaLeft" fmla="*/ 0 w 3674880"/>
              <a:gd name="textAreaRight" fmla="*/ 3675240 w 3674880"/>
              <a:gd name="textAreaTop" fmla="*/ 0 h 652680"/>
              <a:gd name="textAreaBottom" fmla="*/ 653040 h 652680"/>
            </a:gdLst>
            <a:ahLst/>
            <a:rect l="textAreaLeft" t="textAreaTop" r="textAreaRight" b="textAreaBottom"/>
            <a:pathLst>
              <a:path w="2578465" h="1018653">
                <a:moveTo>
                  <a:pt x="63666" y="0"/>
                </a:moveTo>
                <a:lnTo>
                  <a:pt x="2514799" y="0"/>
                </a:lnTo>
                <a:cubicBezTo>
                  <a:pt x="2549961" y="0"/>
                  <a:pt x="2578465" y="28504"/>
                  <a:pt x="2578465" y="63666"/>
                </a:cubicBezTo>
                <a:lnTo>
                  <a:pt x="2578465" y="954987"/>
                </a:lnTo>
                <a:cubicBezTo>
                  <a:pt x="2578465" y="990149"/>
                  <a:pt x="2549961" y="1018653"/>
                  <a:pt x="2514799" y="1018653"/>
                </a:cubicBezTo>
                <a:lnTo>
                  <a:pt x="63666" y="1018653"/>
                </a:lnTo>
                <a:cubicBezTo>
                  <a:pt x="28504" y="1018653"/>
                  <a:pt x="0" y="990149"/>
                  <a:pt x="0" y="954987"/>
                </a:cubicBezTo>
                <a:lnTo>
                  <a:pt x="0" y="63666"/>
                </a:lnTo>
                <a:cubicBezTo>
                  <a:pt x="0" y="28504"/>
                  <a:pt x="28504" y="0"/>
                  <a:pt x="63666" y="0"/>
                </a:cubicBezTo>
                <a:close/>
              </a:path>
            </a:pathLst>
          </a:custGeom>
          <a:solidFill>
            <a:srgbClr val="1e3a5f">
              <a:alpha val="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76" name="Text 18"/>
          <p:cNvSpPr/>
          <p:nvPr/>
        </p:nvSpPr>
        <p:spPr>
          <a:xfrm>
            <a:off x="1468080" y="8505720"/>
            <a:ext cx="3580920" cy="286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30000"/>
              </a:lnSpc>
            </a:pPr>
            <a:r>
              <a:rPr b="0" lang="en-US" sz="1510" spc="-1" strike="noStrike">
                <a:solidFill>
                  <a:srgbClr val="0f121d"/>
                </a:solidFill>
                <a:latin typeface="Poppins Light"/>
                <a:ea typeface="MiSans"/>
              </a:rPr>
              <a:t>En Proceso</a:t>
            </a:r>
            <a:endParaRPr b="0" lang="es-BO" sz="151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7" name="Text 19"/>
          <p:cNvSpPr/>
          <p:nvPr/>
        </p:nvSpPr>
        <p:spPr>
          <a:xfrm>
            <a:off x="256320" y="8466480"/>
            <a:ext cx="366444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2820" spc="-1" strike="noStrike">
                <a:solidFill>
                  <a:srgbClr val="0f121d"/>
                </a:solidFill>
                <a:latin typeface="Poppins Light"/>
                <a:ea typeface="MiSans"/>
              </a:rPr>
              <a:t>1,31</a:t>
            </a:r>
            <a:r>
              <a:rPr b="1" lang="en-US" sz="2820" spc="-1" strike="noStrike">
                <a:solidFill>
                  <a:srgbClr val="1e3a5f"/>
                </a:solidFill>
                <a:latin typeface="Poppins Light"/>
                <a:ea typeface="MiSans"/>
              </a:rPr>
              <a:t>%</a:t>
            </a:r>
            <a:endParaRPr b="0" lang="es-BO" sz="282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8" name="Shape 31"/>
          <p:cNvSpPr/>
          <p:nvPr/>
        </p:nvSpPr>
        <p:spPr>
          <a:xfrm>
            <a:off x="17121240" y="7402320"/>
            <a:ext cx="286200" cy="251640"/>
          </a:xfrm>
          <a:custGeom>
            <a:avLst/>
            <a:gdLst>
              <a:gd name="textAreaLeft" fmla="*/ 0 w 286200"/>
              <a:gd name="textAreaRight" fmla="*/ 286560 w 286200"/>
              <a:gd name="textAreaTop" fmla="*/ 0 h 251640"/>
              <a:gd name="textAreaBottom" fmla="*/ 252000 h 251640"/>
            </a:gdLst>
            <a:ahLst/>
            <a:rect l="textAreaLeft" t="textAreaTop" r="textAreaRight" b="textAreaBottom"/>
            <a:pathLst>
              <a:path w="238747" h="238747">
                <a:moveTo>
                  <a:pt x="62391" y="16927"/>
                </a:moveTo>
                <a:cubicBezTo>
                  <a:pt x="67474" y="20471"/>
                  <a:pt x="68686" y="27465"/>
                  <a:pt x="65142" y="32501"/>
                </a:cubicBezTo>
                <a:lnTo>
                  <a:pt x="39029" y="69805"/>
                </a:lnTo>
                <a:cubicBezTo>
                  <a:pt x="37118" y="72510"/>
                  <a:pt x="34133" y="74235"/>
                  <a:pt x="30823" y="74515"/>
                </a:cubicBezTo>
                <a:cubicBezTo>
                  <a:pt x="27512" y="74795"/>
                  <a:pt x="24248" y="73676"/>
                  <a:pt x="21916" y="71344"/>
                </a:cubicBezTo>
                <a:lnTo>
                  <a:pt x="3264" y="52692"/>
                </a:lnTo>
                <a:cubicBezTo>
                  <a:pt x="-1072" y="48309"/>
                  <a:pt x="-1072" y="41221"/>
                  <a:pt x="3264" y="36838"/>
                </a:cubicBezTo>
                <a:cubicBezTo>
                  <a:pt x="7601" y="32455"/>
                  <a:pt x="14735" y="32501"/>
                  <a:pt x="19118" y="36838"/>
                </a:cubicBezTo>
                <a:lnTo>
                  <a:pt x="28351" y="46071"/>
                </a:lnTo>
                <a:lnTo>
                  <a:pt x="46817" y="19678"/>
                </a:lnTo>
                <a:cubicBezTo>
                  <a:pt x="50361" y="14595"/>
                  <a:pt x="57355" y="13383"/>
                  <a:pt x="62391" y="16927"/>
                </a:cubicBezTo>
                <a:close/>
                <a:moveTo>
                  <a:pt x="62391" y="91535"/>
                </a:moveTo>
                <a:cubicBezTo>
                  <a:pt x="67474" y="95079"/>
                  <a:pt x="68686" y="102074"/>
                  <a:pt x="65142" y="107110"/>
                </a:cubicBezTo>
                <a:lnTo>
                  <a:pt x="39029" y="144414"/>
                </a:lnTo>
                <a:cubicBezTo>
                  <a:pt x="37118" y="147118"/>
                  <a:pt x="34133" y="148844"/>
                  <a:pt x="30823" y="149123"/>
                </a:cubicBezTo>
                <a:cubicBezTo>
                  <a:pt x="27512" y="149403"/>
                  <a:pt x="24248" y="148284"/>
                  <a:pt x="21916" y="145953"/>
                </a:cubicBezTo>
                <a:lnTo>
                  <a:pt x="3264" y="127301"/>
                </a:lnTo>
                <a:cubicBezTo>
                  <a:pt x="-1119" y="122917"/>
                  <a:pt x="-1119" y="115829"/>
                  <a:pt x="3264" y="111493"/>
                </a:cubicBezTo>
                <a:cubicBezTo>
                  <a:pt x="7647" y="107156"/>
                  <a:pt x="14735" y="107110"/>
                  <a:pt x="19072" y="111493"/>
                </a:cubicBezTo>
                <a:lnTo>
                  <a:pt x="28305" y="120726"/>
                </a:lnTo>
                <a:lnTo>
                  <a:pt x="46770" y="94333"/>
                </a:lnTo>
                <a:cubicBezTo>
                  <a:pt x="50314" y="89250"/>
                  <a:pt x="57309" y="88038"/>
                  <a:pt x="62345" y="91582"/>
                </a:cubicBezTo>
                <a:close/>
                <a:moveTo>
                  <a:pt x="104452" y="44765"/>
                </a:moveTo>
                <a:cubicBezTo>
                  <a:pt x="104452" y="36511"/>
                  <a:pt x="111120" y="29843"/>
                  <a:pt x="119373" y="29843"/>
                </a:cubicBezTo>
                <a:lnTo>
                  <a:pt x="223825" y="29843"/>
                </a:lnTo>
                <a:cubicBezTo>
                  <a:pt x="232079" y="29843"/>
                  <a:pt x="238747" y="36511"/>
                  <a:pt x="238747" y="44765"/>
                </a:cubicBezTo>
                <a:cubicBezTo>
                  <a:pt x="238747" y="53019"/>
                  <a:pt x="232079" y="59687"/>
                  <a:pt x="223825" y="59687"/>
                </a:cubicBezTo>
                <a:lnTo>
                  <a:pt x="119373" y="59687"/>
                </a:lnTo>
                <a:cubicBezTo>
                  <a:pt x="111120" y="59687"/>
                  <a:pt x="104452" y="53019"/>
                  <a:pt x="104452" y="44765"/>
                </a:cubicBezTo>
                <a:close/>
                <a:moveTo>
                  <a:pt x="104452" y="119373"/>
                </a:moveTo>
                <a:cubicBezTo>
                  <a:pt x="104452" y="111120"/>
                  <a:pt x="111120" y="104452"/>
                  <a:pt x="119373" y="104452"/>
                </a:cubicBezTo>
                <a:lnTo>
                  <a:pt x="223825" y="104452"/>
                </a:lnTo>
                <a:cubicBezTo>
                  <a:pt x="232079" y="104452"/>
                  <a:pt x="238747" y="111120"/>
                  <a:pt x="238747" y="119373"/>
                </a:cubicBezTo>
                <a:cubicBezTo>
                  <a:pt x="238747" y="127627"/>
                  <a:pt x="232079" y="134295"/>
                  <a:pt x="223825" y="134295"/>
                </a:cubicBezTo>
                <a:lnTo>
                  <a:pt x="119373" y="134295"/>
                </a:lnTo>
                <a:cubicBezTo>
                  <a:pt x="111120" y="134295"/>
                  <a:pt x="104452" y="127627"/>
                  <a:pt x="104452" y="119373"/>
                </a:cubicBezTo>
                <a:close/>
                <a:moveTo>
                  <a:pt x="74608" y="193982"/>
                </a:moveTo>
                <a:cubicBezTo>
                  <a:pt x="74608" y="185728"/>
                  <a:pt x="81276" y="179060"/>
                  <a:pt x="89530" y="179060"/>
                </a:cubicBezTo>
                <a:lnTo>
                  <a:pt x="223825" y="179060"/>
                </a:lnTo>
                <a:cubicBezTo>
                  <a:pt x="232079" y="179060"/>
                  <a:pt x="238747" y="185728"/>
                  <a:pt x="238747" y="193982"/>
                </a:cubicBezTo>
                <a:cubicBezTo>
                  <a:pt x="238747" y="202235"/>
                  <a:pt x="232079" y="208903"/>
                  <a:pt x="223825" y="208903"/>
                </a:cubicBezTo>
                <a:lnTo>
                  <a:pt x="89530" y="208903"/>
                </a:lnTo>
                <a:cubicBezTo>
                  <a:pt x="81276" y="208903"/>
                  <a:pt x="74608" y="202235"/>
                  <a:pt x="74608" y="193982"/>
                </a:cubicBezTo>
                <a:close/>
                <a:moveTo>
                  <a:pt x="29843" y="175330"/>
                </a:moveTo>
                <a:cubicBezTo>
                  <a:pt x="40138" y="175330"/>
                  <a:pt x="48495" y="183687"/>
                  <a:pt x="48495" y="193982"/>
                </a:cubicBezTo>
                <a:cubicBezTo>
                  <a:pt x="48495" y="204276"/>
                  <a:pt x="40138" y="212634"/>
                  <a:pt x="29843" y="212634"/>
                </a:cubicBezTo>
                <a:cubicBezTo>
                  <a:pt x="19549" y="212634"/>
                  <a:pt x="11191" y="204276"/>
                  <a:pt x="11191" y="193982"/>
                </a:cubicBezTo>
                <a:cubicBezTo>
                  <a:pt x="11191" y="183687"/>
                  <a:pt x="19549" y="175330"/>
                  <a:pt x="29843" y="175330"/>
                </a:cubicBezTo>
                <a:close/>
              </a:path>
            </a:pathLst>
          </a:custGeom>
          <a:solidFill>
            <a:srgbClr val="1e3a5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79" name="Shape 25"/>
          <p:cNvSpPr/>
          <p:nvPr/>
        </p:nvSpPr>
        <p:spPr>
          <a:xfrm>
            <a:off x="6480720" y="9203040"/>
            <a:ext cx="11411280" cy="801720"/>
          </a:xfrm>
          <a:custGeom>
            <a:avLst/>
            <a:gdLst>
              <a:gd name="textAreaLeft" fmla="*/ 0 w 11411280"/>
              <a:gd name="textAreaRight" fmla="*/ 11411640 w 11411280"/>
              <a:gd name="textAreaTop" fmla="*/ 0 h 801720"/>
              <a:gd name="textAreaBottom" fmla="*/ 802080 h 801720"/>
            </a:gdLst>
            <a:ahLst/>
            <a:rect l="textAreaLeft" t="textAreaTop" r="textAreaRight" b="textAreaBottom"/>
            <a:pathLst>
              <a:path w="2578465" h="1289232">
                <a:moveTo>
                  <a:pt x="63662" y="0"/>
                </a:moveTo>
                <a:lnTo>
                  <a:pt x="2514802" y="0"/>
                </a:lnTo>
                <a:cubicBezTo>
                  <a:pt x="2549962" y="0"/>
                  <a:pt x="2578465" y="28503"/>
                  <a:pt x="2578465" y="63662"/>
                </a:cubicBezTo>
                <a:lnTo>
                  <a:pt x="2578465" y="1225570"/>
                </a:lnTo>
                <a:cubicBezTo>
                  <a:pt x="2578465" y="1260730"/>
                  <a:pt x="2549962" y="1289232"/>
                  <a:pt x="2514802" y="1289232"/>
                </a:cubicBezTo>
                <a:lnTo>
                  <a:pt x="63662" y="1289232"/>
                </a:lnTo>
                <a:cubicBezTo>
                  <a:pt x="28503" y="1289232"/>
                  <a:pt x="0" y="1260730"/>
                  <a:pt x="0" y="1225570"/>
                </a:cubicBezTo>
                <a:lnTo>
                  <a:pt x="0" y="63662"/>
                </a:lnTo>
                <a:cubicBezTo>
                  <a:pt x="0" y="28526"/>
                  <a:pt x="28526" y="0"/>
                  <a:pt x="63662" y="0"/>
                </a:cubicBezTo>
                <a:close/>
              </a:path>
            </a:pathLst>
          </a:custGeom>
          <a:gradFill rotWithShape="0">
            <a:gsLst>
              <a:gs pos="0">
                <a:srgbClr val="c9a227">
                  <a:alpha val="20000"/>
                </a:srgbClr>
              </a:gs>
              <a:gs pos="100000">
                <a:srgbClr val="c9a227">
                  <a:alpha val="5000"/>
                </a:srgbClr>
              </a:gs>
            </a:gsLst>
            <a:lin ang="27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80" name="Shape 4"/>
          <p:cNvSpPr/>
          <p:nvPr/>
        </p:nvSpPr>
        <p:spPr>
          <a:xfrm>
            <a:off x="6450840" y="5624640"/>
            <a:ext cx="11328120" cy="2976480"/>
          </a:xfrm>
          <a:custGeom>
            <a:avLst/>
            <a:gdLst>
              <a:gd name="textAreaLeft" fmla="*/ 0 w 11328120"/>
              <a:gd name="textAreaRight" fmla="*/ 11328480 w 11328120"/>
              <a:gd name="textAreaTop" fmla="*/ 0 h 2976480"/>
              <a:gd name="textAreaBottom" fmla="*/ 2976840 h 2976480"/>
            </a:gdLst>
            <a:ahLst/>
            <a:rect l="textAreaLeft" t="textAreaTop" r="textAreaRight" b="textAreaBottom"/>
            <a:pathLst>
              <a:path w="5682172" h="2833128">
                <a:moveTo>
                  <a:pt x="31833" y="0"/>
                </a:moveTo>
                <a:lnTo>
                  <a:pt x="5586668" y="0"/>
                </a:lnTo>
                <a:cubicBezTo>
                  <a:pt x="5639413" y="0"/>
                  <a:pt x="5682172" y="42759"/>
                  <a:pt x="5682172" y="95505"/>
                </a:cubicBezTo>
                <a:lnTo>
                  <a:pt x="5682172" y="2737623"/>
                </a:lnTo>
                <a:cubicBezTo>
                  <a:pt x="5682172" y="2790369"/>
                  <a:pt x="5639413" y="2833128"/>
                  <a:pt x="5586668" y="2833128"/>
                </a:cubicBezTo>
                <a:lnTo>
                  <a:pt x="31833" y="2833128"/>
                </a:lnTo>
                <a:cubicBezTo>
                  <a:pt x="14252" y="2833128"/>
                  <a:pt x="0" y="2818876"/>
                  <a:pt x="0" y="2801295"/>
                </a:cubicBezTo>
                <a:lnTo>
                  <a:pt x="0" y="31833"/>
                </a:lnTo>
                <a:cubicBezTo>
                  <a:pt x="0" y="14252"/>
                  <a:pt x="14252" y="0"/>
                  <a:pt x="31833" y="0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  <a:effectLst>
            <a:outerShdw algn="bl" blurRad="119520" dir="5400000" dist="79560" rotWithShape="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81" name="Shape 37"/>
          <p:cNvSpPr/>
          <p:nvPr/>
        </p:nvSpPr>
        <p:spPr>
          <a:xfrm>
            <a:off x="6584760" y="5737680"/>
            <a:ext cx="384840" cy="378360"/>
          </a:xfrm>
          <a:custGeom>
            <a:avLst/>
            <a:gdLst>
              <a:gd name="textAreaLeft" fmla="*/ 0 w 384840"/>
              <a:gd name="textAreaRight" fmla="*/ 385200 w 384840"/>
              <a:gd name="textAreaTop" fmla="*/ 0 h 378360"/>
              <a:gd name="textAreaBottom" fmla="*/ 378720 h 378360"/>
            </a:gdLst>
            <a:ahLst/>
            <a:rect l="textAreaLeft" t="textAreaTop" r="textAreaRight" b="textAreaBottom"/>
            <a:pathLst>
              <a:path w="381995" h="381995">
                <a:moveTo>
                  <a:pt x="63667" y="0"/>
                </a:moveTo>
                <a:lnTo>
                  <a:pt x="318328" y="0"/>
                </a:lnTo>
                <a:cubicBezTo>
                  <a:pt x="353467" y="0"/>
                  <a:pt x="381995" y="28528"/>
                  <a:pt x="381995" y="63667"/>
                </a:cubicBezTo>
                <a:lnTo>
                  <a:pt x="381995" y="318328"/>
                </a:lnTo>
                <a:cubicBezTo>
                  <a:pt x="381995" y="353467"/>
                  <a:pt x="353467" y="381995"/>
                  <a:pt x="318328" y="381995"/>
                </a:cubicBezTo>
                <a:lnTo>
                  <a:pt x="63667" y="381995"/>
                </a:lnTo>
                <a:cubicBezTo>
                  <a:pt x="28528" y="381995"/>
                  <a:pt x="0" y="353467"/>
                  <a:pt x="0" y="318328"/>
                </a:cubicBezTo>
                <a:lnTo>
                  <a:pt x="0" y="63667"/>
                </a:lnTo>
                <a:cubicBezTo>
                  <a:pt x="0" y="28528"/>
                  <a:pt x="28528" y="0"/>
                  <a:pt x="63667" y="0"/>
                </a:cubicBezTo>
                <a:close/>
              </a:path>
            </a:pathLst>
          </a:custGeom>
          <a:solidFill>
            <a:srgbClr val="0f121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82" name="Shape 38"/>
          <p:cNvSpPr/>
          <p:nvPr/>
        </p:nvSpPr>
        <p:spPr>
          <a:xfrm>
            <a:off x="6627240" y="5798160"/>
            <a:ext cx="268200" cy="238320"/>
          </a:xfrm>
          <a:custGeom>
            <a:avLst/>
            <a:gdLst>
              <a:gd name="textAreaLeft" fmla="*/ 0 w 268200"/>
              <a:gd name="textAreaRight" fmla="*/ 268560 w 268200"/>
              <a:gd name="textAreaTop" fmla="*/ 0 h 238320"/>
              <a:gd name="textAreaBottom" fmla="*/ 238680 h 238320"/>
            </a:gdLst>
            <a:ahLst/>
            <a:rect l="textAreaLeft" t="textAreaTop" r="textAreaRight" b="textAreaBottom"/>
            <a:pathLst>
              <a:path w="179060" h="159164">
                <a:moveTo>
                  <a:pt x="159289" y="74608"/>
                </a:moveTo>
                <a:lnTo>
                  <a:pt x="104576" y="74608"/>
                </a:lnTo>
                <a:cubicBezTo>
                  <a:pt x="99074" y="74608"/>
                  <a:pt x="94628" y="70163"/>
                  <a:pt x="94628" y="64661"/>
                </a:cubicBezTo>
                <a:lnTo>
                  <a:pt x="94628" y="9948"/>
                </a:lnTo>
                <a:cubicBezTo>
                  <a:pt x="94628" y="4445"/>
                  <a:pt x="99105" y="-62"/>
                  <a:pt x="104545" y="653"/>
                </a:cubicBezTo>
                <a:cubicBezTo>
                  <a:pt x="137808" y="5067"/>
                  <a:pt x="164169" y="31429"/>
                  <a:pt x="168584" y="64692"/>
                </a:cubicBezTo>
                <a:cubicBezTo>
                  <a:pt x="169299" y="70132"/>
                  <a:pt x="164791" y="74608"/>
                  <a:pt x="159289" y="74608"/>
                </a:cubicBezTo>
                <a:close/>
                <a:moveTo>
                  <a:pt x="69199" y="11564"/>
                </a:moveTo>
                <a:cubicBezTo>
                  <a:pt x="74826" y="10383"/>
                  <a:pt x="79707" y="14984"/>
                  <a:pt x="79707" y="20735"/>
                </a:cubicBezTo>
                <a:lnTo>
                  <a:pt x="79707" y="82069"/>
                </a:lnTo>
                <a:cubicBezTo>
                  <a:pt x="79707" y="83810"/>
                  <a:pt x="80328" y="85489"/>
                  <a:pt x="81416" y="86825"/>
                </a:cubicBezTo>
                <a:lnTo>
                  <a:pt x="122482" y="136378"/>
                </a:lnTo>
                <a:cubicBezTo>
                  <a:pt x="126119" y="140761"/>
                  <a:pt x="125342" y="147383"/>
                  <a:pt x="120337" y="150087"/>
                </a:cubicBezTo>
                <a:cubicBezTo>
                  <a:pt x="109736" y="155869"/>
                  <a:pt x="97582" y="159164"/>
                  <a:pt x="84680" y="159164"/>
                </a:cubicBezTo>
                <a:cubicBezTo>
                  <a:pt x="43490" y="159164"/>
                  <a:pt x="10072" y="125746"/>
                  <a:pt x="10072" y="84556"/>
                </a:cubicBezTo>
                <a:cubicBezTo>
                  <a:pt x="10072" y="48651"/>
                  <a:pt x="35408" y="18683"/>
                  <a:pt x="69199" y="11564"/>
                </a:cubicBezTo>
                <a:close/>
                <a:moveTo>
                  <a:pt x="148533" y="89530"/>
                </a:moveTo>
                <a:lnTo>
                  <a:pt x="168428" y="89530"/>
                </a:lnTo>
                <a:cubicBezTo>
                  <a:pt x="174179" y="89530"/>
                  <a:pt x="178780" y="94411"/>
                  <a:pt x="177599" y="100037"/>
                </a:cubicBezTo>
                <a:cubicBezTo>
                  <a:pt x="174428" y="115083"/>
                  <a:pt x="166719" y="128451"/>
                  <a:pt x="155963" y="138647"/>
                </a:cubicBezTo>
                <a:cubicBezTo>
                  <a:pt x="152139" y="142284"/>
                  <a:pt x="146139" y="141507"/>
                  <a:pt x="142782" y="137435"/>
                </a:cubicBezTo>
                <a:lnTo>
                  <a:pt x="116544" y="105820"/>
                </a:lnTo>
                <a:cubicBezTo>
                  <a:pt x="111166" y="99322"/>
                  <a:pt x="115798" y="89530"/>
                  <a:pt x="124192" y="89530"/>
                </a:cubicBezTo>
                <a:lnTo>
                  <a:pt x="148502" y="8953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83" name="Image 0"/>
          <p:cNvSpPr/>
          <p:nvPr/>
        </p:nvSpPr>
        <p:spPr>
          <a:xfrm rot="16200000">
            <a:off x="8085960" y="6426720"/>
            <a:ext cx="577080" cy="577080"/>
          </a:xfrm>
          <a:prstGeom prst="roundRect">
            <a:avLst>
              <a:gd name="adj" fmla="val 0"/>
            </a:avLst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4" name="Text 40"/>
          <p:cNvSpPr/>
          <p:nvPr/>
        </p:nvSpPr>
        <p:spPr>
          <a:xfrm>
            <a:off x="8156520" y="6538320"/>
            <a:ext cx="596520" cy="33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20000"/>
              </a:lnSpc>
            </a:pPr>
            <a:r>
              <a:rPr b="1" lang="en-US" sz="1800" spc="-1" strike="noStrike">
                <a:solidFill>
                  <a:srgbClr val="22c55e"/>
                </a:solidFill>
                <a:latin typeface="Poppins Light"/>
                <a:ea typeface="MiSans"/>
              </a:rPr>
              <a:t>35%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5" name="Text 42"/>
          <p:cNvSpPr/>
          <p:nvPr/>
        </p:nvSpPr>
        <p:spPr>
          <a:xfrm>
            <a:off x="7760880" y="6116400"/>
            <a:ext cx="1283400" cy="33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30000"/>
              </a:lnSpc>
            </a:pPr>
            <a:r>
              <a:rPr b="1" lang="en-US" sz="1690" spc="-1" strike="noStrike">
                <a:solidFill>
                  <a:srgbClr val="22c55e"/>
                </a:solidFill>
                <a:latin typeface="Poppins Light"/>
                <a:ea typeface="MiSans"/>
              </a:rPr>
              <a:t>CUMPLIDOS</a:t>
            </a:r>
            <a:endParaRPr b="0" lang="es-BO" sz="169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6" name="Text 44"/>
          <p:cNvSpPr/>
          <p:nvPr/>
        </p:nvSpPr>
        <p:spPr>
          <a:xfrm>
            <a:off x="11853720" y="6548040"/>
            <a:ext cx="596520" cy="33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20000"/>
              </a:lnSpc>
            </a:pPr>
            <a:r>
              <a:rPr b="1" lang="en-US" sz="1800" spc="-1" strike="noStrike">
                <a:solidFill>
                  <a:srgbClr val="3b82f6"/>
                </a:solidFill>
                <a:latin typeface="Poppins Light"/>
                <a:ea typeface="MiSans"/>
              </a:rPr>
              <a:t>63%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7" name="Text 46"/>
          <p:cNvSpPr/>
          <p:nvPr/>
        </p:nvSpPr>
        <p:spPr>
          <a:xfrm>
            <a:off x="11400120" y="6129000"/>
            <a:ext cx="1503360" cy="33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30000"/>
              </a:lnSpc>
            </a:pPr>
            <a:r>
              <a:rPr b="1" lang="en-US" sz="1690" spc="-1" strike="noStrike">
                <a:solidFill>
                  <a:srgbClr val="3b82f6"/>
                </a:solidFill>
                <a:latin typeface="Poppins Light"/>
                <a:ea typeface="MiSans"/>
              </a:rPr>
              <a:t>EN PROCESO</a:t>
            </a:r>
            <a:endParaRPr b="0" lang="es-BO" sz="169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8" name="Shape 22"/>
          <p:cNvSpPr/>
          <p:nvPr/>
        </p:nvSpPr>
        <p:spPr>
          <a:xfrm>
            <a:off x="6701040" y="9267840"/>
            <a:ext cx="647640" cy="676440"/>
          </a:xfrm>
          <a:custGeom>
            <a:avLst/>
            <a:gdLst>
              <a:gd name="textAreaLeft" fmla="*/ 0 w 647640"/>
              <a:gd name="textAreaRight" fmla="*/ 648000 w 647640"/>
              <a:gd name="textAreaTop" fmla="*/ 0 h 676440"/>
              <a:gd name="textAreaBottom" fmla="*/ 676800 h 676440"/>
            </a:gdLst>
            <a:ahLst/>
            <a:rect l="textAreaLeft" t="textAreaTop" r="textAreaRight" b="textAreaBottom"/>
            <a:pathLst>
              <a:path w="381995" h="381995">
                <a:moveTo>
                  <a:pt x="63667" y="0"/>
                </a:moveTo>
                <a:lnTo>
                  <a:pt x="318328" y="0"/>
                </a:lnTo>
                <a:cubicBezTo>
                  <a:pt x="353467" y="0"/>
                  <a:pt x="381995" y="28528"/>
                  <a:pt x="381995" y="63667"/>
                </a:cubicBezTo>
                <a:lnTo>
                  <a:pt x="381995" y="318328"/>
                </a:lnTo>
                <a:cubicBezTo>
                  <a:pt x="381995" y="353467"/>
                  <a:pt x="353467" y="381995"/>
                  <a:pt x="318328" y="381995"/>
                </a:cubicBezTo>
                <a:lnTo>
                  <a:pt x="63667" y="381995"/>
                </a:lnTo>
                <a:cubicBezTo>
                  <a:pt x="28528" y="381995"/>
                  <a:pt x="0" y="353467"/>
                  <a:pt x="0" y="318328"/>
                </a:cubicBezTo>
                <a:lnTo>
                  <a:pt x="0" y="63667"/>
                </a:lnTo>
                <a:cubicBezTo>
                  <a:pt x="0" y="28528"/>
                  <a:pt x="28528" y="0"/>
                  <a:pt x="63667" y="0"/>
                </a:cubicBezTo>
                <a:close/>
              </a:path>
            </a:pathLst>
          </a:custGeom>
          <a:solidFill>
            <a:srgbClr val="c9a22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89" name="Shape 23"/>
          <p:cNvSpPr/>
          <p:nvPr/>
        </p:nvSpPr>
        <p:spPr>
          <a:xfrm>
            <a:off x="6774840" y="9392040"/>
            <a:ext cx="526320" cy="468000"/>
          </a:xfrm>
          <a:custGeom>
            <a:avLst/>
            <a:gdLst>
              <a:gd name="textAreaLeft" fmla="*/ 0 w 526320"/>
              <a:gd name="textAreaRight" fmla="*/ 526680 w 526320"/>
              <a:gd name="textAreaTop" fmla="*/ 0 h 468000"/>
              <a:gd name="textAreaBottom" fmla="*/ 468360 h 468000"/>
            </a:gdLst>
            <a:ahLst/>
            <a:rect l="textAreaLeft" t="textAreaTop" r="textAreaRight" b="textAreaBottom"/>
            <a:pathLst>
              <a:path w="179060" h="159164">
                <a:moveTo>
                  <a:pt x="83592" y="26486"/>
                </a:moveTo>
                <a:lnTo>
                  <a:pt x="47345" y="66774"/>
                </a:lnTo>
                <a:cubicBezTo>
                  <a:pt x="45915" y="68360"/>
                  <a:pt x="45977" y="70816"/>
                  <a:pt x="47501" y="72339"/>
                </a:cubicBezTo>
                <a:cubicBezTo>
                  <a:pt x="56982" y="81820"/>
                  <a:pt x="72370" y="81820"/>
                  <a:pt x="81852" y="72339"/>
                </a:cubicBezTo>
                <a:lnTo>
                  <a:pt x="91737" y="62453"/>
                </a:lnTo>
                <a:cubicBezTo>
                  <a:pt x="93043" y="61148"/>
                  <a:pt x="94690" y="60433"/>
                  <a:pt x="96369" y="60308"/>
                </a:cubicBezTo>
                <a:cubicBezTo>
                  <a:pt x="98483" y="60122"/>
                  <a:pt x="100659" y="60837"/>
                  <a:pt x="102276" y="62453"/>
                </a:cubicBezTo>
                <a:lnTo>
                  <a:pt x="157175" y="116886"/>
                </a:lnTo>
                <a:lnTo>
                  <a:pt x="179060" y="99478"/>
                </a:lnTo>
                <a:lnTo>
                  <a:pt x="179060" y="9948"/>
                </a:lnTo>
                <a:lnTo>
                  <a:pt x="144243" y="29843"/>
                </a:lnTo>
                <a:lnTo>
                  <a:pt x="136844" y="24901"/>
                </a:lnTo>
                <a:cubicBezTo>
                  <a:pt x="131932" y="21636"/>
                  <a:pt x="126181" y="19896"/>
                  <a:pt x="120275" y="19896"/>
                </a:cubicBezTo>
                <a:lnTo>
                  <a:pt x="98390" y="19896"/>
                </a:lnTo>
                <a:cubicBezTo>
                  <a:pt x="98048" y="19896"/>
                  <a:pt x="97675" y="19896"/>
                  <a:pt x="97333" y="19927"/>
                </a:cubicBezTo>
                <a:cubicBezTo>
                  <a:pt x="92079" y="20206"/>
                  <a:pt x="87136" y="22569"/>
                  <a:pt x="83592" y="26486"/>
                </a:cubicBezTo>
                <a:close/>
                <a:moveTo>
                  <a:pt x="36247" y="56796"/>
                </a:moveTo>
                <a:lnTo>
                  <a:pt x="69448" y="19896"/>
                </a:lnTo>
                <a:lnTo>
                  <a:pt x="57138" y="19896"/>
                </a:lnTo>
                <a:cubicBezTo>
                  <a:pt x="49210" y="19896"/>
                  <a:pt x="41625" y="23035"/>
                  <a:pt x="36030" y="28631"/>
                </a:cubicBezTo>
                <a:lnTo>
                  <a:pt x="34817" y="29843"/>
                </a:lnTo>
                <a:lnTo>
                  <a:pt x="0" y="9948"/>
                </a:lnTo>
                <a:lnTo>
                  <a:pt x="0" y="99478"/>
                </a:lnTo>
                <a:lnTo>
                  <a:pt x="48620" y="139984"/>
                </a:lnTo>
                <a:cubicBezTo>
                  <a:pt x="55770" y="145953"/>
                  <a:pt x="64785" y="149217"/>
                  <a:pt x="74080" y="149217"/>
                </a:cubicBezTo>
                <a:lnTo>
                  <a:pt x="78961" y="149217"/>
                </a:lnTo>
                <a:lnTo>
                  <a:pt x="76784" y="147041"/>
                </a:lnTo>
                <a:cubicBezTo>
                  <a:pt x="73862" y="144118"/>
                  <a:pt x="73862" y="139393"/>
                  <a:pt x="76784" y="136502"/>
                </a:cubicBezTo>
                <a:cubicBezTo>
                  <a:pt x="79707" y="133611"/>
                  <a:pt x="84432" y="133580"/>
                  <a:pt x="87323" y="136502"/>
                </a:cubicBezTo>
                <a:lnTo>
                  <a:pt x="100068" y="149248"/>
                </a:lnTo>
                <a:lnTo>
                  <a:pt x="102866" y="149248"/>
                </a:lnTo>
                <a:cubicBezTo>
                  <a:pt x="108804" y="149248"/>
                  <a:pt x="114617" y="147911"/>
                  <a:pt x="119902" y="145424"/>
                </a:cubicBezTo>
                <a:lnTo>
                  <a:pt x="111602" y="137093"/>
                </a:lnTo>
                <a:cubicBezTo>
                  <a:pt x="108680" y="134171"/>
                  <a:pt x="108680" y="129445"/>
                  <a:pt x="111602" y="126554"/>
                </a:cubicBezTo>
                <a:cubicBezTo>
                  <a:pt x="114524" y="123663"/>
                  <a:pt x="119249" y="123632"/>
                  <a:pt x="122140" y="126554"/>
                </a:cubicBezTo>
                <a:lnTo>
                  <a:pt x="132088" y="136502"/>
                </a:lnTo>
                <a:lnTo>
                  <a:pt x="137528" y="131062"/>
                </a:lnTo>
                <a:cubicBezTo>
                  <a:pt x="140295" y="128295"/>
                  <a:pt x="141103" y="124285"/>
                  <a:pt x="139891" y="120772"/>
                </a:cubicBezTo>
                <a:lnTo>
                  <a:pt x="97022" y="78246"/>
                </a:lnTo>
                <a:lnTo>
                  <a:pt x="92390" y="82877"/>
                </a:lnTo>
                <a:cubicBezTo>
                  <a:pt x="77064" y="98203"/>
                  <a:pt x="52257" y="98203"/>
                  <a:pt x="36931" y="82877"/>
                </a:cubicBezTo>
                <a:cubicBezTo>
                  <a:pt x="29781" y="75727"/>
                  <a:pt x="29501" y="64256"/>
                  <a:pt x="36247" y="56765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90" name="Shape 26"/>
          <p:cNvSpPr/>
          <p:nvPr/>
        </p:nvSpPr>
        <p:spPr>
          <a:xfrm>
            <a:off x="17226720" y="9264600"/>
            <a:ext cx="477360" cy="636840"/>
          </a:xfrm>
          <a:custGeom>
            <a:avLst/>
            <a:gdLst>
              <a:gd name="textAreaLeft" fmla="*/ 0 w 477360"/>
              <a:gd name="textAreaRight" fmla="*/ 477720 w 477360"/>
              <a:gd name="textAreaTop" fmla="*/ 0 h 636840"/>
              <a:gd name="textAreaBottom" fmla="*/ 637200 h 636840"/>
            </a:gdLst>
            <a:ahLst/>
            <a:rect l="textAreaLeft" t="textAreaTop" r="textAreaRight" b="textAreaBottom"/>
            <a:pathLst>
              <a:path w="179060" h="238747">
                <a:moveTo>
                  <a:pt x="0" y="29843"/>
                </a:moveTo>
                <a:cubicBezTo>
                  <a:pt x="0" y="13383"/>
                  <a:pt x="13383" y="0"/>
                  <a:pt x="29843" y="0"/>
                </a:cubicBezTo>
                <a:lnTo>
                  <a:pt x="99556" y="0"/>
                </a:lnTo>
                <a:cubicBezTo>
                  <a:pt x="107483" y="0"/>
                  <a:pt x="115083" y="3124"/>
                  <a:pt x="120679" y="8720"/>
                </a:cubicBezTo>
                <a:lnTo>
                  <a:pt x="170340" y="58428"/>
                </a:lnTo>
                <a:cubicBezTo>
                  <a:pt x="175936" y="64023"/>
                  <a:pt x="179060" y="71624"/>
                  <a:pt x="179060" y="79551"/>
                </a:cubicBezTo>
                <a:lnTo>
                  <a:pt x="179060" y="208903"/>
                </a:lnTo>
                <a:cubicBezTo>
                  <a:pt x="179060" y="225364"/>
                  <a:pt x="165677" y="238747"/>
                  <a:pt x="149217" y="238747"/>
                </a:cubicBezTo>
                <a:lnTo>
                  <a:pt x="29843" y="238747"/>
                </a:lnTo>
                <a:cubicBezTo>
                  <a:pt x="13383" y="238747"/>
                  <a:pt x="0" y="225364"/>
                  <a:pt x="0" y="208903"/>
                </a:cubicBezTo>
                <a:lnTo>
                  <a:pt x="0" y="29843"/>
                </a:lnTo>
                <a:close/>
                <a:moveTo>
                  <a:pt x="96991" y="27279"/>
                </a:moveTo>
                <a:lnTo>
                  <a:pt x="96991" y="70878"/>
                </a:lnTo>
                <a:cubicBezTo>
                  <a:pt x="96991" y="77080"/>
                  <a:pt x="101980" y="82069"/>
                  <a:pt x="108182" y="82069"/>
                </a:cubicBezTo>
                <a:lnTo>
                  <a:pt x="151781" y="82069"/>
                </a:lnTo>
                <a:lnTo>
                  <a:pt x="96991" y="27279"/>
                </a:lnTo>
                <a:close/>
                <a:moveTo>
                  <a:pt x="41035" y="29843"/>
                </a:moveTo>
                <a:cubicBezTo>
                  <a:pt x="34833" y="29843"/>
                  <a:pt x="29843" y="34833"/>
                  <a:pt x="29843" y="41035"/>
                </a:cubicBezTo>
                <a:cubicBezTo>
                  <a:pt x="29843" y="47236"/>
                  <a:pt x="34833" y="52226"/>
                  <a:pt x="41035" y="52226"/>
                </a:cubicBezTo>
                <a:lnTo>
                  <a:pt x="63417" y="52226"/>
                </a:lnTo>
                <a:cubicBezTo>
                  <a:pt x="69619" y="52226"/>
                  <a:pt x="74608" y="47236"/>
                  <a:pt x="74608" y="41035"/>
                </a:cubicBezTo>
                <a:cubicBezTo>
                  <a:pt x="74608" y="34833"/>
                  <a:pt x="69619" y="29843"/>
                  <a:pt x="63417" y="29843"/>
                </a:cubicBezTo>
                <a:lnTo>
                  <a:pt x="41035" y="29843"/>
                </a:lnTo>
                <a:close/>
                <a:moveTo>
                  <a:pt x="41035" y="74608"/>
                </a:moveTo>
                <a:cubicBezTo>
                  <a:pt x="34833" y="74608"/>
                  <a:pt x="29843" y="79598"/>
                  <a:pt x="29843" y="85800"/>
                </a:cubicBezTo>
                <a:cubicBezTo>
                  <a:pt x="29843" y="92001"/>
                  <a:pt x="34833" y="96991"/>
                  <a:pt x="41035" y="96991"/>
                </a:cubicBezTo>
                <a:lnTo>
                  <a:pt x="63417" y="96991"/>
                </a:lnTo>
                <a:cubicBezTo>
                  <a:pt x="69619" y="96991"/>
                  <a:pt x="74608" y="92001"/>
                  <a:pt x="74608" y="85800"/>
                </a:cubicBezTo>
                <a:cubicBezTo>
                  <a:pt x="74608" y="79598"/>
                  <a:pt x="69619" y="74608"/>
                  <a:pt x="63417" y="74608"/>
                </a:cubicBezTo>
                <a:lnTo>
                  <a:pt x="41035" y="74608"/>
                </a:lnTo>
                <a:close/>
                <a:moveTo>
                  <a:pt x="73816" y="149217"/>
                </a:moveTo>
                <a:cubicBezTo>
                  <a:pt x="68546" y="149217"/>
                  <a:pt x="63604" y="151595"/>
                  <a:pt x="60340" y="155698"/>
                </a:cubicBezTo>
                <a:lnTo>
                  <a:pt x="32315" y="190718"/>
                </a:lnTo>
                <a:cubicBezTo>
                  <a:pt x="28444" y="195521"/>
                  <a:pt x="29237" y="202608"/>
                  <a:pt x="34040" y="206432"/>
                </a:cubicBezTo>
                <a:cubicBezTo>
                  <a:pt x="38843" y="210256"/>
                  <a:pt x="45931" y="209510"/>
                  <a:pt x="49754" y="204660"/>
                </a:cubicBezTo>
                <a:lnTo>
                  <a:pt x="71717" y="177241"/>
                </a:lnTo>
                <a:lnTo>
                  <a:pt x="78805" y="200883"/>
                </a:lnTo>
                <a:cubicBezTo>
                  <a:pt x="80204" y="205639"/>
                  <a:pt x="84587" y="208857"/>
                  <a:pt x="89530" y="208857"/>
                </a:cubicBezTo>
                <a:lnTo>
                  <a:pt x="138025" y="208857"/>
                </a:lnTo>
                <a:cubicBezTo>
                  <a:pt x="144227" y="208857"/>
                  <a:pt x="149217" y="203867"/>
                  <a:pt x="149217" y="197666"/>
                </a:cubicBezTo>
                <a:cubicBezTo>
                  <a:pt x="149217" y="191464"/>
                  <a:pt x="144227" y="186474"/>
                  <a:pt x="138025" y="186474"/>
                </a:cubicBezTo>
                <a:lnTo>
                  <a:pt x="97877" y="186474"/>
                </a:lnTo>
                <a:lnTo>
                  <a:pt x="90369" y="161480"/>
                </a:lnTo>
                <a:cubicBezTo>
                  <a:pt x="88178" y="154160"/>
                  <a:pt x="81463" y="149170"/>
                  <a:pt x="73816" y="149170"/>
                </a:cubicBezTo>
                <a:close/>
              </a:path>
            </a:pathLst>
          </a:custGeom>
          <a:solidFill>
            <a:srgbClr val="c9a22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91" name="Text 27"/>
          <p:cNvSpPr/>
          <p:nvPr/>
        </p:nvSpPr>
        <p:spPr>
          <a:xfrm>
            <a:off x="6048360" y="9405720"/>
            <a:ext cx="3700080" cy="477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90000"/>
              </a:lnSpc>
            </a:pPr>
            <a:r>
              <a:rPr b="1" lang="en-US" sz="3380" spc="-1" strike="noStrike">
                <a:solidFill>
                  <a:srgbClr val="c9a227"/>
                </a:solidFill>
                <a:latin typeface="Poppins Light"/>
                <a:ea typeface="MiSans"/>
              </a:rPr>
              <a:t>659</a:t>
            </a:r>
            <a:endParaRPr b="0" lang="es-BO" sz="338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2" name="Text 28"/>
          <p:cNvSpPr/>
          <p:nvPr/>
        </p:nvSpPr>
        <p:spPr>
          <a:xfrm>
            <a:off x="7742520" y="9374040"/>
            <a:ext cx="3580920" cy="286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30000"/>
              </a:lnSpc>
            </a:pPr>
            <a:r>
              <a:rPr b="0" lang="en-US" sz="1510" spc="-1" strike="noStrike">
                <a:solidFill>
                  <a:srgbClr val="0f121d"/>
                </a:solidFill>
                <a:latin typeface="Poppins Light"/>
                <a:ea typeface="MiSans"/>
              </a:rPr>
              <a:t>Documentos Suscritos</a:t>
            </a:r>
            <a:endParaRPr b="0" lang="es-BO" sz="151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3" name="Text 29"/>
          <p:cNvSpPr/>
          <p:nvPr/>
        </p:nvSpPr>
        <p:spPr>
          <a:xfrm>
            <a:off x="7848000" y="9591840"/>
            <a:ext cx="3569040" cy="23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20000"/>
              </a:lnSpc>
            </a:pPr>
            <a:r>
              <a:rPr b="0" lang="en-US" sz="1320" spc="-1" strike="noStrike">
                <a:solidFill>
                  <a:srgbClr val="0f121d"/>
                </a:solidFill>
                <a:latin typeface="Poppins Light"/>
                <a:ea typeface="MiSans"/>
              </a:rPr>
              <a:t>Convenios, acuerdos y otros</a:t>
            </a:r>
            <a:endParaRPr b="0" lang="es-BO" sz="132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4" name="Text 39"/>
          <p:cNvSpPr/>
          <p:nvPr/>
        </p:nvSpPr>
        <p:spPr>
          <a:xfrm>
            <a:off x="7073280" y="5734440"/>
            <a:ext cx="3533040" cy="381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10000"/>
              </a:lnSpc>
            </a:pPr>
            <a:r>
              <a:rPr b="1" lang="en-US" sz="2260" spc="-1" strike="noStrike">
                <a:solidFill>
                  <a:srgbClr val="0f121d"/>
                </a:solidFill>
                <a:latin typeface="Poppins Light"/>
                <a:ea typeface="Alimama ShuHeiTi"/>
              </a:rPr>
              <a:t>Estado de Cumplimiento</a:t>
            </a:r>
            <a:endParaRPr b="0" lang="es-BO" sz="226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5" name="Text 43"/>
          <p:cNvSpPr/>
          <p:nvPr/>
        </p:nvSpPr>
        <p:spPr>
          <a:xfrm>
            <a:off x="5040720" y="7155000"/>
            <a:ext cx="6732360" cy="620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en-US" sz="1100" spc="-1" strike="noStrike">
                <a:solidFill>
                  <a:srgbClr val="75db9b"/>
                </a:solidFill>
                <a:latin typeface="Poppins Light"/>
                <a:ea typeface="MiSans"/>
              </a:rPr>
              <a:t>COMPROMISOS TOTALMENTE EJECUTADOS</a:t>
            </a:r>
            <a:endParaRPr b="0" lang="es-BO" sz="11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100" spc="-1" strike="noStrike">
                <a:solidFill>
                  <a:srgbClr val="75db9b"/>
                </a:solidFill>
                <a:latin typeface="Poppins Light"/>
                <a:ea typeface="MiSans"/>
              </a:rPr>
              <a:t> </a:t>
            </a:r>
            <a:r>
              <a:rPr b="0" lang="en-US" sz="1100" spc="-1" strike="noStrike">
                <a:solidFill>
                  <a:srgbClr val="75db9b"/>
                </a:solidFill>
                <a:latin typeface="Poppins Light"/>
                <a:ea typeface="MiSans"/>
              </a:rPr>
              <a:t>Y VERIFICADOS </a:t>
            </a:r>
            <a:endParaRPr b="0" lang="es-BO" sz="11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100" spc="-1" strike="noStrike">
                <a:solidFill>
                  <a:srgbClr val="75db9b"/>
                </a:solidFill>
                <a:latin typeface="Poppins Light"/>
                <a:ea typeface="MiSans"/>
              </a:rPr>
              <a:t>SEGÚN LOS ACUERDOS ESTABLECIDOS.</a:t>
            </a:r>
            <a:endParaRPr b="0" lang="es-BO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6" name="Text 24"/>
          <p:cNvSpPr/>
          <p:nvPr/>
        </p:nvSpPr>
        <p:spPr>
          <a:xfrm>
            <a:off x="6462720" y="8674200"/>
            <a:ext cx="6498000" cy="52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10000"/>
              </a:lnSpc>
            </a:pPr>
            <a:r>
              <a:rPr b="1" lang="en-US" sz="2260" spc="-1" strike="noStrike">
                <a:solidFill>
                  <a:srgbClr val="1e3a5f"/>
                </a:solidFill>
                <a:latin typeface="Poppins Light"/>
                <a:ea typeface="Alimama ShuHeiTi"/>
              </a:rPr>
              <a:t>Coordinación con Organizaciones Sociales</a:t>
            </a:r>
            <a:endParaRPr b="0" lang="es-BO" sz="226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7" name="Shape 5"/>
          <p:cNvSpPr/>
          <p:nvPr/>
        </p:nvSpPr>
        <p:spPr>
          <a:xfrm>
            <a:off x="6449040" y="5634360"/>
            <a:ext cx="60120" cy="2966760"/>
          </a:xfrm>
          <a:custGeom>
            <a:avLst/>
            <a:gdLst>
              <a:gd name="textAreaLeft" fmla="*/ 0 w 60120"/>
              <a:gd name="textAreaRight" fmla="*/ 60480 w 60120"/>
              <a:gd name="textAreaTop" fmla="*/ 0 h 2966760"/>
              <a:gd name="textAreaBottom" fmla="*/ 2967120 h 2966760"/>
            </a:gdLst>
            <a:ahLst/>
            <a:rect l="textAreaLeft" t="textAreaTop" r="textAreaRight" b="textAreaBottom"/>
            <a:pathLst>
              <a:path w="31833" h="2833128">
                <a:moveTo>
                  <a:pt x="31833" y="0"/>
                </a:moveTo>
                <a:lnTo>
                  <a:pt x="31833" y="0"/>
                </a:lnTo>
                <a:lnTo>
                  <a:pt x="31833" y="2833128"/>
                </a:lnTo>
                <a:lnTo>
                  <a:pt x="31833" y="2833128"/>
                </a:lnTo>
                <a:cubicBezTo>
                  <a:pt x="14252" y="2833128"/>
                  <a:pt x="0" y="2818876"/>
                  <a:pt x="0" y="2801295"/>
                </a:cubicBezTo>
                <a:lnTo>
                  <a:pt x="0" y="31833"/>
                </a:lnTo>
                <a:cubicBezTo>
                  <a:pt x="0" y="14252"/>
                  <a:pt x="14252" y="0"/>
                  <a:pt x="31833" y="0"/>
                </a:cubicBezTo>
                <a:close/>
              </a:path>
            </a:pathLst>
          </a:custGeom>
          <a:solidFill>
            <a:srgbClr val="1e3a5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398" name="Text 51"/>
          <p:cNvSpPr/>
          <p:nvPr/>
        </p:nvSpPr>
        <p:spPr>
          <a:xfrm>
            <a:off x="14299560" y="6855480"/>
            <a:ext cx="6732360" cy="107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r>
              <a:rPr b="0" lang="en-US" sz="1200" spc="-1" strike="noStrike">
                <a:solidFill>
                  <a:srgbClr val="f59e0b"/>
                </a:solidFill>
                <a:latin typeface="Poppins Light"/>
                <a:ea typeface="MiSans"/>
              </a:rPr>
              <a:t>COMPROMISOS PROGRAMADOS PARA </a:t>
            </a:r>
            <a:endParaRPr b="0" lang="es-BO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200" spc="-1" strike="noStrike">
                <a:solidFill>
                  <a:srgbClr val="f59e0b"/>
                </a:solidFill>
                <a:latin typeface="Poppins Light"/>
                <a:ea typeface="MiSans"/>
              </a:rPr>
              <a:t>INICIAR SU EJECUCIÓN EN EL SIGUIENTE PERIODO.</a:t>
            </a:r>
            <a:endParaRPr b="0" lang="es-BO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9" name="Text 48"/>
          <p:cNvSpPr/>
          <p:nvPr/>
        </p:nvSpPr>
        <p:spPr>
          <a:xfrm>
            <a:off x="15722640" y="6554160"/>
            <a:ext cx="453240" cy="33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20000"/>
              </a:lnSpc>
            </a:pPr>
            <a:r>
              <a:rPr b="1" lang="en-US" sz="1879" spc="-1" strike="noStrike">
                <a:solidFill>
                  <a:srgbClr val="f59e0b"/>
                </a:solidFill>
                <a:latin typeface="Poppins Light"/>
                <a:ea typeface="MiSans"/>
              </a:rPr>
              <a:t>2%</a:t>
            </a:r>
            <a:endParaRPr b="0" lang="es-BO" sz="1879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0" name="Text 50"/>
          <p:cNvSpPr/>
          <p:nvPr/>
        </p:nvSpPr>
        <p:spPr>
          <a:xfrm>
            <a:off x="15269760" y="6088320"/>
            <a:ext cx="1205280" cy="33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30000"/>
              </a:lnSpc>
            </a:pPr>
            <a:r>
              <a:rPr b="1" lang="en-US" sz="1690" spc="-1" strike="noStrike">
                <a:solidFill>
                  <a:srgbClr val="f59e0b"/>
                </a:solidFill>
                <a:latin typeface="Poppins Light"/>
                <a:ea typeface="MiSans"/>
              </a:rPr>
              <a:t>PENDIENTES</a:t>
            </a:r>
            <a:endParaRPr b="0" lang="es-BO" sz="169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1" name="Shape 30"/>
          <p:cNvSpPr/>
          <p:nvPr/>
        </p:nvSpPr>
        <p:spPr>
          <a:xfrm>
            <a:off x="8834760" y="7918920"/>
            <a:ext cx="7018920" cy="603360"/>
          </a:xfrm>
          <a:custGeom>
            <a:avLst/>
            <a:gdLst>
              <a:gd name="textAreaLeft" fmla="*/ 0 w 7018920"/>
              <a:gd name="textAreaRight" fmla="*/ 7019280 w 7018920"/>
              <a:gd name="textAreaTop" fmla="*/ 0 h 603360"/>
              <a:gd name="textAreaBottom" fmla="*/ 603720 h 603360"/>
            </a:gdLst>
            <a:ahLst/>
            <a:rect l="textAreaLeft" t="textAreaTop" r="textAreaRight" b="textAreaBottom"/>
            <a:pathLst>
              <a:path w="2578465" h="1289232">
                <a:moveTo>
                  <a:pt x="63662" y="0"/>
                </a:moveTo>
                <a:lnTo>
                  <a:pt x="2514802" y="0"/>
                </a:lnTo>
                <a:cubicBezTo>
                  <a:pt x="2549962" y="0"/>
                  <a:pt x="2578465" y="28503"/>
                  <a:pt x="2578465" y="63662"/>
                </a:cubicBezTo>
                <a:lnTo>
                  <a:pt x="2578465" y="1225570"/>
                </a:lnTo>
                <a:cubicBezTo>
                  <a:pt x="2578465" y="1260730"/>
                  <a:pt x="2549962" y="1289232"/>
                  <a:pt x="2514802" y="1289232"/>
                </a:cubicBezTo>
                <a:lnTo>
                  <a:pt x="63662" y="1289232"/>
                </a:lnTo>
                <a:cubicBezTo>
                  <a:pt x="28503" y="1289232"/>
                  <a:pt x="0" y="1260730"/>
                  <a:pt x="0" y="1225570"/>
                </a:cubicBezTo>
                <a:lnTo>
                  <a:pt x="0" y="63662"/>
                </a:lnTo>
                <a:cubicBezTo>
                  <a:pt x="0" y="28526"/>
                  <a:pt x="28526" y="0"/>
                  <a:pt x="63662" y="0"/>
                </a:cubicBezTo>
                <a:close/>
              </a:path>
            </a:pathLst>
          </a:custGeom>
          <a:solidFill>
            <a:srgbClr val="1e3a5f">
              <a:alpha val="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402" name="Text 33"/>
          <p:cNvSpPr/>
          <p:nvPr/>
        </p:nvSpPr>
        <p:spPr>
          <a:xfrm>
            <a:off x="9464400" y="7765200"/>
            <a:ext cx="6824520" cy="954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30000"/>
              </a:lnSpc>
            </a:pPr>
            <a:r>
              <a:rPr b="0" lang="en-US" sz="1200" spc="-1" strike="noStrike">
                <a:solidFill>
                  <a:srgbClr val="0f121d"/>
                </a:solidFill>
                <a:latin typeface="Poppins Light"/>
                <a:ea typeface="MiSans"/>
              </a:rPr>
              <a:t>Compromisos Establecidos entre Órgano Ejecutivo organizaciones sociales.</a:t>
            </a:r>
            <a:endParaRPr b="0" lang="es-BO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3" name="Text 32"/>
          <p:cNvSpPr/>
          <p:nvPr/>
        </p:nvSpPr>
        <p:spPr>
          <a:xfrm>
            <a:off x="7614000" y="8028000"/>
            <a:ext cx="3700080" cy="477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90000"/>
              </a:lnSpc>
            </a:pPr>
            <a:r>
              <a:rPr b="1" lang="en-US" sz="2800" spc="-1" strike="noStrike">
                <a:solidFill>
                  <a:srgbClr val="0f121d"/>
                </a:solidFill>
                <a:latin typeface="Poppins Light"/>
                <a:ea typeface="MiSans"/>
              </a:rPr>
              <a:t>798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4" name="Text 47"/>
          <p:cNvSpPr/>
          <p:nvPr/>
        </p:nvSpPr>
        <p:spPr>
          <a:xfrm>
            <a:off x="10531800" y="7232040"/>
            <a:ext cx="6732360" cy="30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r>
              <a:rPr b="0" lang="en-US" sz="1200" spc="-1" strike="noStrike">
                <a:solidFill>
                  <a:srgbClr val="5c97f8"/>
                </a:solidFill>
                <a:latin typeface="Poppins Light"/>
                <a:ea typeface="MiSans"/>
              </a:rPr>
              <a:t>COMPROMISOS EN ETAPA DE EJECUCIÓN </a:t>
            </a:r>
            <a:endParaRPr b="0" lang="es-BO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200" spc="-1" strike="noStrike">
                <a:solidFill>
                  <a:srgbClr val="5c97f8"/>
                </a:solidFill>
                <a:latin typeface="Poppins Light"/>
                <a:ea typeface="MiSans"/>
              </a:rPr>
              <a:t>CON AVANCES SIGNIFICATIVOS REPORTADOS.</a:t>
            </a:r>
            <a:endParaRPr b="0" lang="es-BO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5" name="Image 0"/>
          <p:cNvSpPr/>
          <p:nvPr/>
        </p:nvSpPr>
        <p:spPr>
          <a:xfrm rot="16200000">
            <a:off x="11770200" y="6426720"/>
            <a:ext cx="577080" cy="577080"/>
          </a:xfrm>
          <a:prstGeom prst="roundRect">
            <a:avLst>
              <a:gd name="adj" fmla="val 0"/>
            </a:avLst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6" name="Image 0"/>
          <p:cNvSpPr/>
          <p:nvPr/>
        </p:nvSpPr>
        <p:spPr>
          <a:xfrm rot="16200000">
            <a:off x="15583680" y="6451200"/>
            <a:ext cx="577080" cy="577080"/>
          </a:xfrm>
          <a:prstGeom prst="roundRect">
            <a:avLst>
              <a:gd name="adj" fmla="val 0"/>
            </a:avLst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slow">
    <p:push dir="u"/>
  </p:transition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Shape 0"/>
          <p:cNvSpPr/>
          <p:nvPr/>
        </p:nvSpPr>
        <p:spPr>
          <a:xfrm>
            <a:off x="355320" y="122040"/>
            <a:ext cx="95040" cy="571320"/>
          </a:xfrm>
          <a:custGeom>
            <a:avLst/>
            <a:gdLst>
              <a:gd name="textAreaLeft" fmla="*/ 0 w 95040"/>
              <a:gd name="textAreaRight" fmla="*/ 95400 w 95040"/>
              <a:gd name="textAreaTop" fmla="*/ 0 h 571320"/>
              <a:gd name="textAreaBottom" fmla="*/ 571680 h 571320"/>
            </a:gdLst>
            <a:ahLst/>
            <a:rect l="textAreaLeft" t="textAreaTop" r="textAreaRight" b="textAreaBottom"/>
            <a:pathLst>
              <a:path w="63500" h="381000">
                <a:moveTo>
                  <a:pt x="0" y="0"/>
                </a:moveTo>
                <a:lnTo>
                  <a:pt x="63500" y="0"/>
                </a:lnTo>
                <a:lnTo>
                  <a:pt x="63500" y="381000"/>
                </a:lnTo>
                <a:lnTo>
                  <a:pt x="0" y="381000"/>
                </a:lnTo>
                <a:lnTo>
                  <a:pt x="0" y="0"/>
                </a:lnTo>
                <a:close/>
              </a:path>
            </a:pathLst>
          </a:custGeom>
          <a:solidFill>
            <a:srgbClr val="c9a22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408" name="Text 1"/>
          <p:cNvSpPr/>
          <p:nvPr/>
        </p:nvSpPr>
        <p:spPr>
          <a:xfrm>
            <a:off x="554760" y="240120"/>
            <a:ext cx="9239040" cy="28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30000"/>
              </a:lnSpc>
            </a:pPr>
            <a:r>
              <a:rPr b="1" lang="en-US" sz="2400" spc="72" strike="noStrike">
                <a:solidFill>
                  <a:srgbClr val="c9a227"/>
                </a:solidFill>
                <a:latin typeface="Poppins Light"/>
                <a:ea typeface="MiSans"/>
              </a:rPr>
              <a:t>Unidad de Fortalecimiento a las Organizaciones Sociales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9" name="Shape 4"/>
          <p:cNvSpPr/>
          <p:nvPr/>
        </p:nvSpPr>
        <p:spPr>
          <a:xfrm>
            <a:off x="355320" y="994320"/>
            <a:ext cx="6786360" cy="2241360"/>
          </a:xfrm>
          <a:custGeom>
            <a:avLst/>
            <a:gdLst>
              <a:gd name="textAreaLeft" fmla="*/ 0 w 6786360"/>
              <a:gd name="textAreaRight" fmla="*/ 6786720 w 6786360"/>
              <a:gd name="textAreaTop" fmla="*/ 0 h 2241360"/>
              <a:gd name="textAreaBottom" fmla="*/ 2241720 h 2241360"/>
            </a:gdLst>
            <a:ahLst/>
            <a:rect l="textAreaLeft" t="textAreaTop" r="textAreaRight" b="textAreaBottom"/>
            <a:pathLst>
              <a:path w="4524375" h="3333750">
                <a:moveTo>
                  <a:pt x="31750" y="0"/>
                </a:moveTo>
                <a:lnTo>
                  <a:pt x="4492625" y="0"/>
                </a:lnTo>
                <a:cubicBezTo>
                  <a:pt x="4510160" y="0"/>
                  <a:pt x="4524375" y="14215"/>
                  <a:pt x="4524375" y="31750"/>
                </a:cubicBezTo>
                <a:lnTo>
                  <a:pt x="4524375" y="3238505"/>
                </a:lnTo>
                <a:cubicBezTo>
                  <a:pt x="4524375" y="3291107"/>
                  <a:pt x="4481732" y="3333750"/>
                  <a:pt x="4429130" y="3333750"/>
                </a:cubicBezTo>
                <a:lnTo>
                  <a:pt x="95245" y="3333750"/>
                </a:lnTo>
                <a:cubicBezTo>
                  <a:pt x="42643" y="3333750"/>
                  <a:pt x="0" y="3291107"/>
                  <a:pt x="0" y="3238505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  <a:effectLst>
            <a:outerShdw algn="bl" blurRad="119160" dir="5400000" dist="79200" rotWithShape="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410" name="Shape 5"/>
          <p:cNvSpPr/>
          <p:nvPr/>
        </p:nvSpPr>
        <p:spPr>
          <a:xfrm>
            <a:off x="369360" y="946800"/>
            <a:ext cx="6786360" cy="47160"/>
          </a:xfrm>
          <a:custGeom>
            <a:avLst/>
            <a:gdLst>
              <a:gd name="textAreaLeft" fmla="*/ 0 w 6786360"/>
              <a:gd name="textAreaRight" fmla="*/ 6786720 w 6786360"/>
              <a:gd name="textAreaTop" fmla="*/ 0 h 47160"/>
              <a:gd name="textAreaBottom" fmla="*/ 47520 h 47160"/>
            </a:gdLst>
            <a:ahLst/>
            <a:rect l="textAreaLeft" t="textAreaTop" r="textAreaRight" b="textAreaBottom"/>
            <a:pathLst>
              <a:path w="4524375" h="31750">
                <a:moveTo>
                  <a:pt x="31750" y="0"/>
                </a:moveTo>
                <a:lnTo>
                  <a:pt x="4492625" y="0"/>
                </a:lnTo>
                <a:cubicBezTo>
                  <a:pt x="4510148" y="0"/>
                  <a:pt x="4524375" y="14227"/>
                  <a:pt x="4524375" y="31750"/>
                </a:cubicBezTo>
                <a:lnTo>
                  <a:pt x="4524375" y="31750"/>
                </a:lnTo>
                <a:lnTo>
                  <a:pt x="0" y="31750"/>
                </a:ln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1e3a5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2520" bIns="252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411" name="Shape 6"/>
          <p:cNvSpPr/>
          <p:nvPr/>
        </p:nvSpPr>
        <p:spPr>
          <a:xfrm>
            <a:off x="438840" y="1037520"/>
            <a:ext cx="440280" cy="452160"/>
          </a:xfrm>
          <a:custGeom>
            <a:avLst/>
            <a:gdLst>
              <a:gd name="textAreaLeft" fmla="*/ 0 w 440280"/>
              <a:gd name="textAreaRight" fmla="*/ 440640 w 440280"/>
              <a:gd name="textAreaTop" fmla="*/ 0 h 452160"/>
              <a:gd name="textAreaBottom" fmla="*/ 452520 h 452160"/>
            </a:gdLst>
            <a:ahLst/>
            <a:rect l="textAreaLeft" t="textAreaTop" r="textAreaRight" b="textAreaBottom"/>
            <a:pathLst>
              <a:path w="381000" h="381000">
                <a:moveTo>
                  <a:pt x="63501" y="0"/>
                </a:moveTo>
                <a:lnTo>
                  <a:pt x="317499" y="0"/>
                </a:lnTo>
                <a:cubicBezTo>
                  <a:pt x="352546" y="0"/>
                  <a:pt x="381000" y="28454"/>
                  <a:pt x="381000" y="63501"/>
                </a:cubicBezTo>
                <a:lnTo>
                  <a:pt x="381000" y="317499"/>
                </a:lnTo>
                <a:cubicBezTo>
                  <a:pt x="381000" y="352546"/>
                  <a:pt x="352546" y="381000"/>
                  <a:pt x="317499" y="381000"/>
                </a:cubicBezTo>
                <a:lnTo>
                  <a:pt x="63501" y="381000"/>
                </a:lnTo>
                <a:cubicBezTo>
                  <a:pt x="28454" y="381000"/>
                  <a:pt x="0" y="352546"/>
                  <a:pt x="0" y="3174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0f121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412" name="Shape 7"/>
          <p:cNvSpPr/>
          <p:nvPr/>
        </p:nvSpPr>
        <p:spPr>
          <a:xfrm>
            <a:off x="565560" y="1144800"/>
            <a:ext cx="208080" cy="237600"/>
          </a:xfrm>
          <a:custGeom>
            <a:avLst/>
            <a:gdLst>
              <a:gd name="textAreaLeft" fmla="*/ 0 w 208080"/>
              <a:gd name="textAreaRight" fmla="*/ 208440 w 208080"/>
              <a:gd name="textAreaTop" fmla="*/ 0 h 237600"/>
              <a:gd name="textAreaBottom" fmla="*/ 237960 h 237600"/>
            </a:gdLst>
            <a:ahLst/>
            <a:rect l="textAreaLeft" t="textAreaTop" r="textAreaRight" b="textAreaBottom"/>
            <a:pathLst>
              <a:path w="138906" h="158750">
                <a:moveTo>
                  <a:pt x="39688" y="0"/>
                </a:moveTo>
                <a:cubicBezTo>
                  <a:pt x="45176" y="0"/>
                  <a:pt x="49609" y="4434"/>
                  <a:pt x="49609" y="9922"/>
                </a:cubicBezTo>
                <a:lnTo>
                  <a:pt x="49609" y="19844"/>
                </a:lnTo>
                <a:lnTo>
                  <a:pt x="89297" y="19844"/>
                </a:lnTo>
                <a:lnTo>
                  <a:pt x="89297" y="9922"/>
                </a:lnTo>
                <a:cubicBezTo>
                  <a:pt x="89297" y="4434"/>
                  <a:pt x="93731" y="0"/>
                  <a:pt x="99219" y="0"/>
                </a:cubicBezTo>
                <a:cubicBezTo>
                  <a:pt x="104707" y="0"/>
                  <a:pt x="109141" y="4434"/>
                  <a:pt x="109141" y="9922"/>
                </a:cubicBezTo>
                <a:lnTo>
                  <a:pt x="109141" y="19844"/>
                </a:lnTo>
                <a:lnTo>
                  <a:pt x="119062" y="19844"/>
                </a:lnTo>
                <a:cubicBezTo>
                  <a:pt x="130008" y="19844"/>
                  <a:pt x="138906" y="28742"/>
                  <a:pt x="138906" y="39688"/>
                </a:cubicBezTo>
                <a:lnTo>
                  <a:pt x="138906" y="128984"/>
                </a:lnTo>
                <a:cubicBezTo>
                  <a:pt x="138906" y="139929"/>
                  <a:pt x="130008" y="148828"/>
                  <a:pt x="119062" y="148828"/>
                </a:cubicBezTo>
                <a:lnTo>
                  <a:pt x="19844" y="148828"/>
                </a:lnTo>
                <a:cubicBezTo>
                  <a:pt x="8899" y="148828"/>
                  <a:pt x="0" y="139929"/>
                  <a:pt x="0" y="128984"/>
                </a:cubicBezTo>
                <a:lnTo>
                  <a:pt x="0" y="39688"/>
                </a:lnTo>
                <a:cubicBezTo>
                  <a:pt x="0" y="28742"/>
                  <a:pt x="8899" y="19844"/>
                  <a:pt x="19844" y="19844"/>
                </a:cubicBezTo>
                <a:lnTo>
                  <a:pt x="29766" y="19844"/>
                </a:lnTo>
                <a:lnTo>
                  <a:pt x="29766" y="9922"/>
                </a:lnTo>
                <a:cubicBezTo>
                  <a:pt x="29766" y="4434"/>
                  <a:pt x="34199" y="0"/>
                  <a:pt x="39688" y="0"/>
                </a:cubicBezTo>
                <a:close/>
                <a:moveTo>
                  <a:pt x="95622" y="70910"/>
                </a:moveTo>
                <a:cubicBezTo>
                  <a:pt x="97792" y="67438"/>
                  <a:pt x="96738" y="62849"/>
                  <a:pt x="93266" y="60647"/>
                </a:cubicBezTo>
                <a:cubicBezTo>
                  <a:pt x="89793" y="58446"/>
                  <a:pt x="85204" y="59531"/>
                  <a:pt x="83003" y="63004"/>
                </a:cubicBezTo>
                <a:lnTo>
                  <a:pt x="63965" y="93483"/>
                </a:lnTo>
                <a:lnTo>
                  <a:pt x="55594" y="82321"/>
                </a:lnTo>
                <a:cubicBezTo>
                  <a:pt x="53113" y="79034"/>
                  <a:pt x="48462" y="78352"/>
                  <a:pt x="45176" y="80832"/>
                </a:cubicBezTo>
                <a:cubicBezTo>
                  <a:pt x="41889" y="83313"/>
                  <a:pt x="41207" y="87964"/>
                  <a:pt x="43687" y="91250"/>
                </a:cubicBezTo>
                <a:lnTo>
                  <a:pt x="58570" y="111094"/>
                </a:lnTo>
                <a:cubicBezTo>
                  <a:pt x="60027" y="113047"/>
                  <a:pt x="62384" y="114164"/>
                  <a:pt x="64833" y="114071"/>
                </a:cubicBezTo>
                <a:cubicBezTo>
                  <a:pt x="67283" y="113978"/>
                  <a:pt x="69515" y="112675"/>
                  <a:pt x="70817" y="110567"/>
                </a:cubicBezTo>
                <a:lnTo>
                  <a:pt x="95622" y="70879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413" name="Text 8"/>
          <p:cNvSpPr/>
          <p:nvPr/>
        </p:nvSpPr>
        <p:spPr>
          <a:xfrm>
            <a:off x="1136160" y="1071720"/>
            <a:ext cx="3452400" cy="33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20000"/>
              </a:lnSpc>
            </a:pPr>
            <a:r>
              <a:rPr b="1" lang="en-US" sz="1870" spc="-1" strike="noStrike">
                <a:solidFill>
                  <a:srgbClr val="0f121d"/>
                </a:solidFill>
                <a:latin typeface="Poppins Light"/>
                <a:ea typeface="Alimama ShuHeiTi"/>
              </a:rPr>
              <a:t>Apoyo a Participación Social</a:t>
            </a:r>
            <a:endParaRPr b="0" lang="es-BO" sz="187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4" name="Shape 9"/>
          <p:cNvSpPr/>
          <p:nvPr/>
        </p:nvSpPr>
        <p:spPr>
          <a:xfrm>
            <a:off x="2696760" y="2637000"/>
            <a:ext cx="618120" cy="464040"/>
          </a:xfrm>
          <a:custGeom>
            <a:avLst/>
            <a:gdLst>
              <a:gd name="textAreaLeft" fmla="*/ 0 w 618120"/>
              <a:gd name="textAreaRight" fmla="*/ 618480 w 618120"/>
              <a:gd name="textAreaTop" fmla="*/ 0 h 464040"/>
              <a:gd name="textAreaBottom" fmla="*/ 464400 h 464040"/>
            </a:gdLst>
            <a:ahLst/>
            <a:rect l="textAreaLeft" t="textAreaTop" r="textAreaRight" b="textAreaBottom"/>
            <a:pathLst>
              <a:path w="4143375" h="1143000">
                <a:moveTo>
                  <a:pt x="95246" y="0"/>
                </a:moveTo>
                <a:lnTo>
                  <a:pt x="4048129" y="0"/>
                </a:lnTo>
                <a:cubicBezTo>
                  <a:pt x="4100732" y="0"/>
                  <a:pt x="4143375" y="42643"/>
                  <a:pt x="4143375" y="95246"/>
                </a:cubicBezTo>
                <a:lnTo>
                  <a:pt x="4143375" y="1047754"/>
                </a:lnTo>
                <a:cubicBezTo>
                  <a:pt x="4143375" y="1100357"/>
                  <a:pt x="4100732" y="1143000"/>
                  <a:pt x="4048129" y="1143000"/>
                </a:cubicBezTo>
                <a:lnTo>
                  <a:pt x="95246" y="1143000"/>
                </a:lnTo>
                <a:cubicBezTo>
                  <a:pt x="42643" y="1143000"/>
                  <a:pt x="0" y="1100357"/>
                  <a:pt x="0" y="1047754"/>
                </a:cubicBezTo>
                <a:lnTo>
                  <a:pt x="0" y="95246"/>
                </a:lnTo>
                <a:cubicBezTo>
                  <a:pt x="0" y="42643"/>
                  <a:pt x="42643" y="0"/>
                  <a:pt x="95246" y="0"/>
                </a:cubicBezTo>
                <a:close/>
              </a:path>
            </a:pathLst>
          </a:custGeom>
          <a:solidFill>
            <a:srgbClr val="0f121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415" name="Text 10"/>
          <p:cNvSpPr/>
          <p:nvPr/>
        </p:nvSpPr>
        <p:spPr>
          <a:xfrm>
            <a:off x="2579760" y="2584800"/>
            <a:ext cx="852480" cy="71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80000"/>
              </a:lnSpc>
            </a:pPr>
            <a:r>
              <a:rPr b="1" lang="en-US" sz="3200" spc="-1" strike="noStrike">
                <a:solidFill>
                  <a:srgbClr val="ffffff"/>
                </a:solidFill>
                <a:latin typeface="Poppins Light"/>
                <a:ea typeface="MiSans"/>
              </a:rPr>
              <a:t>14</a:t>
            </a:r>
            <a:endParaRPr b="0" lang="es-BO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6" name="Text 11"/>
          <p:cNvSpPr/>
          <p:nvPr/>
        </p:nvSpPr>
        <p:spPr>
          <a:xfrm>
            <a:off x="3294720" y="2665440"/>
            <a:ext cx="2137320" cy="41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20000"/>
              </a:lnSpc>
            </a:pPr>
            <a:r>
              <a:rPr b="1" lang="en-US" sz="1800" spc="-1" strike="noStrike">
                <a:solidFill>
                  <a:srgbClr val="0f121d"/>
                </a:solidFill>
                <a:latin typeface="MiSans"/>
                <a:ea typeface="MiSans"/>
              </a:rPr>
              <a:t>Eventos Apoyados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7" name="Shape 12"/>
          <p:cNvSpPr/>
          <p:nvPr/>
        </p:nvSpPr>
        <p:spPr>
          <a:xfrm>
            <a:off x="2077920" y="1562040"/>
            <a:ext cx="597960" cy="505440"/>
          </a:xfrm>
          <a:custGeom>
            <a:avLst/>
            <a:gdLst>
              <a:gd name="textAreaLeft" fmla="*/ 0 w 597960"/>
              <a:gd name="textAreaRight" fmla="*/ 598320 w 597960"/>
              <a:gd name="textAreaTop" fmla="*/ 0 h 505440"/>
              <a:gd name="textAreaBottom" fmla="*/ 505800 h 505440"/>
            </a:gdLst>
            <a:ahLst/>
            <a:rect l="textAreaLeft" t="textAreaTop" r="textAreaRight" b="textAreaBottom"/>
            <a:pathLst>
              <a:path w="2008187" h="1095375">
                <a:moveTo>
                  <a:pt x="63499" y="0"/>
                </a:moveTo>
                <a:lnTo>
                  <a:pt x="1944689" y="0"/>
                </a:lnTo>
                <a:cubicBezTo>
                  <a:pt x="1979758" y="0"/>
                  <a:pt x="2008187" y="28429"/>
                  <a:pt x="2008187" y="63499"/>
                </a:cubicBezTo>
                <a:lnTo>
                  <a:pt x="2008187" y="1031876"/>
                </a:lnTo>
                <a:cubicBezTo>
                  <a:pt x="2008187" y="1066946"/>
                  <a:pt x="1979758" y="1095375"/>
                  <a:pt x="1944689" y="1095375"/>
                </a:cubicBezTo>
                <a:lnTo>
                  <a:pt x="63499" y="1095375"/>
                </a:lnTo>
                <a:cubicBezTo>
                  <a:pt x="28429" y="1095375"/>
                  <a:pt x="0" y="1066946"/>
                  <a:pt x="0" y="1031876"/>
                </a:cubicBezTo>
                <a:lnTo>
                  <a:pt x="0" y="63499"/>
                </a:lnTo>
                <a:cubicBezTo>
                  <a:pt x="0" y="28453"/>
                  <a:pt x="28453" y="0"/>
                  <a:pt x="63499" y="0"/>
                </a:cubicBezTo>
                <a:close/>
              </a:path>
            </a:pathLst>
          </a:custGeom>
          <a:solidFill>
            <a:srgbClr val="c9a227">
              <a:alpha val="10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418" name="Text 14"/>
          <p:cNvSpPr/>
          <p:nvPr/>
        </p:nvSpPr>
        <p:spPr>
          <a:xfrm>
            <a:off x="954360" y="1587960"/>
            <a:ext cx="2845080" cy="47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90000"/>
              </a:lnSpc>
            </a:pPr>
            <a:r>
              <a:rPr b="1" lang="en-US" sz="3380" spc="-1" strike="noStrike">
                <a:solidFill>
                  <a:srgbClr val="c9a227"/>
                </a:solidFill>
                <a:latin typeface="MiSans"/>
                <a:ea typeface="MiSans"/>
              </a:rPr>
              <a:t>8</a:t>
            </a:r>
            <a:endParaRPr b="0" lang="es-BO" sz="338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9" name="Text 15"/>
          <p:cNvSpPr/>
          <p:nvPr/>
        </p:nvSpPr>
        <p:spPr>
          <a:xfrm>
            <a:off x="972000" y="2078280"/>
            <a:ext cx="2726280" cy="28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30000"/>
              </a:lnSpc>
            </a:pPr>
            <a:r>
              <a:rPr b="1" lang="en-US" sz="1500" spc="-1" strike="noStrike">
                <a:solidFill>
                  <a:srgbClr val="0f121d"/>
                </a:solidFill>
                <a:latin typeface="MiSans"/>
                <a:ea typeface="MiSans"/>
              </a:rPr>
              <a:t>Eventos Nacionales</a:t>
            </a:r>
            <a:endParaRPr b="0" lang="es-BO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0" name="Shape 16"/>
          <p:cNvSpPr/>
          <p:nvPr/>
        </p:nvSpPr>
        <p:spPr>
          <a:xfrm>
            <a:off x="5070960" y="1562040"/>
            <a:ext cx="604800" cy="505440"/>
          </a:xfrm>
          <a:custGeom>
            <a:avLst/>
            <a:gdLst>
              <a:gd name="textAreaLeft" fmla="*/ 0 w 604800"/>
              <a:gd name="textAreaRight" fmla="*/ 605160 w 604800"/>
              <a:gd name="textAreaTop" fmla="*/ 0 h 505440"/>
              <a:gd name="textAreaBottom" fmla="*/ 505800 h 505440"/>
            </a:gdLst>
            <a:ahLst/>
            <a:rect l="textAreaLeft" t="textAreaTop" r="textAreaRight" b="textAreaBottom"/>
            <a:pathLst>
              <a:path w="2008187" h="1095375">
                <a:moveTo>
                  <a:pt x="63499" y="0"/>
                </a:moveTo>
                <a:lnTo>
                  <a:pt x="1944689" y="0"/>
                </a:lnTo>
                <a:cubicBezTo>
                  <a:pt x="1979758" y="0"/>
                  <a:pt x="2008187" y="28429"/>
                  <a:pt x="2008187" y="63499"/>
                </a:cubicBezTo>
                <a:lnTo>
                  <a:pt x="2008187" y="1031876"/>
                </a:lnTo>
                <a:cubicBezTo>
                  <a:pt x="2008187" y="1066946"/>
                  <a:pt x="1979758" y="1095375"/>
                  <a:pt x="1944689" y="1095375"/>
                </a:cubicBezTo>
                <a:lnTo>
                  <a:pt x="63499" y="1095375"/>
                </a:lnTo>
                <a:cubicBezTo>
                  <a:pt x="28429" y="1095375"/>
                  <a:pt x="0" y="1066946"/>
                  <a:pt x="0" y="1031876"/>
                </a:cubicBezTo>
                <a:lnTo>
                  <a:pt x="0" y="63499"/>
                </a:lnTo>
                <a:cubicBezTo>
                  <a:pt x="0" y="28453"/>
                  <a:pt x="28453" y="0"/>
                  <a:pt x="63499" y="0"/>
                </a:cubicBezTo>
                <a:close/>
              </a:path>
            </a:pathLst>
          </a:custGeom>
          <a:solidFill>
            <a:srgbClr val="1e3a5f">
              <a:alpha val="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421" name="Text 18"/>
          <p:cNvSpPr/>
          <p:nvPr/>
        </p:nvSpPr>
        <p:spPr>
          <a:xfrm>
            <a:off x="3956760" y="1587960"/>
            <a:ext cx="2845080" cy="47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90000"/>
              </a:lnSpc>
            </a:pPr>
            <a:r>
              <a:rPr b="1" lang="en-US" sz="3380" spc="-1" strike="noStrike">
                <a:solidFill>
                  <a:srgbClr val="0f121d"/>
                </a:solidFill>
                <a:latin typeface="MiSans"/>
                <a:ea typeface="MiSans"/>
              </a:rPr>
              <a:t>6</a:t>
            </a:r>
            <a:endParaRPr b="0" lang="es-BO" sz="338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2" name="Text 19"/>
          <p:cNvSpPr/>
          <p:nvPr/>
        </p:nvSpPr>
        <p:spPr>
          <a:xfrm>
            <a:off x="4010400" y="2078280"/>
            <a:ext cx="2726280" cy="28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30000"/>
              </a:lnSpc>
            </a:pPr>
            <a:r>
              <a:rPr b="1" lang="en-US" sz="1500" spc="-1" strike="noStrike">
                <a:solidFill>
                  <a:srgbClr val="0f121d"/>
                </a:solidFill>
                <a:latin typeface="MiSans"/>
                <a:ea typeface="MiSans"/>
              </a:rPr>
              <a:t>Eventos Internacionales</a:t>
            </a:r>
            <a:endParaRPr b="0" lang="es-BO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3" name="Shape 20"/>
          <p:cNvSpPr/>
          <p:nvPr/>
        </p:nvSpPr>
        <p:spPr>
          <a:xfrm>
            <a:off x="7400160" y="943560"/>
            <a:ext cx="10310400" cy="2289600"/>
          </a:xfrm>
          <a:custGeom>
            <a:avLst/>
            <a:gdLst>
              <a:gd name="textAreaLeft" fmla="*/ 0 w 10310400"/>
              <a:gd name="textAreaRight" fmla="*/ 10310760 w 10310400"/>
              <a:gd name="textAreaTop" fmla="*/ 0 h 2289600"/>
              <a:gd name="textAreaBottom" fmla="*/ 2289960 h 2289600"/>
            </a:gdLst>
            <a:ahLst/>
            <a:rect l="textAreaLeft" t="textAreaTop" r="textAreaRight" b="textAreaBottom"/>
            <a:pathLst>
              <a:path w="6873875" h="3333750">
                <a:moveTo>
                  <a:pt x="31750" y="0"/>
                </a:moveTo>
                <a:lnTo>
                  <a:pt x="6842125" y="0"/>
                </a:lnTo>
                <a:cubicBezTo>
                  <a:pt x="6859660" y="0"/>
                  <a:pt x="6873875" y="14215"/>
                  <a:pt x="6873875" y="31750"/>
                </a:cubicBezTo>
                <a:lnTo>
                  <a:pt x="6873875" y="3238505"/>
                </a:lnTo>
                <a:cubicBezTo>
                  <a:pt x="6873875" y="3291107"/>
                  <a:pt x="6831232" y="3333750"/>
                  <a:pt x="6778630" y="3333750"/>
                </a:cubicBezTo>
                <a:lnTo>
                  <a:pt x="95245" y="3333750"/>
                </a:lnTo>
                <a:cubicBezTo>
                  <a:pt x="42643" y="3333750"/>
                  <a:pt x="0" y="3291107"/>
                  <a:pt x="0" y="3238505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  <a:effectLst>
            <a:outerShdw algn="bl" blurRad="119160" dir="5400000" dist="79200" rotWithShape="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424" name="Shape 21"/>
          <p:cNvSpPr/>
          <p:nvPr/>
        </p:nvSpPr>
        <p:spPr>
          <a:xfrm>
            <a:off x="7384680" y="973080"/>
            <a:ext cx="10310400" cy="47160"/>
          </a:xfrm>
          <a:custGeom>
            <a:avLst/>
            <a:gdLst>
              <a:gd name="textAreaLeft" fmla="*/ 0 w 10310400"/>
              <a:gd name="textAreaRight" fmla="*/ 10310760 w 10310400"/>
              <a:gd name="textAreaTop" fmla="*/ 0 h 47160"/>
              <a:gd name="textAreaBottom" fmla="*/ 47520 h 47160"/>
            </a:gdLst>
            <a:ahLst/>
            <a:rect l="textAreaLeft" t="textAreaTop" r="textAreaRight" b="textAreaBottom"/>
            <a:pathLst>
              <a:path w="6873875" h="31750">
                <a:moveTo>
                  <a:pt x="31750" y="0"/>
                </a:moveTo>
                <a:lnTo>
                  <a:pt x="6842125" y="0"/>
                </a:lnTo>
                <a:cubicBezTo>
                  <a:pt x="6859648" y="0"/>
                  <a:pt x="6873875" y="14227"/>
                  <a:pt x="6873875" y="31750"/>
                </a:cubicBezTo>
                <a:lnTo>
                  <a:pt x="6873875" y="31750"/>
                </a:lnTo>
                <a:lnTo>
                  <a:pt x="0" y="31750"/>
                </a:ln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c9a22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2520" bIns="252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425" name="Shape 22"/>
          <p:cNvSpPr/>
          <p:nvPr/>
        </p:nvSpPr>
        <p:spPr>
          <a:xfrm>
            <a:off x="7491240" y="1066320"/>
            <a:ext cx="471240" cy="423360"/>
          </a:xfrm>
          <a:custGeom>
            <a:avLst/>
            <a:gdLst>
              <a:gd name="textAreaLeft" fmla="*/ 0 w 471240"/>
              <a:gd name="textAreaRight" fmla="*/ 471600 w 471240"/>
              <a:gd name="textAreaTop" fmla="*/ 0 h 423360"/>
              <a:gd name="textAreaBottom" fmla="*/ 423720 h 423360"/>
            </a:gdLst>
            <a:ahLst/>
            <a:rect l="textAreaLeft" t="textAreaTop" r="textAreaRight" b="textAreaBottom"/>
            <a:pathLst>
              <a:path w="381000" h="381000">
                <a:moveTo>
                  <a:pt x="63501" y="0"/>
                </a:moveTo>
                <a:lnTo>
                  <a:pt x="317499" y="0"/>
                </a:lnTo>
                <a:cubicBezTo>
                  <a:pt x="352546" y="0"/>
                  <a:pt x="381000" y="28454"/>
                  <a:pt x="381000" y="63501"/>
                </a:cubicBezTo>
                <a:lnTo>
                  <a:pt x="381000" y="317499"/>
                </a:lnTo>
                <a:cubicBezTo>
                  <a:pt x="381000" y="352546"/>
                  <a:pt x="352546" y="381000"/>
                  <a:pt x="317499" y="381000"/>
                </a:cubicBezTo>
                <a:lnTo>
                  <a:pt x="63501" y="381000"/>
                </a:lnTo>
                <a:cubicBezTo>
                  <a:pt x="28454" y="381000"/>
                  <a:pt x="0" y="352546"/>
                  <a:pt x="0" y="3174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c9a22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426" name="Shape 23"/>
          <p:cNvSpPr/>
          <p:nvPr/>
        </p:nvSpPr>
        <p:spPr>
          <a:xfrm>
            <a:off x="7628040" y="1137600"/>
            <a:ext cx="267480" cy="237600"/>
          </a:xfrm>
          <a:custGeom>
            <a:avLst/>
            <a:gdLst>
              <a:gd name="textAreaLeft" fmla="*/ 0 w 267480"/>
              <a:gd name="textAreaRight" fmla="*/ 267840 w 267480"/>
              <a:gd name="textAreaTop" fmla="*/ 0 h 237600"/>
              <a:gd name="textAreaBottom" fmla="*/ 237960 h 237600"/>
            </a:gdLst>
            <a:ahLst/>
            <a:rect l="textAreaLeft" t="textAreaTop" r="textAreaRight" b="textAreaBottom"/>
            <a:pathLst>
              <a:path w="178594" h="158750">
                <a:moveTo>
                  <a:pt x="14883" y="60709"/>
                </a:moveTo>
                <a:lnTo>
                  <a:pt x="79747" y="87406"/>
                </a:lnTo>
                <a:cubicBezTo>
                  <a:pt x="82786" y="88646"/>
                  <a:pt x="86010" y="89297"/>
                  <a:pt x="89297" y="89297"/>
                </a:cubicBezTo>
                <a:cubicBezTo>
                  <a:pt x="92583" y="89297"/>
                  <a:pt x="95808" y="88646"/>
                  <a:pt x="98847" y="87406"/>
                </a:cubicBezTo>
                <a:lnTo>
                  <a:pt x="174005" y="56462"/>
                </a:lnTo>
                <a:cubicBezTo>
                  <a:pt x="176795" y="55314"/>
                  <a:pt x="178594" y="52617"/>
                  <a:pt x="178594" y="49609"/>
                </a:cubicBezTo>
                <a:cubicBezTo>
                  <a:pt x="178594" y="46602"/>
                  <a:pt x="176795" y="43904"/>
                  <a:pt x="174005" y="42757"/>
                </a:cubicBezTo>
                <a:lnTo>
                  <a:pt x="98847" y="11813"/>
                </a:lnTo>
                <a:cubicBezTo>
                  <a:pt x="95808" y="10573"/>
                  <a:pt x="92583" y="9922"/>
                  <a:pt x="89297" y="9922"/>
                </a:cubicBezTo>
                <a:cubicBezTo>
                  <a:pt x="86010" y="9922"/>
                  <a:pt x="82786" y="10573"/>
                  <a:pt x="79747" y="11813"/>
                </a:cubicBezTo>
                <a:lnTo>
                  <a:pt x="4589" y="42757"/>
                </a:lnTo>
                <a:cubicBezTo>
                  <a:pt x="1798" y="43904"/>
                  <a:pt x="0" y="46602"/>
                  <a:pt x="0" y="49609"/>
                </a:cubicBezTo>
                <a:lnTo>
                  <a:pt x="0" y="141387"/>
                </a:lnTo>
                <a:cubicBezTo>
                  <a:pt x="0" y="145510"/>
                  <a:pt x="3318" y="148828"/>
                  <a:pt x="7441" y="148828"/>
                </a:cubicBezTo>
                <a:cubicBezTo>
                  <a:pt x="11565" y="148828"/>
                  <a:pt x="14883" y="145510"/>
                  <a:pt x="14883" y="141387"/>
                </a:cubicBezTo>
                <a:lnTo>
                  <a:pt x="14883" y="60709"/>
                </a:lnTo>
                <a:close/>
                <a:moveTo>
                  <a:pt x="29766" y="82941"/>
                </a:moveTo>
                <a:lnTo>
                  <a:pt x="29766" y="119062"/>
                </a:lnTo>
                <a:cubicBezTo>
                  <a:pt x="29766" y="135496"/>
                  <a:pt x="56431" y="148828"/>
                  <a:pt x="89297" y="148828"/>
                </a:cubicBezTo>
                <a:cubicBezTo>
                  <a:pt x="122163" y="148828"/>
                  <a:pt x="148828" y="135496"/>
                  <a:pt x="148828" y="119062"/>
                </a:cubicBezTo>
                <a:lnTo>
                  <a:pt x="148828" y="82910"/>
                </a:lnTo>
                <a:lnTo>
                  <a:pt x="104521" y="101172"/>
                </a:lnTo>
                <a:cubicBezTo>
                  <a:pt x="99684" y="103156"/>
                  <a:pt x="94537" y="104180"/>
                  <a:pt x="89297" y="104180"/>
                </a:cubicBezTo>
                <a:cubicBezTo>
                  <a:pt x="84057" y="104180"/>
                  <a:pt x="78910" y="103156"/>
                  <a:pt x="74073" y="101172"/>
                </a:cubicBezTo>
                <a:lnTo>
                  <a:pt x="29766" y="8291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427" name="Text 24"/>
          <p:cNvSpPr/>
          <p:nvPr/>
        </p:nvSpPr>
        <p:spPr>
          <a:xfrm>
            <a:off x="8166960" y="1068480"/>
            <a:ext cx="3712320" cy="33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20000"/>
              </a:lnSpc>
            </a:pPr>
            <a:r>
              <a:rPr b="1" lang="en-US" sz="1870" spc="-1" strike="noStrike">
                <a:solidFill>
                  <a:srgbClr val="0f121d"/>
                </a:solidFill>
                <a:latin typeface="Poppins Light"/>
                <a:ea typeface="Alimama ShuHeiTi"/>
              </a:rPr>
              <a:t>Formación y Capacitación</a:t>
            </a:r>
            <a:endParaRPr b="0" lang="es-BO" sz="187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8" name="Shape 25"/>
          <p:cNvSpPr/>
          <p:nvPr/>
        </p:nvSpPr>
        <p:spPr>
          <a:xfrm>
            <a:off x="10023480" y="1522800"/>
            <a:ext cx="4830840" cy="577800"/>
          </a:xfrm>
          <a:custGeom>
            <a:avLst/>
            <a:gdLst>
              <a:gd name="textAreaLeft" fmla="*/ 0 w 4830840"/>
              <a:gd name="textAreaRight" fmla="*/ 4831200 w 4830840"/>
              <a:gd name="textAreaTop" fmla="*/ 0 h 577800"/>
              <a:gd name="textAreaBottom" fmla="*/ 578160 h 577800"/>
            </a:gdLst>
            <a:ahLst/>
            <a:rect l="textAreaLeft" t="textAreaTop" r="textAreaRight" b="textAreaBottom"/>
            <a:pathLst>
              <a:path w="6492875" h="952500">
                <a:moveTo>
                  <a:pt x="95250" y="0"/>
                </a:moveTo>
                <a:lnTo>
                  <a:pt x="6397625" y="0"/>
                </a:lnTo>
                <a:cubicBezTo>
                  <a:pt x="6450195" y="0"/>
                  <a:pt x="6492875" y="42680"/>
                  <a:pt x="6492875" y="95250"/>
                </a:cubicBezTo>
                <a:lnTo>
                  <a:pt x="6492875" y="857250"/>
                </a:lnTo>
                <a:cubicBezTo>
                  <a:pt x="6492875" y="909820"/>
                  <a:pt x="6450195" y="952500"/>
                  <a:pt x="6397625" y="952500"/>
                </a:cubicBezTo>
                <a:lnTo>
                  <a:pt x="95250" y="952500"/>
                </a:lnTo>
                <a:cubicBezTo>
                  <a:pt x="42680" y="952500"/>
                  <a:pt x="0" y="909820"/>
                  <a:pt x="0" y="857250"/>
                </a:cubicBezTo>
                <a:lnTo>
                  <a:pt x="0" y="95250"/>
                </a:lnTo>
                <a:cubicBezTo>
                  <a:pt x="0" y="42680"/>
                  <a:pt x="42680" y="0"/>
                  <a:pt x="95250" y="0"/>
                </a:cubicBezTo>
                <a:close/>
              </a:path>
            </a:pathLst>
          </a:custGeom>
          <a:gradFill rotWithShape="0">
            <a:gsLst>
              <a:gs pos="0">
                <a:srgbClr val="c9a227">
                  <a:alpha val="20000"/>
                </a:srgbClr>
              </a:gs>
              <a:gs pos="100000">
                <a:srgbClr val="c9a227">
                  <a:alpha val="5000"/>
                </a:srgbClr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429" name="Shape 26"/>
          <p:cNvSpPr/>
          <p:nvPr/>
        </p:nvSpPr>
        <p:spPr>
          <a:xfrm>
            <a:off x="10173240" y="1571400"/>
            <a:ext cx="471240" cy="468720"/>
          </a:xfrm>
          <a:custGeom>
            <a:avLst/>
            <a:gdLst>
              <a:gd name="textAreaLeft" fmla="*/ 0 w 471240"/>
              <a:gd name="textAreaRight" fmla="*/ 471600 w 471240"/>
              <a:gd name="textAreaTop" fmla="*/ 0 h 468720"/>
              <a:gd name="textAreaBottom" fmla="*/ 469080 h 468720"/>
            </a:gdLst>
            <a:ahLst/>
            <a:rect l="textAreaLeft" t="textAreaTop" r="textAreaRight" b="textAreaBottom"/>
            <a:pathLst>
              <a:path w="635000" h="635000">
                <a:moveTo>
                  <a:pt x="317500" y="0"/>
                </a:moveTo>
                <a:lnTo>
                  <a:pt x="317500" y="0"/>
                </a:lnTo>
                <a:cubicBezTo>
                  <a:pt x="492733" y="0"/>
                  <a:pt x="635000" y="142267"/>
                  <a:pt x="635000" y="317500"/>
                </a:cubicBezTo>
                <a:lnTo>
                  <a:pt x="635000" y="317500"/>
                </a:lnTo>
                <a:cubicBezTo>
                  <a:pt x="635000" y="492733"/>
                  <a:pt x="492733" y="635000"/>
                  <a:pt x="317500" y="635000"/>
                </a:cubicBezTo>
                <a:lnTo>
                  <a:pt x="317500" y="635000"/>
                </a:lnTo>
                <a:cubicBezTo>
                  <a:pt x="142267" y="635000"/>
                  <a:pt x="0" y="492733"/>
                  <a:pt x="0" y="317500"/>
                </a:cubicBezTo>
                <a:lnTo>
                  <a:pt x="0" y="317500"/>
                </a:lnTo>
                <a:cubicBezTo>
                  <a:pt x="0" y="142267"/>
                  <a:pt x="142267" y="0"/>
                  <a:pt x="317500" y="0"/>
                </a:cubicBezTo>
                <a:close/>
              </a:path>
            </a:pathLst>
          </a:custGeom>
          <a:solidFill>
            <a:srgbClr val="c9a22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430" name="Text 27"/>
          <p:cNvSpPr/>
          <p:nvPr/>
        </p:nvSpPr>
        <p:spPr>
          <a:xfrm>
            <a:off x="10318680" y="1581120"/>
            <a:ext cx="475920" cy="47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90000"/>
              </a:lnSpc>
            </a:pPr>
            <a:r>
              <a:rPr b="1" lang="en-US" sz="3380" spc="-1" strike="noStrike">
                <a:solidFill>
                  <a:srgbClr val="ffffff"/>
                </a:solidFill>
                <a:latin typeface="MiSans"/>
                <a:ea typeface="MiSans"/>
              </a:rPr>
              <a:t>5</a:t>
            </a:r>
            <a:endParaRPr b="0" lang="es-BO" sz="338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1" name="Text 28"/>
          <p:cNvSpPr/>
          <p:nvPr/>
        </p:nvSpPr>
        <p:spPr>
          <a:xfrm>
            <a:off x="11038680" y="1519560"/>
            <a:ext cx="4536000" cy="33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r>
              <a:rPr b="1" lang="en-US" sz="1400" spc="-1" strike="noStrike">
                <a:solidFill>
                  <a:srgbClr val="0f121d"/>
                </a:solidFill>
                <a:latin typeface="Poppins Light"/>
                <a:ea typeface="MiSans"/>
              </a:rPr>
              <a:t>Talleres de Fortalecimiento Organizativo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2" name="Text 29"/>
          <p:cNvSpPr/>
          <p:nvPr/>
        </p:nvSpPr>
        <p:spPr>
          <a:xfrm>
            <a:off x="10902960" y="1694880"/>
            <a:ext cx="4512240" cy="28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30000"/>
              </a:lnSpc>
            </a:pPr>
            <a:r>
              <a:rPr b="0" lang="en-US" sz="1500" spc="-1" strike="noStrike">
                <a:solidFill>
                  <a:srgbClr val="0f121d"/>
                </a:solidFill>
                <a:latin typeface="MiSans"/>
                <a:ea typeface="MiSans"/>
              </a:rPr>
              <a:t>Dirigidos a juventudes y organizaciones sociales</a:t>
            </a:r>
            <a:endParaRPr b="0" lang="es-BO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3" name="Shape 30"/>
          <p:cNvSpPr/>
          <p:nvPr/>
        </p:nvSpPr>
        <p:spPr>
          <a:xfrm>
            <a:off x="8031960" y="2229840"/>
            <a:ext cx="4281840" cy="952200"/>
          </a:xfrm>
          <a:custGeom>
            <a:avLst/>
            <a:gdLst>
              <a:gd name="textAreaLeft" fmla="*/ 0 w 4281840"/>
              <a:gd name="textAreaRight" fmla="*/ 4282200 w 4281840"/>
              <a:gd name="textAreaTop" fmla="*/ 0 h 952200"/>
              <a:gd name="textAreaBottom" fmla="*/ 952560 h 952200"/>
            </a:gdLst>
            <a:ahLst/>
            <a:rect l="textAreaLeft" t="textAreaTop" r="textAreaRight" b="textAreaBottom"/>
            <a:pathLst>
              <a:path w="3167063" h="635000">
                <a:moveTo>
                  <a:pt x="31750" y="0"/>
                </a:moveTo>
                <a:lnTo>
                  <a:pt x="3103563" y="0"/>
                </a:lnTo>
                <a:cubicBezTo>
                  <a:pt x="3138609" y="0"/>
                  <a:pt x="3167063" y="28453"/>
                  <a:pt x="3167063" y="63500"/>
                </a:cubicBezTo>
                <a:lnTo>
                  <a:pt x="3167063" y="571500"/>
                </a:lnTo>
                <a:cubicBezTo>
                  <a:pt x="3167063" y="606547"/>
                  <a:pt x="3138609" y="635000"/>
                  <a:pt x="3103563" y="635000"/>
                </a:cubicBezTo>
                <a:lnTo>
                  <a:pt x="31750" y="635000"/>
                </a:lnTo>
                <a:cubicBezTo>
                  <a:pt x="14227" y="635000"/>
                  <a:pt x="0" y="620773"/>
                  <a:pt x="0" y="6032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1e3a5f">
              <a:alpha val="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434" name="Shape 31"/>
          <p:cNvSpPr/>
          <p:nvPr/>
        </p:nvSpPr>
        <p:spPr>
          <a:xfrm>
            <a:off x="8017560" y="2246040"/>
            <a:ext cx="47160" cy="952200"/>
          </a:xfrm>
          <a:custGeom>
            <a:avLst/>
            <a:gdLst>
              <a:gd name="textAreaLeft" fmla="*/ 0 w 47160"/>
              <a:gd name="textAreaRight" fmla="*/ 47520 w 47160"/>
              <a:gd name="textAreaTop" fmla="*/ 0 h 952200"/>
              <a:gd name="textAreaBottom" fmla="*/ 952560 h 952200"/>
            </a:gdLst>
            <a:ahLst/>
            <a:rect l="textAreaLeft" t="textAreaTop" r="textAreaRight" b="textAreaBottom"/>
            <a:pathLst>
              <a:path w="31750" h="635000">
                <a:moveTo>
                  <a:pt x="31750" y="0"/>
                </a:moveTo>
                <a:lnTo>
                  <a:pt x="31750" y="0"/>
                </a:lnTo>
                <a:lnTo>
                  <a:pt x="31750" y="635000"/>
                </a:lnTo>
                <a:lnTo>
                  <a:pt x="31750" y="635000"/>
                </a:lnTo>
                <a:cubicBezTo>
                  <a:pt x="14227" y="635000"/>
                  <a:pt x="0" y="620773"/>
                  <a:pt x="0" y="6032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1e3a5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435" name="Shape 32"/>
          <p:cNvSpPr/>
          <p:nvPr/>
        </p:nvSpPr>
        <p:spPr>
          <a:xfrm>
            <a:off x="8206200" y="2478960"/>
            <a:ext cx="475920" cy="475920"/>
          </a:xfrm>
          <a:custGeom>
            <a:avLst/>
            <a:gdLst>
              <a:gd name="textAreaLeft" fmla="*/ 0 w 475920"/>
              <a:gd name="textAreaRight" fmla="*/ 476280 w 475920"/>
              <a:gd name="textAreaTop" fmla="*/ 0 h 475920"/>
              <a:gd name="textAreaBottom" fmla="*/ 476280 h 475920"/>
            </a:gdLst>
            <a:ahLst/>
            <a:rect l="textAreaLeft" t="textAreaTop" r="textAreaRight" b="textAreaBottom"/>
            <a:pathLst>
              <a:path w="317500" h="317500">
                <a:moveTo>
                  <a:pt x="158750" y="0"/>
                </a:moveTo>
                <a:lnTo>
                  <a:pt x="158750" y="0"/>
                </a:lnTo>
                <a:cubicBezTo>
                  <a:pt x="246367" y="0"/>
                  <a:pt x="317500" y="71133"/>
                  <a:pt x="317500" y="158750"/>
                </a:cubicBezTo>
                <a:lnTo>
                  <a:pt x="317500" y="158750"/>
                </a:lnTo>
                <a:cubicBezTo>
                  <a:pt x="317500" y="246367"/>
                  <a:pt x="246367" y="317500"/>
                  <a:pt x="158750" y="317500"/>
                </a:cubicBezTo>
                <a:lnTo>
                  <a:pt x="158750" y="317500"/>
                </a:lnTo>
                <a:cubicBezTo>
                  <a:pt x="71133" y="317500"/>
                  <a:pt x="0" y="246367"/>
                  <a:pt x="0" y="158750"/>
                </a:cubicBezTo>
                <a:lnTo>
                  <a:pt x="0" y="158750"/>
                </a:lnTo>
                <a:cubicBezTo>
                  <a:pt x="0" y="71133"/>
                  <a:pt x="71133" y="0"/>
                  <a:pt x="158750" y="0"/>
                </a:cubicBezTo>
                <a:close/>
              </a:path>
            </a:pathLst>
          </a:custGeom>
          <a:solidFill>
            <a:srgbClr val="1e3a5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436" name="Shape 33"/>
          <p:cNvSpPr/>
          <p:nvPr/>
        </p:nvSpPr>
        <p:spPr>
          <a:xfrm>
            <a:off x="8347320" y="2637000"/>
            <a:ext cx="237600" cy="190080"/>
          </a:xfrm>
          <a:custGeom>
            <a:avLst/>
            <a:gdLst>
              <a:gd name="textAreaLeft" fmla="*/ 0 w 237600"/>
              <a:gd name="textAreaRight" fmla="*/ 237960 w 237600"/>
              <a:gd name="textAreaTop" fmla="*/ 0 h 190080"/>
              <a:gd name="textAreaBottom" fmla="*/ 190440 h 190080"/>
            </a:gdLst>
            <a:ahLst/>
            <a:rect l="textAreaLeft" t="textAreaTop" r="textAreaRight" b="textAreaBottom"/>
            <a:pathLst>
              <a:path w="158750" h="127000">
                <a:moveTo>
                  <a:pt x="95250" y="7938"/>
                </a:moveTo>
                <a:lnTo>
                  <a:pt x="127000" y="7938"/>
                </a:lnTo>
                <a:cubicBezTo>
                  <a:pt x="131390" y="7938"/>
                  <a:pt x="134938" y="11485"/>
                  <a:pt x="134938" y="15875"/>
                </a:cubicBezTo>
                <a:cubicBezTo>
                  <a:pt x="134938" y="20265"/>
                  <a:pt x="131390" y="23812"/>
                  <a:pt x="127000" y="23812"/>
                </a:cubicBezTo>
                <a:lnTo>
                  <a:pt x="98822" y="23812"/>
                </a:lnTo>
                <a:cubicBezTo>
                  <a:pt x="97532" y="30212"/>
                  <a:pt x="93142" y="35496"/>
                  <a:pt x="87313" y="38026"/>
                </a:cubicBezTo>
                <a:lnTo>
                  <a:pt x="87313" y="111125"/>
                </a:lnTo>
                <a:lnTo>
                  <a:pt x="127000" y="111125"/>
                </a:lnTo>
                <a:cubicBezTo>
                  <a:pt x="131390" y="111125"/>
                  <a:pt x="134938" y="114672"/>
                  <a:pt x="134938" y="119063"/>
                </a:cubicBezTo>
                <a:cubicBezTo>
                  <a:pt x="134938" y="123453"/>
                  <a:pt x="131390" y="127000"/>
                  <a:pt x="127000" y="127000"/>
                </a:cubicBezTo>
                <a:lnTo>
                  <a:pt x="31750" y="127000"/>
                </a:lnTo>
                <a:cubicBezTo>
                  <a:pt x="27360" y="127000"/>
                  <a:pt x="23812" y="123453"/>
                  <a:pt x="23812" y="119063"/>
                </a:cubicBezTo>
                <a:cubicBezTo>
                  <a:pt x="23812" y="114672"/>
                  <a:pt x="27360" y="111125"/>
                  <a:pt x="31750" y="111125"/>
                </a:cubicBezTo>
                <a:lnTo>
                  <a:pt x="71438" y="111125"/>
                </a:lnTo>
                <a:lnTo>
                  <a:pt x="71438" y="38026"/>
                </a:lnTo>
                <a:cubicBezTo>
                  <a:pt x="65608" y="35471"/>
                  <a:pt x="61218" y="30187"/>
                  <a:pt x="59928" y="23813"/>
                </a:cubicBezTo>
                <a:lnTo>
                  <a:pt x="31750" y="23812"/>
                </a:lnTo>
                <a:cubicBezTo>
                  <a:pt x="27360" y="23812"/>
                  <a:pt x="23812" y="20265"/>
                  <a:pt x="23812" y="15875"/>
                </a:cubicBezTo>
                <a:cubicBezTo>
                  <a:pt x="23812" y="11485"/>
                  <a:pt x="27360" y="7938"/>
                  <a:pt x="31750" y="7938"/>
                </a:cubicBezTo>
                <a:lnTo>
                  <a:pt x="63500" y="7938"/>
                </a:lnTo>
                <a:cubicBezTo>
                  <a:pt x="67121" y="3125"/>
                  <a:pt x="72876" y="0"/>
                  <a:pt x="79375" y="0"/>
                </a:cubicBezTo>
                <a:cubicBezTo>
                  <a:pt x="85874" y="0"/>
                  <a:pt x="91629" y="3125"/>
                  <a:pt x="95250" y="7938"/>
                </a:cubicBezTo>
                <a:close/>
                <a:moveTo>
                  <a:pt x="109041" y="79375"/>
                </a:moveTo>
                <a:lnTo>
                  <a:pt x="144959" y="79375"/>
                </a:lnTo>
                <a:lnTo>
                  <a:pt x="127000" y="48568"/>
                </a:lnTo>
                <a:lnTo>
                  <a:pt x="109041" y="79375"/>
                </a:lnTo>
                <a:close/>
                <a:moveTo>
                  <a:pt x="127000" y="103188"/>
                </a:moveTo>
                <a:cubicBezTo>
                  <a:pt x="111398" y="103188"/>
                  <a:pt x="98425" y="94754"/>
                  <a:pt x="95746" y="83617"/>
                </a:cubicBezTo>
                <a:cubicBezTo>
                  <a:pt x="95101" y="80888"/>
                  <a:pt x="95994" y="78085"/>
                  <a:pt x="97408" y="75654"/>
                </a:cubicBezTo>
                <a:lnTo>
                  <a:pt x="121022" y="35173"/>
                </a:lnTo>
                <a:cubicBezTo>
                  <a:pt x="122262" y="33040"/>
                  <a:pt x="124544" y="31750"/>
                  <a:pt x="127000" y="31750"/>
                </a:cubicBezTo>
                <a:cubicBezTo>
                  <a:pt x="129456" y="31750"/>
                  <a:pt x="131738" y="33065"/>
                  <a:pt x="132978" y="35173"/>
                </a:cubicBezTo>
                <a:lnTo>
                  <a:pt x="156592" y="75654"/>
                </a:lnTo>
                <a:cubicBezTo>
                  <a:pt x="158006" y="78085"/>
                  <a:pt x="158899" y="80888"/>
                  <a:pt x="158254" y="83617"/>
                </a:cubicBezTo>
                <a:cubicBezTo>
                  <a:pt x="155575" y="94729"/>
                  <a:pt x="142602" y="103188"/>
                  <a:pt x="127000" y="103188"/>
                </a:cubicBezTo>
                <a:close/>
                <a:moveTo>
                  <a:pt x="31452" y="48568"/>
                </a:moveTo>
                <a:lnTo>
                  <a:pt x="13494" y="79375"/>
                </a:lnTo>
                <a:lnTo>
                  <a:pt x="49436" y="79375"/>
                </a:lnTo>
                <a:lnTo>
                  <a:pt x="31452" y="48568"/>
                </a:lnTo>
                <a:close/>
                <a:moveTo>
                  <a:pt x="223" y="83617"/>
                </a:moveTo>
                <a:cubicBezTo>
                  <a:pt x="-422" y="80888"/>
                  <a:pt x="471" y="78085"/>
                  <a:pt x="1885" y="75654"/>
                </a:cubicBezTo>
                <a:lnTo>
                  <a:pt x="25499" y="35173"/>
                </a:lnTo>
                <a:cubicBezTo>
                  <a:pt x="26739" y="33040"/>
                  <a:pt x="29021" y="31750"/>
                  <a:pt x="31477" y="31750"/>
                </a:cubicBezTo>
                <a:cubicBezTo>
                  <a:pt x="33933" y="31750"/>
                  <a:pt x="36215" y="33065"/>
                  <a:pt x="37455" y="35173"/>
                </a:cubicBezTo>
                <a:lnTo>
                  <a:pt x="61069" y="75654"/>
                </a:lnTo>
                <a:cubicBezTo>
                  <a:pt x="62483" y="78085"/>
                  <a:pt x="63376" y="80888"/>
                  <a:pt x="62731" y="83617"/>
                </a:cubicBezTo>
                <a:cubicBezTo>
                  <a:pt x="60052" y="94729"/>
                  <a:pt x="47079" y="103188"/>
                  <a:pt x="31477" y="103188"/>
                </a:cubicBezTo>
                <a:cubicBezTo>
                  <a:pt x="15875" y="103188"/>
                  <a:pt x="2902" y="94754"/>
                  <a:pt x="223" y="83617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437" name="Text 34"/>
          <p:cNvSpPr/>
          <p:nvPr/>
        </p:nvSpPr>
        <p:spPr>
          <a:xfrm>
            <a:off x="8730720" y="2526120"/>
            <a:ext cx="3642840" cy="28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r>
              <a:rPr b="1" lang="en-US" sz="1400" spc="-1" strike="noStrike">
                <a:solidFill>
                  <a:srgbClr val="0f121d"/>
                </a:solidFill>
                <a:latin typeface="Poppins Light"/>
                <a:ea typeface="MiSans"/>
              </a:rPr>
              <a:t>Ley 341 de Participación y Control Social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8" name="Text 35"/>
          <p:cNvSpPr/>
          <p:nvPr/>
        </p:nvSpPr>
        <p:spPr>
          <a:xfrm>
            <a:off x="8906760" y="2759040"/>
            <a:ext cx="3630960" cy="23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20000"/>
              </a:lnSpc>
            </a:pPr>
            <a:r>
              <a:rPr b="0" lang="en-US" sz="1320" spc="-1" strike="noStrike">
                <a:solidFill>
                  <a:srgbClr val="0f121d"/>
                </a:solidFill>
                <a:latin typeface="Poppins Light"/>
                <a:ea typeface="MiSans"/>
              </a:rPr>
              <a:t>Socialización y aplicación práctica</a:t>
            </a:r>
            <a:endParaRPr b="0" lang="es-BO" sz="132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9" name="Shape 36"/>
          <p:cNvSpPr/>
          <p:nvPr/>
        </p:nvSpPr>
        <p:spPr>
          <a:xfrm>
            <a:off x="13213800" y="2229840"/>
            <a:ext cx="3967920" cy="952200"/>
          </a:xfrm>
          <a:custGeom>
            <a:avLst/>
            <a:gdLst>
              <a:gd name="textAreaLeft" fmla="*/ 0 w 3967920"/>
              <a:gd name="textAreaRight" fmla="*/ 3968280 w 3967920"/>
              <a:gd name="textAreaTop" fmla="*/ 0 h 952200"/>
              <a:gd name="textAreaBottom" fmla="*/ 952560 h 952200"/>
            </a:gdLst>
            <a:ahLst/>
            <a:rect l="textAreaLeft" t="textAreaTop" r="textAreaRight" b="textAreaBottom"/>
            <a:pathLst>
              <a:path w="3167063" h="635000">
                <a:moveTo>
                  <a:pt x="31750" y="0"/>
                </a:moveTo>
                <a:lnTo>
                  <a:pt x="3103563" y="0"/>
                </a:lnTo>
                <a:cubicBezTo>
                  <a:pt x="3138609" y="0"/>
                  <a:pt x="3167063" y="28453"/>
                  <a:pt x="3167063" y="63500"/>
                </a:cubicBezTo>
                <a:lnTo>
                  <a:pt x="3167063" y="571500"/>
                </a:lnTo>
                <a:cubicBezTo>
                  <a:pt x="3167063" y="606547"/>
                  <a:pt x="3138609" y="635000"/>
                  <a:pt x="3103563" y="635000"/>
                </a:cubicBezTo>
                <a:lnTo>
                  <a:pt x="31750" y="635000"/>
                </a:lnTo>
                <a:cubicBezTo>
                  <a:pt x="14227" y="635000"/>
                  <a:pt x="0" y="620773"/>
                  <a:pt x="0" y="6032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1e3a5f">
              <a:alpha val="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440" name="Shape 37"/>
          <p:cNvSpPr/>
          <p:nvPr/>
        </p:nvSpPr>
        <p:spPr>
          <a:xfrm>
            <a:off x="13213800" y="2224800"/>
            <a:ext cx="47160" cy="952200"/>
          </a:xfrm>
          <a:custGeom>
            <a:avLst/>
            <a:gdLst>
              <a:gd name="textAreaLeft" fmla="*/ 0 w 47160"/>
              <a:gd name="textAreaRight" fmla="*/ 47520 w 47160"/>
              <a:gd name="textAreaTop" fmla="*/ 0 h 952200"/>
              <a:gd name="textAreaBottom" fmla="*/ 952560 h 952200"/>
            </a:gdLst>
            <a:ahLst/>
            <a:rect l="textAreaLeft" t="textAreaTop" r="textAreaRight" b="textAreaBottom"/>
            <a:pathLst>
              <a:path w="31750" h="635000">
                <a:moveTo>
                  <a:pt x="31750" y="0"/>
                </a:moveTo>
                <a:lnTo>
                  <a:pt x="31750" y="0"/>
                </a:lnTo>
                <a:lnTo>
                  <a:pt x="31750" y="635000"/>
                </a:lnTo>
                <a:lnTo>
                  <a:pt x="31750" y="635000"/>
                </a:lnTo>
                <a:cubicBezTo>
                  <a:pt x="14227" y="635000"/>
                  <a:pt x="0" y="620773"/>
                  <a:pt x="0" y="6032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c9a22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441" name="Shape 38"/>
          <p:cNvSpPr/>
          <p:nvPr/>
        </p:nvSpPr>
        <p:spPr>
          <a:xfrm>
            <a:off x="13344840" y="2466360"/>
            <a:ext cx="475920" cy="475920"/>
          </a:xfrm>
          <a:custGeom>
            <a:avLst/>
            <a:gdLst>
              <a:gd name="textAreaLeft" fmla="*/ 0 w 475920"/>
              <a:gd name="textAreaRight" fmla="*/ 476280 w 475920"/>
              <a:gd name="textAreaTop" fmla="*/ 0 h 475920"/>
              <a:gd name="textAreaBottom" fmla="*/ 476280 h 475920"/>
            </a:gdLst>
            <a:ahLst/>
            <a:rect l="textAreaLeft" t="textAreaTop" r="textAreaRight" b="textAreaBottom"/>
            <a:pathLst>
              <a:path w="317500" h="317500">
                <a:moveTo>
                  <a:pt x="158750" y="0"/>
                </a:moveTo>
                <a:lnTo>
                  <a:pt x="158750" y="0"/>
                </a:lnTo>
                <a:cubicBezTo>
                  <a:pt x="246367" y="0"/>
                  <a:pt x="317500" y="71133"/>
                  <a:pt x="317500" y="158750"/>
                </a:cubicBezTo>
                <a:lnTo>
                  <a:pt x="317500" y="158750"/>
                </a:lnTo>
                <a:cubicBezTo>
                  <a:pt x="317500" y="246367"/>
                  <a:pt x="246367" y="317500"/>
                  <a:pt x="158750" y="317500"/>
                </a:cubicBezTo>
                <a:lnTo>
                  <a:pt x="158750" y="317500"/>
                </a:lnTo>
                <a:cubicBezTo>
                  <a:pt x="71133" y="317500"/>
                  <a:pt x="0" y="246367"/>
                  <a:pt x="0" y="158750"/>
                </a:cubicBezTo>
                <a:lnTo>
                  <a:pt x="0" y="158750"/>
                </a:lnTo>
                <a:cubicBezTo>
                  <a:pt x="0" y="71133"/>
                  <a:pt x="71133" y="0"/>
                  <a:pt x="158750" y="0"/>
                </a:cubicBezTo>
                <a:close/>
              </a:path>
            </a:pathLst>
          </a:custGeom>
          <a:solidFill>
            <a:srgbClr val="c9a22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442" name="Shape 39"/>
          <p:cNvSpPr/>
          <p:nvPr/>
        </p:nvSpPr>
        <p:spPr>
          <a:xfrm>
            <a:off x="13463640" y="2605680"/>
            <a:ext cx="237600" cy="190080"/>
          </a:xfrm>
          <a:custGeom>
            <a:avLst/>
            <a:gdLst>
              <a:gd name="textAreaLeft" fmla="*/ 0 w 237600"/>
              <a:gd name="textAreaRight" fmla="*/ 237960 w 237600"/>
              <a:gd name="textAreaTop" fmla="*/ 0 h 190080"/>
              <a:gd name="textAreaBottom" fmla="*/ 190440 h 190080"/>
            </a:gdLst>
            <a:ahLst/>
            <a:rect l="textAreaLeft" t="textAreaTop" r="textAreaRight" b="textAreaBottom"/>
            <a:pathLst>
              <a:path w="158750" h="127000">
                <a:moveTo>
                  <a:pt x="79375" y="55563"/>
                </a:moveTo>
                <a:cubicBezTo>
                  <a:pt x="93613" y="55563"/>
                  <a:pt x="105172" y="44003"/>
                  <a:pt x="105172" y="29766"/>
                </a:cubicBezTo>
                <a:cubicBezTo>
                  <a:pt x="105172" y="15528"/>
                  <a:pt x="93613" y="3969"/>
                  <a:pt x="79375" y="3969"/>
                </a:cubicBezTo>
                <a:cubicBezTo>
                  <a:pt x="65137" y="3969"/>
                  <a:pt x="53578" y="15528"/>
                  <a:pt x="53578" y="29766"/>
                </a:cubicBezTo>
                <a:cubicBezTo>
                  <a:pt x="53578" y="44003"/>
                  <a:pt x="65137" y="55563"/>
                  <a:pt x="79375" y="55563"/>
                </a:cubicBezTo>
                <a:close/>
                <a:moveTo>
                  <a:pt x="23812" y="57547"/>
                </a:moveTo>
                <a:cubicBezTo>
                  <a:pt x="33669" y="57547"/>
                  <a:pt x="41672" y="49544"/>
                  <a:pt x="41672" y="39688"/>
                </a:cubicBezTo>
                <a:cubicBezTo>
                  <a:pt x="41672" y="29831"/>
                  <a:pt x="33669" y="21828"/>
                  <a:pt x="23812" y="21828"/>
                </a:cubicBezTo>
                <a:cubicBezTo>
                  <a:pt x="13956" y="21828"/>
                  <a:pt x="5953" y="29831"/>
                  <a:pt x="5953" y="39688"/>
                </a:cubicBezTo>
                <a:cubicBezTo>
                  <a:pt x="5953" y="49544"/>
                  <a:pt x="13956" y="57547"/>
                  <a:pt x="23812" y="57547"/>
                </a:cubicBezTo>
                <a:close/>
                <a:moveTo>
                  <a:pt x="0" y="103188"/>
                </a:moveTo>
                <a:lnTo>
                  <a:pt x="0" y="111125"/>
                </a:lnTo>
                <a:cubicBezTo>
                  <a:pt x="0" y="115515"/>
                  <a:pt x="3547" y="119063"/>
                  <a:pt x="7938" y="119063"/>
                </a:cubicBezTo>
                <a:lnTo>
                  <a:pt x="29443" y="119063"/>
                </a:lnTo>
                <a:cubicBezTo>
                  <a:pt x="28377" y="116632"/>
                  <a:pt x="27781" y="113953"/>
                  <a:pt x="27781" y="111125"/>
                </a:cubicBezTo>
                <a:lnTo>
                  <a:pt x="27781" y="107156"/>
                </a:lnTo>
                <a:cubicBezTo>
                  <a:pt x="27781" y="93960"/>
                  <a:pt x="32742" y="81905"/>
                  <a:pt x="40903" y="72777"/>
                </a:cubicBezTo>
                <a:cubicBezTo>
                  <a:pt x="38001" y="71909"/>
                  <a:pt x="34925" y="71438"/>
                  <a:pt x="31750" y="71438"/>
                </a:cubicBezTo>
                <a:cubicBezTo>
                  <a:pt x="14213" y="71438"/>
                  <a:pt x="0" y="85651"/>
                  <a:pt x="0" y="103188"/>
                </a:cubicBezTo>
                <a:close/>
                <a:moveTo>
                  <a:pt x="152797" y="39688"/>
                </a:moveTo>
                <a:cubicBezTo>
                  <a:pt x="152797" y="29831"/>
                  <a:pt x="144794" y="21828"/>
                  <a:pt x="134938" y="21828"/>
                </a:cubicBezTo>
                <a:cubicBezTo>
                  <a:pt x="125081" y="21828"/>
                  <a:pt x="117078" y="29831"/>
                  <a:pt x="117078" y="39688"/>
                </a:cubicBezTo>
                <a:cubicBezTo>
                  <a:pt x="117078" y="49544"/>
                  <a:pt x="125081" y="57547"/>
                  <a:pt x="134938" y="57547"/>
                </a:cubicBezTo>
                <a:cubicBezTo>
                  <a:pt x="144794" y="57547"/>
                  <a:pt x="152797" y="49544"/>
                  <a:pt x="152797" y="39688"/>
                </a:cubicBezTo>
                <a:close/>
                <a:moveTo>
                  <a:pt x="39688" y="107156"/>
                </a:moveTo>
                <a:lnTo>
                  <a:pt x="39688" y="111125"/>
                </a:lnTo>
                <a:cubicBezTo>
                  <a:pt x="39688" y="115515"/>
                  <a:pt x="43235" y="119063"/>
                  <a:pt x="47625" y="119063"/>
                </a:cubicBezTo>
                <a:lnTo>
                  <a:pt x="86519" y="119063"/>
                </a:lnTo>
                <a:cubicBezTo>
                  <a:pt x="84758" y="113705"/>
                  <a:pt x="84956" y="108049"/>
                  <a:pt x="89173" y="103188"/>
                </a:cubicBezTo>
                <a:cubicBezTo>
                  <a:pt x="85700" y="99169"/>
                  <a:pt x="84088" y="93340"/>
                  <a:pt x="86345" y="87486"/>
                </a:cubicBezTo>
                <a:cubicBezTo>
                  <a:pt x="87982" y="83245"/>
                  <a:pt x="90289" y="79276"/>
                  <a:pt x="93142" y="75754"/>
                </a:cubicBezTo>
                <a:cubicBezTo>
                  <a:pt x="94481" y="74116"/>
                  <a:pt x="96019" y="72851"/>
                  <a:pt x="97681" y="71934"/>
                </a:cubicBezTo>
                <a:cubicBezTo>
                  <a:pt x="92199" y="69081"/>
                  <a:pt x="85973" y="67469"/>
                  <a:pt x="79375" y="67469"/>
                </a:cubicBezTo>
                <a:cubicBezTo>
                  <a:pt x="57448" y="67469"/>
                  <a:pt x="39688" y="85229"/>
                  <a:pt x="39688" y="107156"/>
                </a:cubicBezTo>
                <a:close/>
                <a:moveTo>
                  <a:pt x="154930" y="96217"/>
                </a:moveTo>
                <a:cubicBezTo>
                  <a:pt x="156493" y="95324"/>
                  <a:pt x="157287" y="93464"/>
                  <a:pt x="156617" y="91753"/>
                </a:cubicBezTo>
                <a:cubicBezTo>
                  <a:pt x="155426" y="88677"/>
                  <a:pt x="153764" y="85775"/>
                  <a:pt x="151681" y="83220"/>
                </a:cubicBezTo>
                <a:cubicBezTo>
                  <a:pt x="150540" y="81806"/>
                  <a:pt x="148530" y="81558"/>
                  <a:pt x="146968" y="82476"/>
                </a:cubicBezTo>
                <a:cubicBezTo>
                  <a:pt x="141560" y="85601"/>
                  <a:pt x="134913" y="81781"/>
                  <a:pt x="134913" y="75505"/>
                </a:cubicBezTo>
                <a:cubicBezTo>
                  <a:pt x="134913" y="73695"/>
                  <a:pt x="133697" y="72082"/>
                  <a:pt x="131911" y="71810"/>
                </a:cubicBezTo>
                <a:cubicBezTo>
                  <a:pt x="128712" y="71313"/>
                  <a:pt x="125264" y="71313"/>
                  <a:pt x="122064" y="71810"/>
                </a:cubicBezTo>
                <a:cubicBezTo>
                  <a:pt x="120278" y="72082"/>
                  <a:pt x="119062" y="73695"/>
                  <a:pt x="119062" y="75505"/>
                </a:cubicBezTo>
                <a:cubicBezTo>
                  <a:pt x="119062" y="81756"/>
                  <a:pt x="112415" y="85601"/>
                  <a:pt x="107007" y="82476"/>
                </a:cubicBezTo>
                <a:cubicBezTo>
                  <a:pt x="105445" y="81583"/>
                  <a:pt x="103436" y="81831"/>
                  <a:pt x="102295" y="83220"/>
                </a:cubicBezTo>
                <a:cubicBezTo>
                  <a:pt x="100211" y="85775"/>
                  <a:pt x="98549" y="88677"/>
                  <a:pt x="97358" y="91753"/>
                </a:cubicBezTo>
                <a:cubicBezTo>
                  <a:pt x="96713" y="93439"/>
                  <a:pt x="97482" y="95300"/>
                  <a:pt x="99045" y="96193"/>
                </a:cubicBezTo>
                <a:cubicBezTo>
                  <a:pt x="104477" y="99318"/>
                  <a:pt x="104477" y="106983"/>
                  <a:pt x="99045" y="110133"/>
                </a:cubicBezTo>
                <a:cubicBezTo>
                  <a:pt x="97482" y="111026"/>
                  <a:pt x="96689" y="112886"/>
                  <a:pt x="97358" y="114573"/>
                </a:cubicBezTo>
                <a:cubicBezTo>
                  <a:pt x="98549" y="117649"/>
                  <a:pt x="100211" y="120551"/>
                  <a:pt x="102295" y="123106"/>
                </a:cubicBezTo>
                <a:cubicBezTo>
                  <a:pt x="103436" y="124520"/>
                  <a:pt x="105445" y="124768"/>
                  <a:pt x="107007" y="123850"/>
                </a:cubicBezTo>
                <a:cubicBezTo>
                  <a:pt x="112415" y="120724"/>
                  <a:pt x="119062" y="124569"/>
                  <a:pt x="119062" y="130820"/>
                </a:cubicBezTo>
                <a:cubicBezTo>
                  <a:pt x="119062" y="132631"/>
                  <a:pt x="120278" y="134243"/>
                  <a:pt x="122064" y="134516"/>
                </a:cubicBezTo>
                <a:cubicBezTo>
                  <a:pt x="125264" y="135012"/>
                  <a:pt x="128712" y="135012"/>
                  <a:pt x="131911" y="134516"/>
                </a:cubicBezTo>
                <a:cubicBezTo>
                  <a:pt x="133697" y="134243"/>
                  <a:pt x="134913" y="132631"/>
                  <a:pt x="134913" y="130820"/>
                </a:cubicBezTo>
                <a:cubicBezTo>
                  <a:pt x="134913" y="124569"/>
                  <a:pt x="141560" y="120724"/>
                  <a:pt x="146968" y="123850"/>
                </a:cubicBezTo>
                <a:cubicBezTo>
                  <a:pt x="148530" y="124743"/>
                  <a:pt x="150540" y="124495"/>
                  <a:pt x="151681" y="123106"/>
                </a:cubicBezTo>
                <a:cubicBezTo>
                  <a:pt x="153764" y="120551"/>
                  <a:pt x="155426" y="117649"/>
                  <a:pt x="156617" y="114573"/>
                </a:cubicBezTo>
                <a:cubicBezTo>
                  <a:pt x="157262" y="112886"/>
                  <a:pt x="156493" y="111026"/>
                  <a:pt x="154930" y="110133"/>
                </a:cubicBezTo>
                <a:cubicBezTo>
                  <a:pt x="149498" y="107007"/>
                  <a:pt x="149498" y="99343"/>
                  <a:pt x="154930" y="96193"/>
                </a:cubicBezTo>
                <a:close/>
                <a:moveTo>
                  <a:pt x="117078" y="103188"/>
                </a:moveTo>
                <a:cubicBezTo>
                  <a:pt x="117078" y="97711"/>
                  <a:pt x="121524" y="93266"/>
                  <a:pt x="127000" y="93266"/>
                </a:cubicBezTo>
                <a:cubicBezTo>
                  <a:pt x="132476" y="93266"/>
                  <a:pt x="136922" y="97711"/>
                  <a:pt x="136922" y="103188"/>
                </a:cubicBezTo>
                <a:cubicBezTo>
                  <a:pt x="136922" y="108664"/>
                  <a:pt x="132476" y="113109"/>
                  <a:pt x="127000" y="113109"/>
                </a:cubicBezTo>
                <a:cubicBezTo>
                  <a:pt x="121524" y="113109"/>
                  <a:pt x="117078" y="108664"/>
                  <a:pt x="117078" y="103188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443" name="Text 40"/>
          <p:cNvSpPr/>
          <p:nvPr/>
        </p:nvSpPr>
        <p:spPr>
          <a:xfrm>
            <a:off x="13904280" y="2526120"/>
            <a:ext cx="3324600" cy="28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r>
              <a:rPr b="1" lang="en-US" sz="1500" spc="-1" strike="noStrike">
                <a:solidFill>
                  <a:srgbClr val="0f121d"/>
                </a:solidFill>
                <a:latin typeface="Poppins Light"/>
                <a:ea typeface="MiSans"/>
              </a:rPr>
              <a:t>Formación en Liderazgo Orgánico</a:t>
            </a:r>
            <a:endParaRPr b="0" lang="es-BO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4" name="Text 41"/>
          <p:cNvSpPr/>
          <p:nvPr/>
        </p:nvSpPr>
        <p:spPr>
          <a:xfrm>
            <a:off x="13930920" y="2749680"/>
            <a:ext cx="3141000" cy="23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20000"/>
              </a:lnSpc>
            </a:pPr>
            <a:r>
              <a:rPr b="0" lang="en-US" sz="1320" spc="-1" strike="noStrike">
                <a:solidFill>
                  <a:srgbClr val="0f121d"/>
                </a:solidFill>
                <a:latin typeface="Poppins Light"/>
                <a:ea typeface="MiSans"/>
              </a:rPr>
              <a:t>Desarrollo de capacidades directivas</a:t>
            </a:r>
            <a:endParaRPr b="0" lang="es-BO" sz="132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5" name="Shape 42"/>
          <p:cNvSpPr/>
          <p:nvPr/>
        </p:nvSpPr>
        <p:spPr>
          <a:xfrm>
            <a:off x="400320" y="3529800"/>
            <a:ext cx="17335080" cy="2517120"/>
          </a:xfrm>
          <a:custGeom>
            <a:avLst/>
            <a:gdLst>
              <a:gd name="textAreaLeft" fmla="*/ 0 w 17335080"/>
              <a:gd name="textAreaRight" fmla="*/ 17335440 w 17335080"/>
              <a:gd name="textAreaTop" fmla="*/ 0 h 2517120"/>
              <a:gd name="textAreaBottom" fmla="*/ 2517480 h 2517120"/>
            </a:gdLst>
            <a:ahLst/>
            <a:rect l="textAreaLeft" t="textAreaTop" r="textAreaRight" b="textAreaBottom"/>
            <a:pathLst>
              <a:path w="11557000" h="2159000">
                <a:moveTo>
                  <a:pt x="31750" y="0"/>
                </a:moveTo>
                <a:lnTo>
                  <a:pt x="11525250" y="0"/>
                </a:lnTo>
                <a:cubicBezTo>
                  <a:pt x="11542773" y="0"/>
                  <a:pt x="11557000" y="14227"/>
                  <a:pt x="11557000" y="31750"/>
                </a:cubicBezTo>
                <a:lnTo>
                  <a:pt x="11557000" y="2063745"/>
                </a:lnTo>
                <a:cubicBezTo>
                  <a:pt x="11557000" y="2116353"/>
                  <a:pt x="11514353" y="2159000"/>
                  <a:pt x="11461745" y="2159000"/>
                </a:cubicBezTo>
                <a:lnTo>
                  <a:pt x="95255" y="2159000"/>
                </a:lnTo>
                <a:cubicBezTo>
                  <a:pt x="42647" y="2159000"/>
                  <a:pt x="0" y="2116353"/>
                  <a:pt x="0" y="2063745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  <a:effectLst>
            <a:outerShdw algn="bl" blurRad="119160" dir="5400000" dist="79200" rotWithShape="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446" name="Shape 43"/>
          <p:cNvSpPr/>
          <p:nvPr/>
        </p:nvSpPr>
        <p:spPr>
          <a:xfrm>
            <a:off x="400320" y="3522240"/>
            <a:ext cx="17335080" cy="47160"/>
          </a:xfrm>
          <a:custGeom>
            <a:avLst/>
            <a:gdLst>
              <a:gd name="textAreaLeft" fmla="*/ 0 w 17335080"/>
              <a:gd name="textAreaRight" fmla="*/ 17335440 w 17335080"/>
              <a:gd name="textAreaTop" fmla="*/ 0 h 47160"/>
              <a:gd name="textAreaBottom" fmla="*/ 47520 h 47160"/>
            </a:gdLst>
            <a:ahLst/>
            <a:rect l="textAreaLeft" t="textAreaTop" r="textAreaRight" b="textAreaBottom"/>
            <a:pathLst>
              <a:path w="11557000" h="31750">
                <a:moveTo>
                  <a:pt x="31750" y="0"/>
                </a:moveTo>
                <a:lnTo>
                  <a:pt x="11525250" y="0"/>
                </a:lnTo>
                <a:cubicBezTo>
                  <a:pt x="11542773" y="0"/>
                  <a:pt x="11557000" y="14227"/>
                  <a:pt x="11557000" y="31750"/>
                </a:cubicBezTo>
                <a:lnTo>
                  <a:pt x="11557000" y="31750"/>
                </a:lnTo>
                <a:lnTo>
                  <a:pt x="0" y="31750"/>
                </a:ln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1e3a5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2520" bIns="252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447" name="Shape 44"/>
          <p:cNvSpPr/>
          <p:nvPr/>
        </p:nvSpPr>
        <p:spPr>
          <a:xfrm>
            <a:off x="1263960" y="4740840"/>
            <a:ext cx="571320" cy="571320"/>
          </a:xfrm>
          <a:custGeom>
            <a:avLst/>
            <a:gdLst>
              <a:gd name="textAreaLeft" fmla="*/ 0 w 571320"/>
              <a:gd name="textAreaRight" fmla="*/ 571680 w 571320"/>
              <a:gd name="textAreaTop" fmla="*/ 0 h 571320"/>
              <a:gd name="textAreaBottom" fmla="*/ 571680 h 571320"/>
            </a:gdLst>
            <a:ahLst/>
            <a:rect l="textAreaLeft" t="textAreaTop" r="textAreaRight" b="textAreaBottom"/>
            <a:pathLst>
              <a:path w="381000" h="381000">
                <a:moveTo>
                  <a:pt x="63501" y="0"/>
                </a:moveTo>
                <a:lnTo>
                  <a:pt x="317499" y="0"/>
                </a:lnTo>
                <a:cubicBezTo>
                  <a:pt x="352546" y="0"/>
                  <a:pt x="381000" y="28454"/>
                  <a:pt x="381000" y="63501"/>
                </a:cubicBezTo>
                <a:lnTo>
                  <a:pt x="381000" y="317499"/>
                </a:lnTo>
                <a:cubicBezTo>
                  <a:pt x="381000" y="352546"/>
                  <a:pt x="352546" y="381000"/>
                  <a:pt x="317499" y="381000"/>
                </a:cubicBezTo>
                <a:lnTo>
                  <a:pt x="63501" y="381000"/>
                </a:lnTo>
                <a:cubicBezTo>
                  <a:pt x="28454" y="381000"/>
                  <a:pt x="0" y="352546"/>
                  <a:pt x="0" y="3174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0f121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448" name="Shape 45"/>
          <p:cNvSpPr/>
          <p:nvPr/>
        </p:nvSpPr>
        <p:spPr>
          <a:xfrm>
            <a:off x="1400760" y="4887000"/>
            <a:ext cx="297360" cy="237600"/>
          </a:xfrm>
          <a:custGeom>
            <a:avLst/>
            <a:gdLst>
              <a:gd name="textAreaLeft" fmla="*/ 0 w 297360"/>
              <a:gd name="textAreaRight" fmla="*/ 297720 w 297360"/>
              <a:gd name="textAreaTop" fmla="*/ 0 h 237600"/>
              <a:gd name="textAreaBottom" fmla="*/ 237960 h 237600"/>
            </a:gdLst>
            <a:ahLst/>
            <a:rect l="textAreaLeft" t="textAreaTop" r="textAreaRight" b="textAreaBottom"/>
            <a:pathLst>
              <a:path w="198438" h="158750">
                <a:moveTo>
                  <a:pt x="99219" y="4961"/>
                </a:moveTo>
                <a:cubicBezTo>
                  <a:pt x="117016" y="4961"/>
                  <a:pt x="131465" y="19410"/>
                  <a:pt x="131465" y="37207"/>
                </a:cubicBezTo>
                <a:cubicBezTo>
                  <a:pt x="131465" y="55004"/>
                  <a:pt x="117016" y="69453"/>
                  <a:pt x="99219" y="69453"/>
                </a:cubicBezTo>
                <a:cubicBezTo>
                  <a:pt x="81422" y="69453"/>
                  <a:pt x="66973" y="55004"/>
                  <a:pt x="66973" y="37207"/>
                </a:cubicBezTo>
                <a:cubicBezTo>
                  <a:pt x="66973" y="19410"/>
                  <a:pt x="81422" y="4961"/>
                  <a:pt x="99219" y="4961"/>
                </a:cubicBezTo>
                <a:close/>
                <a:moveTo>
                  <a:pt x="29766" y="27285"/>
                </a:moveTo>
                <a:cubicBezTo>
                  <a:pt x="42087" y="27285"/>
                  <a:pt x="52090" y="37288"/>
                  <a:pt x="52090" y="49609"/>
                </a:cubicBezTo>
                <a:cubicBezTo>
                  <a:pt x="52090" y="61930"/>
                  <a:pt x="42087" y="71934"/>
                  <a:pt x="29766" y="71934"/>
                </a:cubicBezTo>
                <a:cubicBezTo>
                  <a:pt x="17445" y="71934"/>
                  <a:pt x="7441" y="61930"/>
                  <a:pt x="7441" y="49609"/>
                </a:cubicBezTo>
                <a:cubicBezTo>
                  <a:pt x="7441" y="37288"/>
                  <a:pt x="17445" y="27285"/>
                  <a:pt x="29766" y="27285"/>
                </a:cubicBezTo>
                <a:close/>
                <a:moveTo>
                  <a:pt x="0" y="128984"/>
                </a:moveTo>
                <a:cubicBezTo>
                  <a:pt x="0" y="107063"/>
                  <a:pt x="17766" y="89297"/>
                  <a:pt x="39688" y="89297"/>
                </a:cubicBezTo>
                <a:cubicBezTo>
                  <a:pt x="43656" y="89297"/>
                  <a:pt x="47501" y="89886"/>
                  <a:pt x="51129" y="90971"/>
                </a:cubicBezTo>
                <a:cubicBezTo>
                  <a:pt x="40928" y="102381"/>
                  <a:pt x="34727" y="117450"/>
                  <a:pt x="34727" y="133945"/>
                </a:cubicBezTo>
                <a:lnTo>
                  <a:pt x="34727" y="138906"/>
                </a:lnTo>
                <a:cubicBezTo>
                  <a:pt x="34727" y="142441"/>
                  <a:pt x="35471" y="145790"/>
                  <a:pt x="36804" y="148828"/>
                </a:cubicBezTo>
                <a:lnTo>
                  <a:pt x="9922" y="148828"/>
                </a:lnTo>
                <a:cubicBezTo>
                  <a:pt x="4434" y="148828"/>
                  <a:pt x="0" y="144394"/>
                  <a:pt x="0" y="138906"/>
                </a:cubicBezTo>
                <a:lnTo>
                  <a:pt x="0" y="128984"/>
                </a:lnTo>
                <a:close/>
                <a:moveTo>
                  <a:pt x="161634" y="148828"/>
                </a:moveTo>
                <a:cubicBezTo>
                  <a:pt x="162967" y="145790"/>
                  <a:pt x="163711" y="142441"/>
                  <a:pt x="163711" y="138906"/>
                </a:cubicBezTo>
                <a:lnTo>
                  <a:pt x="163711" y="133945"/>
                </a:lnTo>
                <a:cubicBezTo>
                  <a:pt x="163711" y="117450"/>
                  <a:pt x="157510" y="102381"/>
                  <a:pt x="147309" y="90971"/>
                </a:cubicBezTo>
                <a:cubicBezTo>
                  <a:pt x="150937" y="89886"/>
                  <a:pt x="154781" y="89297"/>
                  <a:pt x="158750" y="89297"/>
                </a:cubicBezTo>
                <a:cubicBezTo>
                  <a:pt x="180671" y="89297"/>
                  <a:pt x="198438" y="107063"/>
                  <a:pt x="198438" y="128984"/>
                </a:cubicBezTo>
                <a:lnTo>
                  <a:pt x="198438" y="138906"/>
                </a:lnTo>
                <a:cubicBezTo>
                  <a:pt x="198438" y="144394"/>
                  <a:pt x="194004" y="148828"/>
                  <a:pt x="188516" y="148828"/>
                </a:cubicBezTo>
                <a:lnTo>
                  <a:pt x="161634" y="148828"/>
                </a:lnTo>
                <a:close/>
                <a:moveTo>
                  <a:pt x="146348" y="49609"/>
                </a:moveTo>
                <a:cubicBezTo>
                  <a:pt x="146348" y="37288"/>
                  <a:pt x="156351" y="27285"/>
                  <a:pt x="168672" y="27285"/>
                </a:cubicBezTo>
                <a:cubicBezTo>
                  <a:pt x="180993" y="27285"/>
                  <a:pt x="190996" y="37288"/>
                  <a:pt x="190996" y="49609"/>
                </a:cubicBezTo>
                <a:cubicBezTo>
                  <a:pt x="190996" y="61930"/>
                  <a:pt x="180993" y="71934"/>
                  <a:pt x="168672" y="71934"/>
                </a:cubicBezTo>
                <a:cubicBezTo>
                  <a:pt x="156351" y="71934"/>
                  <a:pt x="146348" y="61930"/>
                  <a:pt x="146348" y="49609"/>
                </a:cubicBezTo>
                <a:close/>
                <a:moveTo>
                  <a:pt x="49609" y="133945"/>
                </a:moveTo>
                <a:cubicBezTo>
                  <a:pt x="49609" y="106536"/>
                  <a:pt x="71810" y="84336"/>
                  <a:pt x="99219" y="84336"/>
                </a:cubicBezTo>
                <a:cubicBezTo>
                  <a:pt x="126628" y="84336"/>
                  <a:pt x="148828" y="106536"/>
                  <a:pt x="148828" y="133945"/>
                </a:cubicBezTo>
                <a:lnTo>
                  <a:pt x="148828" y="138906"/>
                </a:lnTo>
                <a:cubicBezTo>
                  <a:pt x="148828" y="144394"/>
                  <a:pt x="144394" y="148828"/>
                  <a:pt x="138906" y="148828"/>
                </a:cubicBezTo>
                <a:lnTo>
                  <a:pt x="59531" y="148828"/>
                </a:lnTo>
                <a:cubicBezTo>
                  <a:pt x="54043" y="148828"/>
                  <a:pt x="49609" y="144394"/>
                  <a:pt x="49609" y="138906"/>
                </a:cubicBezTo>
                <a:lnTo>
                  <a:pt x="49609" y="133945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449" name="Text 46"/>
          <p:cNvSpPr/>
          <p:nvPr/>
        </p:nvSpPr>
        <p:spPr>
          <a:xfrm>
            <a:off x="2157120" y="4764240"/>
            <a:ext cx="3535920" cy="33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20000"/>
              </a:lnSpc>
            </a:pPr>
            <a:r>
              <a:rPr b="1" lang="en-US" sz="1870" spc="-1" strike="noStrike">
                <a:solidFill>
                  <a:srgbClr val="0f121d"/>
                </a:solidFill>
                <a:latin typeface="Poppins Light"/>
                <a:ea typeface="Alimama ShuHeiTi"/>
              </a:rPr>
              <a:t>Organizaciones Participantes</a:t>
            </a:r>
            <a:endParaRPr b="0" lang="es-BO" sz="187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0" name="Shape 47"/>
          <p:cNvSpPr/>
          <p:nvPr/>
        </p:nvSpPr>
        <p:spPr>
          <a:xfrm>
            <a:off x="7087320" y="3921840"/>
            <a:ext cx="12733200" cy="978120"/>
          </a:xfrm>
          <a:custGeom>
            <a:avLst/>
            <a:gdLst>
              <a:gd name="textAreaLeft" fmla="*/ 0 w 12733200"/>
              <a:gd name="textAreaRight" fmla="*/ 12733560 w 12733200"/>
              <a:gd name="textAreaTop" fmla="*/ 0 h 978120"/>
              <a:gd name="textAreaBottom" fmla="*/ 978480 h 978120"/>
            </a:gdLst>
            <a:ahLst/>
            <a:rect l="textAreaLeft" t="textAreaTop" r="textAreaRight" b="textAreaBottom"/>
            <a:pathLst>
              <a:path w="5492750" h="1254125">
                <a:moveTo>
                  <a:pt x="63496" y="0"/>
                </a:moveTo>
                <a:lnTo>
                  <a:pt x="5429254" y="0"/>
                </a:lnTo>
                <a:cubicBezTo>
                  <a:pt x="5464322" y="0"/>
                  <a:pt x="5492750" y="28428"/>
                  <a:pt x="5492750" y="63496"/>
                </a:cubicBezTo>
                <a:lnTo>
                  <a:pt x="5492750" y="1190629"/>
                </a:lnTo>
                <a:cubicBezTo>
                  <a:pt x="5492750" y="1225697"/>
                  <a:pt x="5464322" y="1254125"/>
                  <a:pt x="5429254" y="1254125"/>
                </a:cubicBezTo>
                <a:lnTo>
                  <a:pt x="63496" y="1254125"/>
                </a:lnTo>
                <a:cubicBezTo>
                  <a:pt x="28428" y="1254125"/>
                  <a:pt x="0" y="1225697"/>
                  <a:pt x="0" y="1190629"/>
                </a:cubicBezTo>
                <a:lnTo>
                  <a:pt x="0" y="63496"/>
                </a:lnTo>
                <a:cubicBezTo>
                  <a:pt x="0" y="28452"/>
                  <a:pt x="28452" y="0"/>
                  <a:pt x="63496" y="0"/>
                </a:cubicBezTo>
                <a:close/>
              </a:path>
            </a:pathLst>
          </a:custGeom>
          <a:gradFill rotWithShape="0">
            <a:gsLst>
              <a:gs pos="0">
                <a:srgbClr val="1e3a5f">
                  <a:alpha val="10000"/>
                </a:srgbClr>
              </a:gs>
              <a:gs pos="100000">
                <a:srgbClr val="000000">
                  <a:alpha val="0"/>
                </a:srgbClr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451" name="Text 49"/>
          <p:cNvSpPr/>
          <p:nvPr/>
        </p:nvSpPr>
        <p:spPr>
          <a:xfrm>
            <a:off x="7281360" y="4268880"/>
            <a:ext cx="3309480" cy="33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r>
              <a:rPr b="1" lang="en-US" sz="1690" spc="-1" strike="noStrike">
                <a:solidFill>
                  <a:srgbClr val="0f121d"/>
                </a:solidFill>
                <a:latin typeface="Poppins Light"/>
                <a:ea typeface="MiSans"/>
              </a:rPr>
              <a:t>JUVENTUDES DE 6 DEPARTAMENTOS</a:t>
            </a:r>
            <a:endParaRPr b="0" lang="es-BO" sz="169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2" name="Shape 62"/>
          <p:cNvSpPr/>
          <p:nvPr/>
        </p:nvSpPr>
        <p:spPr>
          <a:xfrm>
            <a:off x="7098120" y="5016960"/>
            <a:ext cx="10341720" cy="840600"/>
          </a:xfrm>
          <a:custGeom>
            <a:avLst/>
            <a:gdLst>
              <a:gd name="textAreaLeft" fmla="*/ 0 w 10341720"/>
              <a:gd name="textAreaRight" fmla="*/ 10342080 w 10341720"/>
              <a:gd name="textAreaTop" fmla="*/ 0 h 840600"/>
              <a:gd name="textAreaBottom" fmla="*/ 840960 h 840600"/>
            </a:gdLst>
            <a:ahLst/>
            <a:rect l="textAreaLeft" t="textAreaTop" r="textAreaRight" b="textAreaBottom"/>
            <a:pathLst>
              <a:path w="5492750" h="1254125">
                <a:moveTo>
                  <a:pt x="63496" y="0"/>
                </a:moveTo>
                <a:lnTo>
                  <a:pt x="5429254" y="0"/>
                </a:lnTo>
                <a:cubicBezTo>
                  <a:pt x="5464322" y="0"/>
                  <a:pt x="5492750" y="28428"/>
                  <a:pt x="5492750" y="63496"/>
                </a:cubicBezTo>
                <a:lnTo>
                  <a:pt x="5492750" y="1190629"/>
                </a:lnTo>
                <a:cubicBezTo>
                  <a:pt x="5492750" y="1225697"/>
                  <a:pt x="5464322" y="1254125"/>
                  <a:pt x="5429254" y="1254125"/>
                </a:cubicBezTo>
                <a:lnTo>
                  <a:pt x="63496" y="1254125"/>
                </a:lnTo>
                <a:cubicBezTo>
                  <a:pt x="28428" y="1254125"/>
                  <a:pt x="0" y="1225697"/>
                  <a:pt x="0" y="1190629"/>
                </a:cubicBezTo>
                <a:lnTo>
                  <a:pt x="0" y="63496"/>
                </a:lnTo>
                <a:cubicBezTo>
                  <a:pt x="0" y="28452"/>
                  <a:pt x="28452" y="0"/>
                  <a:pt x="63496" y="0"/>
                </a:cubicBezTo>
                <a:close/>
              </a:path>
            </a:pathLst>
          </a:custGeom>
          <a:gradFill rotWithShape="0">
            <a:gsLst>
              <a:gs pos="0">
                <a:srgbClr val="c9a227">
                  <a:alpha val="10000"/>
                </a:srgbClr>
              </a:gs>
              <a:gs pos="100000">
                <a:srgbClr val="000000">
                  <a:alpha val="0"/>
                </a:srgbClr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453" name="Shape 63"/>
          <p:cNvSpPr/>
          <p:nvPr/>
        </p:nvSpPr>
        <p:spPr>
          <a:xfrm>
            <a:off x="7407720" y="5278680"/>
            <a:ext cx="213840" cy="285480"/>
          </a:xfrm>
          <a:custGeom>
            <a:avLst/>
            <a:gdLst>
              <a:gd name="textAreaLeft" fmla="*/ 0 w 213840"/>
              <a:gd name="textAreaRight" fmla="*/ 214200 w 213840"/>
              <a:gd name="textAreaTop" fmla="*/ 0 h 285480"/>
              <a:gd name="textAreaBottom" fmla="*/ 285840 h 285480"/>
            </a:gdLst>
            <a:ahLst/>
            <a:rect l="textAreaLeft" t="textAreaTop" r="textAreaRight" b="textAreaBottom"/>
            <a:pathLst>
              <a:path w="142875" h="190500">
                <a:moveTo>
                  <a:pt x="23812" y="0"/>
                </a:moveTo>
                <a:cubicBezTo>
                  <a:pt x="10678" y="0"/>
                  <a:pt x="0" y="10678"/>
                  <a:pt x="0" y="23812"/>
                </a:cubicBezTo>
                <a:lnTo>
                  <a:pt x="0" y="166688"/>
                </a:lnTo>
                <a:cubicBezTo>
                  <a:pt x="0" y="179822"/>
                  <a:pt x="10678" y="190500"/>
                  <a:pt x="23812" y="190500"/>
                </a:cubicBezTo>
                <a:lnTo>
                  <a:pt x="119063" y="190500"/>
                </a:lnTo>
                <a:cubicBezTo>
                  <a:pt x="132197" y="190500"/>
                  <a:pt x="142875" y="179822"/>
                  <a:pt x="142875" y="166688"/>
                </a:cubicBezTo>
                <a:lnTo>
                  <a:pt x="142875" y="23812"/>
                </a:lnTo>
                <a:cubicBezTo>
                  <a:pt x="142875" y="10678"/>
                  <a:pt x="132197" y="0"/>
                  <a:pt x="119063" y="0"/>
                </a:cubicBezTo>
                <a:lnTo>
                  <a:pt x="23812" y="0"/>
                </a:lnTo>
                <a:close/>
                <a:moveTo>
                  <a:pt x="65484" y="130969"/>
                </a:moveTo>
                <a:lnTo>
                  <a:pt x="77391" y="130969"/>
                </a:lnTo>
                <a:cubicBezTo>
                  <a:pt x="83976" y="130969"/>
                  <a:pt x="89297" y="136289"/>
                  <a:pt x="89297" y="142875"/>
                </a:cubicBezTo>
                <a:lnTo>
                  <a:pt x="89297" y="172641"/>
                </a:lnTo>
                <a:lnTo>
                  <a:pt x="53578" y="172641"/>
                </a:lnTo>
                <a:lnTo>
                  <a:pt x="53578" y="142875"/>
                </a:lnTo>
                <a:cubicBezTo>
                  <a:pt x="53578" y="136289"/>
                  <a:pt x="58899" y="130969"/>
                  <a:pt x="65484" y="130969"/>
                </a:cubicBezTo>
                <a:close/>
                <a:moveTo>
                  <a:pt x="35719" y="41672"/>
                </a:moveTo>
                <a:cubicBezTo>
                  <a:pt x="35719" y="38398"/>
                  <a:pt x="38398" y="35719"/>
                  <a:pt x="41672" y="35719"/>
                </a:cubicBezTo>
                <a:lnTo>
                  <a:pt x="53578" y="35719"/>
                </a:lnTo>
                <a:cubicBezTo>
                  <a:pt x="56852" y="35719"/>
                  <a:pt x="59531" y="38398"/>
                  <a:pt x="59531" y="41672"/>
                </a:cubicBezTo>
                <a:lnTo>
                  <a:pt x="59531" y="53578"/>
                </a:lnTo>
                <a:cubicBezTo>
                  <a:pt x="59531" y="56852"/>
                  <a:pt x="56852" y="59531"/>
                  <a:pt x="53578" y="59531"/>
                </a:cubicBezTo>
                <a:lnTo>
                  <a:pt x="41672" y="59531"/>
                </a:lnTo>
                <a:cubicBezTo>
                  <a:pt x="38398" y="59531"/>
                  <a:pt x="35719" y="56852"/>
                  <a:pt x="35719" y="53578"/>
                </a:cubicBezTo>
                <a:lnTo>
                  <a:pt x="35719" y="41672"/>
                </a:lnTo>
                <a:close/>
                <a:moveTo>
                  <a:pt x="89297" y="35719"/>
                </a:moveTo>
                <a:lnTo>
                  <a:pt x="101203" y="35719"/>
                </a:lnTo>
                <a:cubicBezTo>
                  <a:pt x="104477" y="35719"/>
                  <a:pt x="107156" y="38398"/>
                  <a:pt x="107156" y="41672"/>
                </a:cubicBezTo>
                <a:lnTo>
                  <a:pt x="107156" y="53578"/>
                </a:lnTo>
                <a:cubicBezTo>
                  <a:pt x="107156" y="56852"/>
                  <a:pt x="104477" y="59531"/>
                  <a:pt x="101203" y="59531"/>
                </a:cubicBezTo>
                <a:lnTo>
                  <a:pt x="89297" y="59531"/>
                </a:lnTo>
                <a:cubicBezTo>
                  <a:pt x="86023" y="59531"/>
                  <a:pt x="83344" y="56852"/>
                  <a:pt x="83344" y="53578"/>
                </a:cubicBezTo>
                <a:lnTo>
                  <a:pt x="83344" y="41672"/>
                </a:lnTo>
                <a:cubicBezTo>
                  <a:pt x="83344" y="38398"/>
                  <a:pt x="86023" y="35719"/>
                  <a:pt x="89297" y="35719"/>
                </a:cubicBezTo>
                <a:close/>
                <a:moveTo>
                  <a:pt x="35719" y="89297"/>
                </a:moveTo>
                <a:cubicBezTo>
                  <a:pt x="35719" y="86023"/>
                  <a:pt x="38398" y="83344"/>
                  <a:pt x="41672" y="83344"/>
                </a:cubicBezTo>
                <a:lnTo>
                  <a:pt x="53578" y="83344"/>
                </a:lnTo>
                <a:cubicBezTo>
                  <a:pt x="56852" y="83344"/>
                  <a:pt x="59531" y="86023"/>
                  <a:pt x="59531" y="89297"/>
                </a:cubicBezTo>
                <a:lnTo>
                  <a:pt x="59531" y="101203"/>
                </a:lnTo>
                <a:cubicBezTo>
                  <a:pt x="59531" y="104477"/>
                  <a:pt x="56852" y="107156"/>
                  <a:pt x="53578" y="107156"/>
                </a:cubicBezTo>
                <a:lnTo>
                  <a:pt x="41672" y="107156"/>
                </a:lnTo>
                <a:cubicBezTo>
                  <a:pt x="38398" y="107156"/>
                  <a:pt x="35719" y="104477"/>
                  <a:pt x="35719" y="101203"/>
                </a:cubicBezTo>
                <a:lnTo>
                  <a:pt x="35719" y="89297"/>
                </a:lnTo>
                <a:close/>
                <a:moveTo>
                  <a:pt x="89297" y="83344"/>
                </a:moveTo>
                <a:lnTo>
                  <a:pt x="101203" y="83344"/>
                </a:lnTo>
                <a:cubicBezTo>
                  <a:pt x="104477" y="83344"/>
                  <a:pt x="107156" y="86023"/>
                  <a:pt x="107156" y="89297"/>
                </a:cubicBezTo>
                <a:lnTo>
                  <a:pt x="107156" y="101203"/>
                </a:lnTo>
                <a:cubicBezTo>
                  <a:pt x="107156" y="104477"/>
                  <a:pt x="104477" y="107156"/>
                  <a:pt x="101203" y="107156"/>
                </a:cubicBezTo>
                <a:lnTo>
                  <a:pt x="89297" y="107156"/>
                </a:lnTo>
                <a:cubicBezTo>
                  <a:pt x="86023" y="107156"/>
                  <a:pt x="83344" y="104477"/>
                  <a:pt x="83344" y="101203"/>
                </a:cubicBezTo>
                <a:lnTo>
                  <a:pt x="83344" y="89297"/>
                </a:lnTo>
                <a:cubicBezTo>
                  <a:pt x="83344" y="86023"/>
                  <a:pt x="86023" y="83344"/>
                  <a:pt x="89297" y="83344"/>
                </a:cubicBezTo>
                <a:close/>
              </a:path>
            </a:pathLst>
          </a:custGeom>
          <a:solidFill>
            <a:srgbClr val="c9a22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454" name="Text 64"/>
          <p:cNvSpPr/>
          <p:nvPr/>
        </p:nvSpPr>
        <p:spPr>
          <a:xfrm>
            <a:off x="7895520" y="5171760"/>
            <a:ext cx="2389320" cy="46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30000"/>
              </a:lnSpc>
            </a:pPr>
            <a:r>
              <a:rPr b="1" lang="en-US" sz="1690" spc="-1" strike="noStrike">
                <a:solidFill>
                  <a:srgbClr val="0f121d"/>
                </a:solidFill>
                <a:latin typeface="Poppins Light"/>
                <a:ea typeface="MiSans"/>
              </a:rPr>
              <a:t>CODEMAC LA PAZ</a:t>
            </a:r>
            <a:endParaRPr b="0" lang="es-BO" sz="169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5" name="Shape 50"/>
          <p:cNvSpPr/>
          <p:nvPr/>
        </p:nvSpPr>
        <p:spPr>
          <a:xfrm>
            <a:off x="11126520" y="4244760"/>
            <a:ext cx="856800" cy="380520"/>
          </a:xfrm>
          <a:custGeom>
            <a:avLst/>
            <a:gdLst>
              <a:gd name="textAreaLeft" fmla="*/ 0 w 856800"/>
              <a:gd name="textAreaRight" fmla="*/ 857160 w 856800"/>
              <a:gd name="textAreaTop" fmla="*/ 0 h 380520"/>
              <a:gd name="textAreaBottom" fmla="*/ 380880 h 380520"/>
            </a:gdLst>
            <a:ahLst/>
            <a:rect l="textAreaLeft" t="textAreaTop" r="textAreaRight" b="textAreaBottom"/>
            <a:pathLst>
              <a:path w="571500" h="254000">
                <a:moveTo>
                  <a:pt x="127000" y="0"/>
                </a:moveTo>
                <a:lnTo>
                  <a:pt x="444500" y="0"/>
                </a:lnTo>
                <a:cubicBezTo>
                  <a:pt x="514593" y="0"/>
                  <a:pt x="571500" y="56907"/>
                  <a:pt x="571500" y="127000"/>
                </a:cubicBezTo>
                <a:lnTo>
                  <a:pt x="571500" y="127000"/>
                </a:lnTo>
                <a:cubicBezTo>
                  <a:pt x="571500" y="197093"/>
                  <a:pt x="514593" y="254000"/>
                  <a:pt x="444500" y="254000"/>
                </a:cubicBezTo>
                <a:lnTo>
                  <a:pt x="127000" y="254000"/>
                </a:lnTo>
                <a:cubicBezTo>
                  <a:pt x="56907" y="254000"/>
                  <a:pt x="0" y="197093"/>
                  <a:pt x="0" y="127000"/>
                </a:cubicBezTo>
                <a:lnTo>
                  <a:pt x="0" y="127000"/>
                </a:lnTo>
                <a:cubicBezTo>
                  <a:pt x="0" y="56907"/>
                  <a:pt x="56907" y="0"/>
                  <a:pt x="127000" y="0"/>
                </a:cubicBezTo>
                <a:close/>
              </a:path>
            </a:pathLst>
          </a:custGeom>
          <a:solidFill>
            <a:srgbClr val="0f121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456" name="Text 51"/>
          <p:cNvSpPr/>
          <p:nvPr/>
        </p:nvSpPr>
        <p:spPr>
          <a:xfrm>
            <a:off x="11174040" y="4214520"/>
            <a:ext cx="952200" cy="38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42920" rIns="142920" tIns="47520" bIns="47520" anchor="ctr">
            <a:noAutofit/>
          </a:bodyPr>
          <a:p>
            <a:pPr>
              <a:lnSpc>
                <a:spcPct val="130000"/>
              </a:lnSpc>
            </a:pPr>
            <a:r>
              <a:rPr b="0" lang="en-US" sz="1500" spc="-1" strike="noStrike">
                <a:solidFill>
                  <a:srgbClr val="ffffff"/>
                </a:solidFill>
                <a:latin typeface="MiSans"/>
                <a:ea typeface="MiSans"/>
              </a:rPr>
              <a:t>La Paz</a:t>
            </a:r>
            <a:endParaRPr b="0" lang="es-BO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7" name="Shape 52"/>
          <p:cNvSpPr/>
          <p:nvPr/>
        </p:nvSpPr>
        <p:spPr>
          <a:xfrm>
            <a:off x="12082320" y="4244760"/>
            <a:ext cx="844920" cy="380520"/>
          </a:xfrm>
          <a:custGeom>
            <a:avLst/>
            <a:gdLst>
              <a:gd name="textAreaLeft" fmla="*/ 0 w 844920"/>
              <a:gd name="textAreaRight" fmla="*/ 845280 w 844920"/>
              <a:gd name="textAreaTop" fmla="*/ 0 h 380520"/>
              <a:gd name="textAreaBottom" fmla="*/ 380880 h 380520"/>
            </a:gdLst>
            <a:ahLst/>
            <a:rect l="textAreaLeft" t="textAreaTop" r="textAreaRight" b="textAreaBottom"/>
            <a:pathLst>
              <a:path w="563563" h="254000">
                <a:moveTo>
                  <a:pt x="127000" y="0"/>
                </a:moveTo>
                <a:lnTo>
                  <a:pt x="436563" y="0"/>
                </a:lnTo>
                <a:cubicBezTo>
                  <a:pt x="506656" y="0"/>
                  <a:pt x="563563" y="56907"/>
                  <a:pt x="563563" y="127000"/>
                </a:cubicBezTo>
                <a:lnTo>
                  <a:pt x="563563" y="127000"/>
                </a:lnTo>
                <a:cubicBezTo>
                  <a:pt x="563563" y="197093"/>
                  <a:pt x="506656" y="254000"/>
                  <a:pt x="436563" y="254000"/>
                </a:cubicBezTo>
                <a:lnTo>
                  <a:pt x="127000" y="254000"/>
                </a:lnTo>
                <a:cubicBezTo>
                  <a:pt x="56907" y="254000"/>
                  <a:pt x="0" y="197093"/>
                  <a:pt x="0" y="127000"/>
                </a:cubicBezTo>
                <a:lnTo>
                  <a:pt x="0" y="127000"/>
                </a:lnTo>
                <a:cubicBezTo>
                  <a:pt x="0" y="56907"/>
                  <a:pt x="56907" y="0"/>
                  <a:pt x="127000" y="0"/>
                </a:cubicBezTo>
                <a:close/>
              </a:path>
            </a:pathLst>
          </a:custGeom>
          <a:solidFill>
            <a:srgbClr val="0f121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458" name="Text 53"/>
          <p:cNvSpPr/>
          <p:nvPr/>
        </p:nvSpPr>
        <p:spPr>
          <a:xfrm>
            <a:off x="12082320" y="4244760"/>
            <a:ext cx="940320" cy="38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42920" rIns="142920" tIns="47520" bIns="47520" anchor="ctr">
            <a:noAutofit/>
          </a:bodyPr>
          <a:p>
            <a:pPr>
              <a:lnSpc>
                <a:spcPct val="130000"/>
              </a:lnSpc>
            </a:pPr>
            <a:r>
              <a:rPr b="0" lang="en-US" sz="1500" spc="-1" strike="noStrike">
                <a:solidFill>
                  <a:srgbClr val="ffffff"/>
                </a:solidFill>
                <a:latin typeface="MiSans"/>
                <a:ea typeface="MiSans"/>
              </a:rPr>
              <a:t>El Alto</a:t>
            </a:r>
            <a:endParaRPr b="0" lang="es-BO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9" name="Shape 54"/>
          <p:cNvSpPr/>
          <p:nvPr/>
        </p:nvSpPr>
        <p:spPr>
          <a:xfrm>
            <a:off x="13025160" y="4244760"/>
            <a:ext cx="761760" cy="380520"/>
          </a:xfrm>
          <a:custGeom>
            <a:avLst/>
            <a:gdLst>
              <a:gd name="textAreaLeft" fmla="*/ 0 w 761760"/>
              <a:gd name="textAreaRight" fmla="*/ 762120 w 761760"/>
              <a:gd name="textAreaTop" fmla="*/ 0 h 380520"/>
              <a:gd name="textAreaBottom" fmla="*/ 380880 h 380520"/>
            </a:gdLst>
            <a:ahLst/>
            <a:rect l="textAreaLeft" t="textAreaTop" r="textAreaRight" b="textAreaBottom"/>
            <a:pathLst>
              <a:path w="508000" h="254000">
                <a:moveTo>
                  <a:pt x="127000" y="0"/>
                </a:moveTo>
                <a:lnTo>
                  <a:pt x="381000" y="0"/>
                </a:lnTo>
                <a:cubicBezTo>
                  <a:pt x="451093" y="0"/>
                  <a:pt x="508000" y="56907"/>
                  <a:pt x="508000" y="127000"/>
                </a:cubicBezTo>
                <a:lnTo>
                  <a:pt x="508000" y="127000"/>
                </a:lnTo>
                <a:cubicBezTo>
                  <a:pt x="508000" y="197093"/>
                  <a:pt x="451093" y="254000"/>
                  <a:pt x="381000" y="254000"/>
                </a:cubicBezTo>
                <a:lnTo>
                  <a:pt x="127000" y="254000"/>
                </a:lnTo>
                <a:cubicBezTo>
                  <a:pt x="56907" y="254000"/>
                  <a:pt x="0" y="197093"/>
                  <a:pt x="0" y="127000"/>
                </a:cubicBezTo>
                <a:lnTo>
                  <a:pt x="0" y="127000"/>
                </a:lnTo>
                <a:cubicBezTo>
                  <a:pt x="0" y="56907"/>
                  <a:pt x="56907" y="0"/>
                  <a:pt x="127000" y="0"/>
                </a:cubicBezTo>
                <a:close/>
              </a:path>
            </a:pathLst>
          </a:custGeom>
          <a:solidFill>
            <a:srgbClr val="0f121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460" name="Text 55"/>
          <p:cNvSpPr/>
          <p:nvPr/>
        </p:nvSpPr>
        <p:spPr>
          <a:xfrm>
            <a:off x="13025160" y="4244760"/>
            <a:ext cx="856800" cy="38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42920" rIns="142920" tIns="47520" bIns="47520" anchor="ctr">
            <a:noAutofit/>
          </a:bodyPr>
          <a:p>
            <a:pPr>
              <a:lnSpc>
                <a:spcPct val="130000"/>
              </a:lnSpc>
            </a:pPr>
            <a:r>
              <a:rPr b="0" lang="en-US" sz="1500" spc="-1" strike="noStrike">
                <a:solidFill>
                  <a:srgbClr val="ffffff"/>
                </a:solidFill>
                <a:latin typeface="MiSans"/>
                <a:ea typeface="MiSans"/>
              </a:rPr>
              <a:t>Tarija</a:t>
            </a:r>
            <a:endParaRPr b="0" lang="es-BO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1" name="Shape 56"/>
          <p:cNvSpPr/>
          <p:nvPr/>
        </p:nvSpPr>
        <p:spPr>
          <a:xfrm>
            <a:off x="13888080" y="4244760"/>
            <a:ext cx="1297440" cy="380520"/>
          </a:xfrm>
          <a:custGeom>
            <a:avLst/>
            <a:gdLst>
              <a:gd name="textAreaLeft" fmla="*/ 0 w 1297440"/>
              <a:gd name="textAreaRight" fmla="*/ 1297800 w 1297440"/>
              <a:gd name="textAreaTop" fmla="*/ 0 h 380520"/>
              <a:gd name="textAreaBottom" fmla="*/ 380880 h 380520"/>
            </a:gdLst>
            <a:ahLst/>
            <a:rect l="textAreaLeft" t="textAreaTop" r="textAreaRight" b="textAreaBottom"/>
            <a:pathLst>
              <a:path w="865188" h="254000">
                <a:moveTo>
                  <a:pt x="127000" y="0"/>
                </a:moveTo>
                <a:lnTo>
                  <a:pt x="738188" y="0"/>
                </a:lnTo>
                <a:cubicBezTo>
                  <a:pt x="808281" y="0"/>
                  <a:pt x="865188" y="56907"/>
                  <a:pt x="865188" y="127000"/>
                </a:cubicBezTo>
                <a:lnTo>
                  <a:pt x="865188" y="127000"/>
                </a:lnTo>
                <a:cubicBezTo>
                  <a:pt x="865188" y="197093"/>
                  <a:pt x="808281" y="254000"/>
                  <a:pt x="738188" y="254000"/>
                </a:cubicBezTo>
                <a:lnTo>
                  <a:pt x="127000" y="254000"/>
                </a:lnTo>
                <a:cubicBezTo>
                  <a:pt x="56907" y="254000"/>
                  <a:pt x="0" y="197093"/>
                  <a:pt x="0" y="127000"/>
                </a:cubicBezTo>
                <a:lnTo>
                  <a:pt x="0" y="127000"/>
                </a:lnTo>
                <a:cubicBezTo>
                  <a:pt x="0" y="56907"/>
                  <a:pt x="56907" y="0"/>
                  <a:pt x="127000" y="0"/>
                </a:cubicBezTo>
                <a:close/>
              </a:path>
            </a:pathLst>
          </a:custGeom>
          <a:solidFill>
            <a:srgbClr val="c9a22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462" name="Text 57"/>
          <p:cNvSpPr/>
          <p:nvPr/>
        </p:nvSpPr>
        <p:spPr>
          <a:xfrm>
            <a:off x="13888080" y="4244760"/>
            <a:ext cx="1392840" cy="38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42920" rIns="142920" tIns="47520" bIns="47520" anchor="ctr">
            <a:noAutofit/>
          </a:bodyPr>
          <a:p>
            <a:pPr>
              <a:lnSpc>
                <a:spcPct val="130000"/>
              </a:lnSpc>
            </a:pPr>
            <a:r>
              <a:rPr b="0" lang="en-US" sz="1500" spc="-1" strike="noStrike">
                <a:solidFill>
                  <a:srgbClr val="ffffff"/>
                </a:solidFill>
                <a:latin typeface="MiSans"/>
                <a:ea typeface="MiSans"/>
              </a:rPr>
              <a:t>Chuquisaca</a:t>
            </a:r>
            <a:endParaRPr b="0" lang="es-BO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3" name="Shape 58"/>
          <p:cNvSpPr/>
          <p:nvPr/>
        </p:nvSpPr>
        <p:spPr>
          <a:xfrm>
            <a:off x="15286320" y="4244760"/>
            <a:ext cx="821160" cy="380520"/>
          </a:xfrm>
          <a:custGeom>
            <a:avLst/>
            <a:gdLst>
              <a:gd name="textAreaLeft" fmla="*/ 0 w 821160"/>
              <a:gd name="textAreaRight" fmla="*/ 821520 w 821160"/>
              <a:gd name="textAreaTop" fmla="*/ 0 h 380520"/>
              <a:gd name="textAreaBottom" fmla="*/ 380880 h 380520"/>
            </a:gdLst>
            <a:ahLst/>
            <a:rect l="textAreaLeft" t="textAreaTop" r="textAreaRight" b="textAreaBottom"/>
            <a:pathLst>
              <a:path w="547688" h="254000">
                <a:moveTo>
                  <a:pt x="127000" y="0"/>
                </a:moveTo>
                <a:lnTo>
                  <a:pt x="420688" y="0"/>
                </a:lnTo>
                <a:cubicBezTo>
                  <a:pt x="490781" y="0"/>
                  <a:pt x="547688" y="56907"/>
                  <a:pt x="547688" y="127000"/>
                </a:cubicBezTo>
                <a:lnTo>
                  <a:pt x="547688" y="127000"/>
                </a:lnTo>
                <a:cubicBezTo>
                  <a:pt x="547688" y="197093"/>
                  <a:pt x="490781" y="254000"/>
                  <a:pt x="420688" y="254000"/>
                </a:cubicBezTo>
                <a:lnTo>
                  <a:pt x="127000" y="254000"/>
                </a:lnTo>
                <a:cubicBezTo>
                  <a:pt x="56907" y="254000"/>
                  <a:pt x="0" y="197093"/>
                  <a:pt x="0" y="127000"/>
                </a:cubicBezTo>
                <a:lnTo>
                  <a:pt x="0" y="127000"/>
                </a:lnTo>
                <a:cubicBezTo>
                  <a:pt x="0" y="56907"/>
                  <a:pt x="56907" y="0"/>
                  <a:pt x="127000" y="0"/>
                </a:cubicBezTo>
                <a:close/>
              </a:path>
            </a:pathLst>
          </a:custGeom>
          <a:solidFill>
            <a:srgbClr val="c9a22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464" name="Text 59"/>
          <p:cNvSpPr/>
          <p:nvPr/>
        </p:nvSpPr>
        <p:spPr>
          <a:xfrm>
            <a:off x="15286320" y="4244760"/>
            <a:ext cx="916560" cy="38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42920" rIns="142920" tIns="47520" bIns="47520" anchor="ctr">
            <a:noAutofit/>
          </a:bodyPr>
          <a:p>
            <a:pPr>
              <a:lnSpc>
                <a:spcPct val="130000"/>
              </a:lnSpc>
            </a:pPr>
            <a:r>
              <a:rPr b="0" lang="en-US" sz="1500" spc="-1" strike="noStrike">
                <a:solidFill>
                  <a:srgbClr val="ffffff"/>
                </a:solidFill>
                <a:latin typeface="MiSans"/>
                <a:ea typeface="MiSans"/>
              </a:rPr>
              <a:t>Potosí</a:t>
            </a:r>
            <a:endParaRPr b="0" lang="es-BO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5" name="Shape 60"/>
          <p:cNvSpPr/>
          <p:nvPr/>
        </p:nvSpPr>
        <p:spPr>
          <a:xfrm>
            <a:off x="16201800" y="4244760"/>
            <a:ext cx="1238040" cy="380520"/>
          </a:xfrm>
          <a:custGeom>
            <a:avLst/>
            <a:gdLst>
              <a:gd name="textAreaLeft" fmla="*/ 0 w 1238040"/>
              <a:gd name="textAreaRight" fmla="*/ 1238400 w 1238040"/>
              <a:gd name="textAreaTop" fmla="*/ 0 h 380520"/>
              <a:gd name="textAreaBottom" fmla="*/ 380880 h 380520"/>
            </a:gdLst>
            <a:ahLst/>
            <a:rect l="textAreaLeft" t="textAreaTop" r="textAreaRight" b="textAreaBottom"/>
            <a:pathLst>
              <a:path w="825500" h="254000">
                <a:moveTo>
                  <a:pt x="127000" y="0"/>
                </a:moveTo>
                <a:lnTo>
                  <a:pt x="698500" y="0"/>
                </a:lnTo>
                <a:cubicBezTo>
                  <a:pt x="768593" y="0"/>
                  <a:pt x="825500" y="56907"/>
                  <a:pt x="825500" y="127000"/>
                </a:cubicBezTo>
                <a:lnTo>
                  <a:pt x="825500" y="127000"/>
                </a:lnTo>
                <a:cubicBezTo>
                  <a:pt x="825500" y="197093"/>
                  <a:pt x="768593" y="254000"/>
                  <a:pt x="698500" y="254000"/>
                </a:cubicBezTo>
                <a:lnTo>
                  <a:pt x="127000" y="254000"/>
                </a:lnTo>
                <a:cubicBezTo>
                  <a:pt x="56907" y="254000"/>
                  <a:pt x="0" y="197093"/>
                  <a:pt x="0" y="127000"/>
                </a:cubicBezTo>
                <a:lnTo>
                  <a:pt x="0" y="127000"/>
                </a:lnTo>
                <a:cubicBezTo>
                  <a:pt x="0" y="56907"/>
                  <a:pt x="56907" y="0"/>
                  <a:pt x="127000" y="0"/>
                </a:cubicBezTo>
                <a:close/>
              </a:path>
            </a:pathLst>
          </a:custGeom>
          <a:solidFill>
            <a:srgbClr val="c9a22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466" name="Text 61"/>
          <p:cNvSpPr/>
          <p:nvPr/>
        </p:nvSpPr>
        <p:spPr>
          <a:xfrm>
            <a:off x="16201800" y="4244760"/>
            <a:ext cx="1333080" cy="38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42920" rIns="142920" tIns="47520" bIns="47520" anchor="ctr">
            <a:noAutofit/>
          </a:bodyPr>
          <a:p>
            <a:pPr>
              <a:lnSpc>
                <a:spcPct val="130000"/>
              </a:lnSpc>
            </a:pPr>
            <a:r>
              <a:rPr b="0" lang="en-US" sz="1500" spc="-1" strike="noStrike">
                <a:solidFill>
                  <a:srgbClr val="ffffff"/>
                </a:solidFill>
                <a:latin typeface="MiSans"/>
                <a:ea typeface="MiSans"/>
              </a:rPr>
              <a:t>Santa Cruz</a:t>
            </a:r>
            <a:endParaRPr b="0" lang="es-BO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7" name="Shape 0"/>
          <p:cNvSpPr/>
          <p:nvPr/>
        </p:nvSpPr>
        <p:spPr>
          <a:xfrm>
            <a:off x="369360" y="6356880"/>
            <a:ext cx="95040" cy="571320"/>
          </a:xfrm>
          <a:custGeom>
            <a:avLst/>
            <a:gdLst>
              <a:gd name="textAreaLeft" fmla="*/ 0 w 95040"/>
              <a:gd name="textAreaRight" fmla="*/ 95400 w 95040"/>
              <a:gd name="textAreaTop" fmla="*/ 0 h 571320"/>
              <a:gd name="textAreaBottom" fmla="*/ 571680 h 571320"/>
            </a:gdLst>
            <a:ahLst/>
            <a:rect l="textAreaLeft" t="textAreaTop" r="textAreaRight" b="textAreaBottom"/>
            <a:pathLst>
              <a:path w="63500" h="381000">
                <a:moveTo>
                  <a:pt x="0" y="0"/>
                </a:moveTo>
                <a:lnTo>
                  <a:pt x="63500" y="0"/>
                </a:lnTo>
                <a:lnTo>
                  <a:pt x="63500" y="381000"/>
                </a:lnTo>
                <a:lnTo>
                  <a:pt x="0" y="381000"/>
                </a:lnTo>
                <a:lnTo>
                  <a:pt x="0" y="0"/>
                </a:lnTo>
                <a:close/>
              </a:path>
            </a:pathLst>
          </a:custGeom>
          <a:solidFill>
            <a:srgbClr val="c9a22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468" name="Text 1"/>
          <p:cNvSpPr/>
          <p:nvPr/>
        </p:nvSpPr>
        <p:spPr>
          <a:xfrm>
            <a:off x="614520" y="6356880"/>
            <a:ext cx="12582360" cy="570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30000"/>
              </a:lnSpc>
            </a:pPr>
            <a:r>
              <a:rPr b="1" lang="en-US" sz="2400" spc="72" strike="noStrike">
                <a:solidFill>
                  <a:srgbClr val="c9a227"/>
                </a:solidFill>
                <a:latin typeface="Poppins Light"/>
                <a:ea typeface="MiSans"/>
              </a:rPr>
              <a:t>Unidad Técnica de Apoyo a la Política Pública Social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9" name="Shape 9"/>
          <p:cNvSpPr/>
          <p:nvPr/>
        </p:nvSpPr>
        <p:spPr>
          <a:xfrm>
            <a:off x="400320" y="7075440"/>
            <a:ext cx="17335080" cy="2971440"/>
          </a:xfrm>
          <a:custGeom>
            <a:avLst/>
            <a:gdLst>
              <a:gd name="textAreaLeft" fmla="*/ 0 w 17335080"/>
              <a:gd name="textAreaRight" fmla="*/ 17335440 w 17335080"/>
              <a:gd name="textAreaTop" fmla="*/ 0 h 2971440"/>
              <a:gd name="textAreaBottom" fmla="*/ 2971800 h 2971440"/>
            </a:gdLst>
            <a:ahLst/>
            <a:rect l="textAreaLeft" t="textAreaTop" r="textAreaRight" b="textAreaBottom"/>
            <a:pathLst>
              <a:path w="5318125" h="1206500">
                <a:moveTo>
                  <a:pt x="95253" y="0"/>
                </a:moveTo>
                <a:lnTo>
                  <a:pt x="5222872" y="0"/>
                </a:lnTo>
                <a:cubicBezTo>
                  <a:pt x="5275479" y="0"/>
                  <a:pt x="5318125" y="42646"/>
                  <a:pt x="5318125" y="95253"/>
                </a:cubicBezTo>
                <a:lnTo>
                  <a:pt x="5318125" y="1111247"/>
                </a:lnTo>
                <a:cubicBezTo>
                  <a:pt x="5318125" y="1163854"/>
                  <a:pt x="5275479" y="1206500"/>
                  <a:pt x="5222872" y="1206500"/>
                </a:cubicBezTo>
                <a:lnTo>
                  <a:pt x="95253" y="1206500"/>
                </a:lnTo>
                <a:cubicBezTo>
                  <a:pt x="42646" y="1206500"/>
                  <a:pt x="0" y="1163854"/>
                  <a:pt x="0" y="1111247"/>
                </a:cubicBezTo>
                <a:lnTo>
                  <a:pt x="0" y="95253"/>
                </a:lnTo>
                <a:cubicBezTo>
                  <a:pt x="0" y="42646"/>
                  <a:pt x="42646" y="0"/>
                  <a:pt x="95253" y="0"/>
                </a:cubicBezTo>
                <a:close/>
              </a:path>
            </a:pathLst>
          </a:custGeom>
          <a:solidFill>
            <a:srgbClr val="0f121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470" name="Text 8"/>
          <p:cNvSpPr/>
          <p:nvPr/>
        </p:nvSpPr>
        <p:spPr>
          <a:xfrm>
            <a:off x="1537560" y="7477920"/>
            <a:ext cx="1426680" cy="401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10000"/>
              </a:lnSpc>
            </a:pPr>
            <a:r>
              <a:rPr b="1" lang="en-US" sz="2800" spc="-1" strike="noStrike">
                <a:solidFill>
                  <a:schemeClr val="lt1"/>
                </a:solidFill>
                <a:latin typeface="Poppins Light"/>
                <a:ea typeface="Alimama ShuHeiTi"/>
              </a:rPr>
              <a:t>UTAPPS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1" name="Text 11"/>
          <p:cNvSpPr/>
          <p:nvPr/>
        </p:nvSpPr>
        <p:spPr>
          <a:xfrm>
            <a:off x="2296080" y="8808120"/>
            <a:ext cx="3426840" cy="388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30000"/>
              </a:lnSpc>
            </a:pPr>
            <a:r>
              <a:rPr b="1" lang="en-US" sz="2000" spc="-1" strike="noStrike">
                <a:solidFill>
                  <a:srgbClr val="ffffff"/>
                </a:solidFill>
                <a:latin typeface="Poppins Light"/>
                <a:ea typeface="MiSans"/>
              </a:rPr>
              <a:t>ASESORAMIENTOS LEGALES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2" name="Text 13"/>
          <p:cNvSpPr/>
          <p:nvPr/>
        </p:nvSpPr>
        <p:spPr>
          <a:xfrm>
            <a:off x="2318760" y="9089640"/>
            <a:ext cx="7596000" cy="28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30000"/>
              </a:lnSpc>
            </a:pPr>
            <a:r>
              <a:rPr b="1" lang="en-US" sz="1600" spc="-1" strike="noStrike">
                <a:solidFill>
                  <a:schemeClr val="lt1"/>
                </a:solidFill>
                <a:latin typeface="Poppins Light"/>
                <a:ea typeface="MiSans"/>
              </a:rPr>
              <a:t>PARA OBTENCIÓN DE PERSONERÍA JURÍDICA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3" name="Shape 15"/>
          <p:cNvSpPr/>
          <p:nvPr/>
        </p:nvSpPr>
        <p:spPr>
          <a:xfrm>
            <a:off x="7778880" y="8479080"/>
            <a:ext cx="1157040" cy="1157040"/>
          </a:xfrm>
          <a:custGeom>
            <a:avLst/>
            <a:gdLst>
              <a:gd name="textAreaLeft" fmla="*/ 0 w 1157040"/>
              <a:gd name="textAreaRight" fmla="*/ 1157400 w 1157040"/>
              <a:gd name="textAreaTop" fmla="*/ 0 h 1157040"/>
              <a:gd name="textAreaBottom" fmla="*/ 1157400 h 1157040"/>
            </a:gdLst>
            <a:ahLst/>
            <a:rect l="textAreaLeft" t="textAreaTop" r="textAreaRight" b="textAreaBottom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c9a22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474" name="Text 16"/>
          <p:cNvSpPr/>
          <p:nvPr/>
        </p:nvSpPr>
        <p:spPr>
          <a:xfrm>
            <a:off x="8025840" y="8669520"/>
            <a:ext cx="910080" cy="860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10000"/>
              </a:lnSpc>
            </a:pPr>
            <a:r>
              <a:rPr b="1" lang="en-US" sz="6000" spc="-1" strike="noStrike">
                <a:solidFill>
                  <a:srgbClr val="ffffff"/>
                </a:solidFill>
                <a:latin typeface="Poppins Light"/>
                <a:ea typeface="MiSans"/>
              </a:rPr>
              <a:t>14</a:t>
            </a:r>
            <a:endParaRPr b="0" lang="es-BO" sz="6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5" name="Text 22"/>
          <p:cNvSpPr/>
          <p:nvPr/>
        </p:nvSpPr>
        <p:spPr>
          <a:xfrm>
            <a:off x="15501240" y="8808120"/>
            <a:ext cx="2285640" cy="52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r>
              <a:rPr b="1" lang="en-US" sz="2000" spc="-1" strike="noStrike">
                <a:solidFill>
                  <a:schemeClr val="lt1"/>
                </a:solidFill>
                <a:latin typeface="Poppins Light"/>
                <a:ea typeface="MiSans"/>
              </a:rPr>
              <a:t>EVENTOS ORGANIZATIVOS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6" name="Text 23"/>
          <p:cNvSpPr/>
          <p:nvPr/>
        </p:nvSpPr>
        <p:spPr>
          <a:xfrm>
            <a:off x="11750040" y="9868680"/>
            <a:ext cx="2662560" cy="504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30000"/>
              </a:lnSpc>
            </a:pPr>
            <a:r>
              <a:rPr b="1" lang="en-US" sz="1500" spc="-1" strike="noStrike">
                <a:solidFill>
                  <a:schemeClr val="lt1"/>
                </a:solidFill>
                <a:latin typeface="Poppins Light"/>
                <a:ea typeface="MiSans"/>
              </a:rPr>
              <a:t>APOYO TÉCNICO LEGAL</a:t>
            </a:r>
            <a:endParaRPr b="0" lang="es-BO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7" name="Text 17"/>
          <p:cNvSpPr/>
          <p:nvPr/>
        </p:nvSpPr>
        <p:spPr>
          <a:xfrm>
            <a:off x="9294480" y="8887680"/>
            <a:ext cx="4012200" cy="33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r>
              <a:rPr b="1" lang="en-US" sz="2000" spc="-1" strike="noStrike">
                <a:solidFill>
                  <a:schemeClr val="lt1"/>
                </a:solidFill>
                <a:latin typeface="Poppins Light"/>
                <a:ea typeface="MiSans"/>
              </a:rPr>
              <a:t>CONSULTAS SOBRE PROPUESTAS NORMATIVAS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8" name="Text 18"/>
          <p:cNvSpPr/>
          <p:nvPr/>
        </p:nvSpPr>
        <p:spPr>
          <a:xfrm>
            <a:off x="9306360" y="9289080"/>
            <a:ext cx="4000320" cy="28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30000"/>
              </a:lnSpc>
            </a:pPr>
            <a:r>
              <a:rPr b="1" lang="en-US" sz="1500" spc="-1" strike="noStrike">
                <a:solidFill>
                  <a:schemeClr val="lt1"/>
                </a:solidFill>
                <a:latin typeface="Poppins Light"/>
                <a:ea typeface="MiSans"/>
              </a:rPr>
              <a:t>FORMULACIÓN Y REVISIÓN</a:t>
            </a:r>
            <a:endParaRPr b="0" lang="es-BO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9" name="Shape 26"/>
          <p:cNvSpPr/>
          <p:nvPr/>
        </p:nvSpPr>
        <p:spPr>
          <a:xfrm>
            <a:off x="711360" y="7307280"/>
            <a:ext cx="666360" cy="666360"/>
          </a:xfrm>
          <a:custGeom>
            <a:avLst/>
            <a:gdLst>
              <a:gd name="textAreaLeft" fmla="*/ 0 w 666360"/>
              <a:gd name="textAreaRight" fmla="*/ 666720 w 666360"/>
              <a:gd name="textAreaTop" fmla="*/ 0 h 666360"/>
              <a:gd name="textAreaBottom" fmla="*/ 666720 h 666360"/>
            </a:gdLst>
            <a:ahLst/>
            <a:rect l="textAreaLeft" t="textAreaTop" r="textAreaRight" b="textAreaBottom"/>
            <a:pathLst>
              <a:path w="444500" h="444500">
                <a:moveTo>
                  <a:pt x="63501" y="0"/>
                </a:moveTo>
                <a:lnTo>
                  <a:pt x="380999" y="0"/>
                </a:lnTo>
                <a:cubicBezTo>
                  <a:pt x="416046" y="0"/>
                  <a:pt x="444500" y="28454"/>
                  <a:pt x="444500" y="63501"/>
                </a:cubicBezTo>
                <a:lnTo>
                  <a:pt x="444500" y="380999"/>
                </a:lnTo>
                <a:cubicBezTo>
                  <a:pt x="444500" y="416046"/>
                  <a:pt x="416046" y="444500"/>
                  <a:pt x="380999" y="444500"/>
                </a:cubicBezTo>
                <a:lnTo>
                  <a:pt x="63501" y="444500"/>
                </a:lnTo>
                <a:cubicBezTo>
                  <a:pt x="28454" y="444500"/>
                  <a:pt x="0" y="416046"/>
                  <a:pt x="0" y="3809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c9a22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480" name="Shape 7"/>
          <p:cNvSpPr/>
          <p:nvPr/>
        </p:nvSpPr>
        <p:spPr>
          <a:xfrm>
            <a:off x="818280" y="7407000"/>
            <a:ext cx="452160" cy="454320"/>
          </a:xfrm>
          <a:custGeom>
            <a:avLst/>
            <a:gdLst>
              <a:gd name="textAreaLeft" fmla="*/ 0 w 452160"/>
              <a:gd name="textAreaRight" fmla="*/ 452520 w 452160"/>
              <a:gd name="textAreaTop" fmla="*/ 0 h 454320"/>
              <a:gd name="textAreaBottom" fmla="*/ 454680 h 454320"/>
            </a:gdLst>
            <a:ahLst/>
            <a:rect l="textAreaLeft" t="textAreaTop" r="textAreaRight" b="textAreaBottom"/>
            <a:pathLst>
              <a:path w="214313" h="190500">
                <a:moveTo>
                  <a:pt x="63103" y="57076"/>
                </a:moveTo>
                <a:lnTo>
                  <a:pt x="56145" y="50118"/>
                </a:lnTo>
                <a:cubicBezTo>
                  <a:pt x="51495" y="45467"/>
                  <a:pt x="51495" y="37914"/>
                  <a:pt x="56145" y="33263"/>
                </a:cubicBezTo>
                <a:lnTo>
                  <a:pt x="98822" y="-9451"/>
                </a:lnTo>
                <a:cubicBezTo>
                  <a:pt x="103473" y="-14101"/>
                  <a:pt x="111026" y="-14101"/>
                  <a:pt x="115677" y="-9451"/>
                </a:cubicBezTo>
                <a:lnTo>
                  <a:pt x="122634" y="-2456"/>
                </a:lnTo>
                <a:cubicBezTo>
                  <a:pt x="127285" y="2195"/>
                  <a:pt x="127285" y="9748"/>
                  <a:pt x="122634" y="14399"/>
                </a:cubicBezTo>
                <a:lnTo>
                  <a:pt x="79958" y="57076"/>
                </a:lnTo>
                <a:cubicBezTo>
                  <a:pt x="75307" y="61726"/>
                  <a:pt x="67754" y="61726"/>
                  <a:pt x="63103" y="57076"/>
                </a:cubicBezTo>
                <a:close/>
                <a:moveTo>
                  <a:pt x="102691" y="78767"/>
                </a:moveTo>
                <a:lnTo>
                  <a:pt x="91008" y="67084"/>
                </a:lnTo>
                <a:lnTo>
                  <a:pt x="132680" y="25412"/>
                </a:lnTo>
                <a:lnTo>
                  <a:pt x="177105" y="69838"/>
                </a:lnTo>
                <a:lnTo>
                  <a:pt x="135434" y="111509"/>
                </a:lnTo>
                <a:lnTo>
                  <a:pt x="123751" y="99826"/>
                </a:lnTo>
                <a:lnTo>
                  <a:pt x="37430" y="186147"/>
                </a:lnTo>
                <a:cubicBezTo>
                  <a:pt x="31626" y="191951"/>
                  <a:pt x="22213" y="191951"/>
                  <a:pt x="16371" y="186147"/>
                </a:cubicBezTo>
                <a:cubicBezTo>
                  <a:pt x="10530" y="180342"/>
                  <a:pt x="10567" y="170929"/>
                  <a:pt x="16371" y="165088"/>
                </a:cubicBezTo>
                <a:lnTo>
                  <a:pt x="102691" y="78767"/>
                </a:lnTo>
                <a:close/>
                <a:moveTo>
                  <a:pt x="145442" y="139378"/>
                </a:moveTo>
                <a:cubicBezTo>
                  <a:pt x="140791" y="134727"/>
                  <a:pt x="140791" y="127174"/>
                  <a:pt x="145442" y="122523"/>
                </a:cubicBezTo>
                <a:lnTo>
                  <a:pt x="188119" y="79846"/>
                </a:lnTo>
                <a:cubicBezTo>
                  <a:pt x="192770" y="75195"/>
                  <a:pt x="200323" y="75195"/>
                  <a:pt x="204974" y="79846"/>
                </a:cubicBezTo>
                <a:lnTo>
                  <a:pt x="211931" y="86804"/>
                </a:lnTo>
                <a:cubicBezTo>
                  <a:pt x="216582" y="91455"/>
                  <a:pt x="216582" y="99008"/>
                  <a:pt x="211931" y="103659"/>
                </a:cubicBezTo>
                <a:lnTo>
                  <a:pt x="169255" y="146372"/>
                </a:lnTo>
                <a:cubicBezTo>
                  <a:pt x="164604" y="151023"/>
                  <a:pt x="157051" y="151023"/>
                  <a:pt x="152400" y="146372"/>
                </a:cubicBezTo>
                <a:lnTo>
                  <a:pt x="145442" y="139415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481" name="Shape 15"/>
          <p:cNvSpPr/>
          <p:nvPr/>
        </p:nvSpPr>
        <p:spPr>
          <a:xfrm>
            <a:off x="868680" y="8479080"/>
            <a:ext cx="1157040" cy="1157040"/>
          </a:xfrm>
          <a:custGeom>
            <a:avLst/>
            <a:gdLst>
              <a:gd name="textAreaLeft" fmla="*/ 0 w 1157040"/>
              <a:gd name="textAreaRight" fmla="*/ 1157400 w 1157040"/>
              <a:gd name="textAreaTop" fmla="*/ 0 h 1157040"/>
              <a:gd name="textAreaBottom" fmla="*/ 1157400 h 1157040"/>
            </a:gdLst>
            <a:ahLst/>
            <a:rect l="textAreaLeft" t="textAreaTop" r="textAreaRight" b="textAreaBottom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c9a22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482" name="Shape 15"/>
          <p:cNvSpPr/>
          <p:nvPr/>
        </p:nvSpPr>
        <p:spPr>
          <a:xfrm>
            <a:off x="14028480" y="8479080"/>
            <a:ext cx="1157040" cy="1157040"/>
          </a:xfrm>
          <a:custGeom>
            <a:avLst/>
            <a:gdLst>
              <a:gd name="textAreaLeft" fmla="*/ 0 w 1157040"/>
              <a:gd name="textAreaRight" fmla="*/ 1157400 w 1157040"/>
              <a:gd name="textAreaTop" fmla="*/ 0 h 1157040"/>
              <a:gd name="textAreaBottom" fmla="*/ 1157400 h 1157040"/>
            </a:gdLst>
            <a:ahLst/>
            <a:rect l="textAreaLeft" t="textAreaTop" r="textAreaRight" b="textAreaBottom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c9a22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483" name="Text 21"/>
          <p:cNvSpPr/>
          <p:nvPr/>
        </p:nvSpPr>
        <p:spPr>
          <a:xfrm>
            <a:off x="14356800" y="8909640"/>
            <a:ext cx="309240" cy="38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10000"/>
              </a:lnSpc>
            </a:pPr>
            <a:r>
              <a:rPr b="1" lang="en-US" sz="6000" spc="-1" strike="noStrike">
                <a:solidFill>
                  <a:srgbClr val="ffffff"/>
                </a:solidFill>
                <a:latin typeface="Poppins Light"/>
                <a:ea typeface="MiSans"/>
              </a:rPr>
              <a:t>4</a:t>
            </a:r>
            <a:endParaRPr b="0" lang="es-BO" sz="6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4" name="Text 10"/>
          <p:cNvSpPr/>
          <p:nvPr/>
        </p:nvSpPr>
        <p:spPr>
          <a:xfrm>
            <a:off x="1037880" y="8728200"/>
            <a:ext cx="1157040" cy="80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80000"/>
              </a:lnSpc>
            </a:pPr>
            <a:r>
              <a:rPr b="1" lang="en-US" sz="6000" spc="-1" strike="noStrike">
                <a:solidFill>
                  <a:srgbClr val="ffffff"/>
                </a:solidFill>
                <a:latin typeface="Poppins Light"/>
                <a:ea typeface="MiSans"/>
              </a:rPr>
              <a:t>41</a:t>
            </a:r>
            <a:endParaRPr b="0" lang="es-BO" sz="6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5" name="Shape 12"/>
          <p:cNvSpPr/>
          <p:nvPr/>
        </p:nvSpPr>
        <p:spPr>
          <a:xfrm>
            <a:off x="3013920" y="7471440"/>
            <a:ext cx="418320" cy="338760"/>
          </a:xfrm>
          <a:custGeom>
            <a:avLst/>
            <a:gdLst>
              <a:gd name="textAreaLeft" fmla="*/ 0 w 418320"/>
              <a:gd name="textAreaRight" fmla="*/ 418680 w 418320"/>
              <a:gd name="textAreaTop" fmla="*/ 0 h 338760"/>
              <a:gd name="textAreaBottom" fmla="*/ 339120 h 338760"/>
            </a:gdLst>
            <a:ahLst/>
            <a:rect l="textAreaLeft" t="textAreaTop" r="textAreaRight" b="textAreaBottom"/>
            <a:pathLst>
              <a:path w="476250" h="381000">
                <a:moveTo>
                  <a:pt x="285750" y="23812"/>
                </a:moveTo>
                <a:lnTo>
                  <a:pt x="381000" y="23812"/>
                </a:lnTo>
                <a:cubicBezTo>
                  <a:pt x="394171" y="23812"/>
                  <a:pt x="404813" y="34454"/>
                  <a:pt x="404813" y="47625"/>
                </a:cubicBezTo>
                <a:cubicBezTo>
                  <a:pt x="404813" y="60796"/>
                  <a:pt x="394171" y="71438"/>
                  <a:pt x="381000" y="71438"/>
                </a:cubicBezTo>
                <a:lnTo>
                  <a:pt x="296466" y="71438"/>
                </a:lnTo>
                <a:cubicBezTo>
                  <a:pt x="292596" y="90636"/>
                  <a:pt x="279425" y="106487"/>
                  <a:pt x="261938" y="114077"/>
                </a:cubicBezTo>
                <a:lnTo>
                  <a:pt x="261938" y="333375"/>
                </a:lnTo>
                <a:lnTo>
                  <a:pt x="381000" y="333375"/>
                </a:lnTo>
                <a:cubicBezTo>
                  <a:pt x="394171" y="333375"/>
                  <a:pt x="404813" y="344016"/>
                  <a:pt x="404813" y="357188"/>
                </a:cubicBezTo>
                <a:cubicBezTo>
                  <a:pt x="404813" y="370359"/>
                  <a:pt x="394171" y="381000"/>
                  <a:pt x="381000" y="381000"/>
                </a:cubicBezTo>
                <a:lnTo>
                  <a:pt x="95250" y="381000"/>
                </a:lnTo>
                <a:cubicBezTo>
                  <a:pt x="82079" y="381000"/>
                  <a:pt x="71438" y="370359"/>
                  <a:pt x="71438" y="357188"/>
                </a:cubicBezTo>
                <a:cubicBezTo>
                  <a:pt x="71438" y="344016"/>
                  <a:pt x="82079" y="333375"/>
                  <a:pt x="95250" y="333375"/>
                </a:cubicBezTo>
                <a:lnTo>
                  <a:pt x="214313" y="333375"/>
                </a:lnTo>
                <a:lnTo>
                  <a:pt x="214313" y="114077"/>
                </a:lnTo>
                <a:cubicBezTo>
                  <a:pt x="196825" y="106412"/>
                  <a:pt x="183654" y="90562"/>
                  <a:pt x="179784" y="71438"/>
                </a:cubicBezTo>
                <a:lnTo>
                  <a:pt x="95250" y="71438"/>
                </a:lnTo>
                <a:cubicBezTo>
                  <a:pt x="82079" y="71438"/>
                  <a:pt x="71438" y="60796"/>
                  <a:pt x="71438" y="47625"/>
                </a:cubicBezTo>
                <a:cubicBezTo>
                  <a:pt x="71438" y="34454"/>
                  <a:pt x="82079" y="23812"/>
                  <a:pt x="95250" y="23812"/>
                </a:cubicBezTo>
                <a:lnTo>
                  <a:pt x="190500" y="23812"/>
                </a:lnTo>
                <a:cubicBezTo>
                  <a:pt x="201364" y="9376"/>
                  <a:pt x="218629" y="0"/>
                  <a:pt x="238125" y="0"/>
                </a:cubicBezTo>
                <a:cubicBezTo>
                  <a:pt x="257621" y="0"/>
                  <a:pt x="274886" y="9376"/>
                  <a:pt x="285750" y="23812"/>
                </a:cubicBezTo>
                <a:close/>
                <a:moveTo>
                  <a:pt x="327124" y="238125"/>
                </a:moveTo>
                <a:lnTo>
                  <a:pt x="434876" y="238125"/>
                </a:lnTo>
                <a:lnTo>
                  <a:pt x="381000" y="145703"/>
                </a:lnTo>
                <a:lnTo>
                  <a:pt x="327124" y="238125"/>
                </a:lnTo>
                <a:close/>
                <a:moveTo>
                  <a:pt x="381000" y="309563"/>
                </a:moveTo>
                <a:cubicBezTo>
                  <a:pt x="334194" y="309563"/>
                  <a:pt x="295275" y="284262"/>
                  <a:pt x="287238" y="250850"/>
                </a:cubicBezTo>
                <a:cubicBezTo>
                  <a:pt x="285304" y="242664"/>
                  <a:pt x="287982" y="234255"/>
                  <a:pt x="292224" y="226963"/>
                </a:cubicBezTo>
                <a:lnTo>
                  <a:pt x="363066" y="105519"/>
                </a:lnTo>
                <a:cubicBezTo>
                  <a:pt x="366787" y="99120"/>
                  <a:pt x="373633" y="95250"/>
                  <a:pt x="381000" y="95250"/>
                </a:cubicBezTo>
                <a:cubicBezTo>
                  <a:pt x="388367" y="95250"/>
                  <a:pt x="395213" y="99194"/>
                  <a:pt x="398934" y="105519"/>
                </a:cubicBezTo>
                <a:lnTo>
                  <a:pt x="469776" y="226963"/>
                </a:lnTo>
                <a:cubicBezTo>
                  <a:pt x="474018" y="234255"/>
                  <a:pt x="476696" y="242664"/>
                  <a:pt x="474762" y="250850"/>
                </a:cubicBezTo>
                <a:cubicBezTo>
                  <a:pt x="466725" y="284187"/>
                  <a:pt x="427806" y="309563"/>
                  <a:pt x="381000" y="309563"/>
                </a:cubicBezTo>
                <a:close/>
                <a:moveTo>
                  <a:pt x="94357" y="145703"/>
                </a:moveTo>
                <a:lnTo>
                  <a:pt x="40481" y="238125"/>
                </a:lnTo>
                <a:lnTo>
                  <a:pt x="148307" y="238125"/>
                </a:lnTo>
                <a:lnTo>
                  <a:pt x="94357" y="145703"/>
                </a:lnTo>
                <a:close/>
                <a:moveTo>
                  <a:pt x="670" y="250850"/>
                </a:moveTo>
                <a:cubicBezTo>
                  <a:pt x="-1265" y="242664"/>
                  <a:pt x="1414" y="234255"/>
                  <a:pt x="5655" y="226963"/>
                </a:cubicBezTo>
                <a:lnTo>
                  <a:pt x="76498" y="105519"/>
                </a:lnTo>
                <a:cubicBezTo>
                  <a:pt x="80218" y="99120"/>
                  <a:pt x="87064" y="95250"/>
                  <a:pt x="94431" y="95250"/>
                </a:cubicBezTo>
                <a:cubicBezTo>
                  <a:pt x="101798" y="95250"/>
                  <a:pt x="108645" y="99194"/>
                  <a:pt x="112365" y="105519"/>
                </a:cubicBezTo>
                <a:lnTo>
                  <a:pt x="183207" y="226963"/>
                </a:lnTo>
                <a:cubicBezTo>
                  <a:pt x="187449" y="234255"/>
                  <a:pt x="190128" y="242664"/>
                  <a:pt x="188193" y="250850"/>
                </a:cubicBezTo>
                <a:cubicBezTo>
                  <a:pt x="180156" y="284187"/>
                  <a:pt x="141238" y="309563"/>
                  <a:pt x="94431" y="309563"/>
                </a:cubicBezTo>
                <a:cubicBezTo>
                  <a:pt x="47625" y="309563"/>
                  <a:pt x="8706" y="284262"/>
                  <a:pt x="670" y="25085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</p:spTree>
  </p:cSld>
  <p:transition spd="slow">
    <p:push dir="u"/>
  </p:transition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Shape 4"/>
          <p:cNvSpPr/>
          <p:nvPr/>
        </p:nvSpPr>
        <p:spPr>
          <a:xfrm>
            <a:off x="513000" y="320760"/>
            <a:ext cx="17319600" cy="3500280"/>
          </a:xfrm>
          <a:custGeom>
            <a:avLst/>
            <a:gdLst>
              <a:gd name="textAreaLeft" fmla="*/ 0 w 17319600"/>
              <a:gd name="textAreaRight" fmla="*/ 17319960 w 17319600"/>
              <a:gd name="textAreaTop" fmla="*/ 0 h 3500280"/>
              <a:gd name="textAreaBottom" fmla="*/ 3500640 h 3500280"/>
            </a:gdLst>
            <a:ahLst/>
            <a:rect l="textAreaLeft" t="textAreaTop" r="textAreaRight" b="textAreaBottom"/>
            <a:pathLst>
              <a:path w="5699125" h="4270375">
                <a:moveTo>
                  <a:pt x="31750" y="0"/>
                </a:moveTo>
                <a:lnTo>
                  <a:pt x="5667375" y="0"/>
                </a:lnTo>
                <a:cubicBezTo>
                  <a:pt x="5684898" y="0"/>
                  <a:pt x="5699125" y="14227"/>
                  <a:pt x="5699125" y="31750"/>
                </a:cubicBezTo>
                <a:lnTo>
                  <a:pt x="5699125" y="4175146"/>
                </a:lnTo>
                <a:cubicBezTo>
                  <a:pt x="5699125" y="4227739"/>
                  <a:pt x="5656489" y="4270375"/>
                  <a:pt x="5603896" y="4270375"/>
                </a:cubicBezTo>
                <a:lnTo>
                  <a:pt x="95229" y="4270375"/>
                </a:lnTo>
                <a:cubicBezTo>
                  <a:pt x="42636" y="4270375"/>
                  <a:pt x="0" y="4227739"/>
                  <a:pt x="0" y="4175146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  <a:effectLst>
            <a:outerShdw algn="bl" blurRad="119160" dir="5400000" dist="79200" rotWithShape="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487" name="Shape 29"/>
          <p:cNvSpPr/>
          <p:nvPr/>
        </p:nvSpPr>
        <p:spPr>
          <a:xfrm>
            <a:off x="756720" y="420480"/>
            <a:ext cx="16774200" cy="3175920"/>
          </a:xfrm>
          <a:custGeom>
            <a:avLst/>
            <a:gdLst>
              <a:gd name="textAreaLeft" fmla="*/ 0 w 16774200"/>
              <a:gd name="textAreaRight" fmla="*/ 16774560 w 16774200"/>
              <a:gd name="textAreaTop" fmla="*/ 0 h 3175920"/>
              <a:gd name="textAreaBottom" fmla="*/ 3176280 h 3175920"/>
            </a:gdLst>
            <a:ahLst/>
            <a:rect l="textAreaLeft" t="textAreaTop" r="textAreaRight" b="textAreaBottom"/>
            <a:pathLst>
              <a:path w="5318125" h="1079500">
                <a:moveTo>
                  <a:pt x="95255" y="0"/>
                </a:moveTo>
                <a:lnTo>
                  <a:pt x="5222870" y="0"/>
                </a:lnTo>
                <a:cubicBezTo>
                  <a:pt x="5275478" y="0"/>
                  <a:pt x="5318125" y="42647"/>
                  <a:pt x="5318125" y="95255"/>
                </a:cubicBezTo>
                <a:lnTo>
                  <a:pt x="5318125" y="984245"/>
                </a:lnTo>
                <a:cubicBezTo>
                  <a:pt x="5318125" y="1036853"/>
                  <a:pt x="5275478" y="1079500"/>
                  <a:pt x="5222870" y="1079500"/>
                </a:cubicBezTo>
                <a:lnTo>
                  <a:pt x="95255" y="1079500"/>
                </a:lnTo>
                <a:cubicBezTo>
                  <a:pt x="42682" y="1079500"/>
                  <a:pt x="0" y="1036818"/>
                  <a:pt x="0" y="984245"/>
                </a:cubicBezTo>
                <a:lnTo>
                  <a:pt x="0" y="95255"/>
                </a:lnTo>
                <a:cubicBezTo>
                  <a:pt x="0" y="42647"/>
                  <a:pt x="42647" y="0"/>
                  <a:pt x="95255" y="0"/>
                </a:cubicBezTo>
                <a:close/>
              </a:path>
            </a:pathLst>
          </a:custGeom>
          <a:gradFill rotWithShape="0">
            <a:gsLst>
              <a:gs pos="0">
                <a:srgbClr val="c9a227">
                  <a:alpha val="20000"/>
                </a:srgbClr>
              </a:gs>
              <a:gs pos="100000">
                <a:srgbClr val="c9a227">
                  <a:alpha val="5000"/>
                </a:srgbClr>
              </a:gs>
            </a:gsLst>
            <a:lin ang="27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488" name="Text 30"/>
          <p:cNvSpPr/>
          <p:nvPr/>
        </p:nvSpPr>
        <p:spPr>
          <a:xfrm>
            <a:off x="4942800" y="1955520"/>
            <a:ext cx="7857720" cy="71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80000"/>
              </a:lnSpc>
            </a:pPr>
            <a:r>
              <a:rPr b="1" lang="en-US" sz="7200" spc="-1" strike="noStrike">
                <a:solidFill>
                  <a:srgbClr val="c9a227"/>
                </a:solidFill>
                <a:latin typeface="Poppins Light"/>
                <a:ea typeface="MiSans"/>
              </a:rPr>
              <a:t>258</a:t>
            </a:r>
            <a:endParaRPr b="0" lang="es-BO" sz="7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9" name="Text 31"/>
          <p:cNvSpPr/>
          <p:nvPr/>
        </p:nvSpPr>
        <p:spPr>
          <a:xfrm>
            <a:off x="6447600" y="2689920"/>
            <a:ext cx="4800960" cy="38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20000"/>
              </a:lnSpc>
            </a:pPr>
            <a:r>
              <a:rPr b="1" lang="en-US" sz="2000" spc="-1" strike="noStrike">
                <a:solidFill>
                  <a:srgbClr val="1e3a5f"/>
                </a:solidFill>
                <a:latin typeface="Poppins Light"/>
                <a:ea typeface="MiSans"/>
              </a:rPr>
              <a:t>ACTIVIDADES REALIZADAS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0" name="Shape 49"/>
          <p:cNvSpPr/>
          <p:nvPr/>
        </p:nvSpPr>
        <p:spPr>
          <a:xfrm>
            <a:off x="8436600" y="4609440"/>
            <a:ext cx="237600" cy="237600"/>
          </a:xfrm>
          <a:custGeom>
            <a:avLst/>
            <a:gdLst>
              <a:gd name="textAreaLeft" fmla="*/ 0 w 237600"/>
              <a:gd name="textAreaRight" fmla="*/ 237960 w 237600"/>
              <a:gd name="textAreaTop" fmla="*/ 0 h 237600"/>
              <a:gd name="textAreaBottom" fmla="*/ 237960 h 237600"/>
            </a:gdLst>
            <a:ahLst/>
            <a:rect l="textAreaLeft" t="textAreaTop" r="textAreaRight" b="textAreaBottom"/>
            <a:pathLst>
              <a:path w="158750" h="158750">
                <a:moveTo>
                  <a:pt x="79375" y="158750"/>
                </a:moveTo>
                <a:cubicBezTo>
                  <a:pt x="123183" y="158750"/>
                  <a:pt x="158750" y="123183"/>
                  <a:pt x="158750" y="79375"/>
                </a:cubicBezTo>
                <a:cubicBezTo>
                  <a:pt x="158750" y="35567"/>
                  <a:pt x="123183" y="0"/>
                  <a:pt x="79375" y="0"/>
                </a:cubicBezTo>
                <a:cubicBezTo>
                  <a:pt x="35567" y="0"/>
                  <a:pt x="0" y="35567"/>
                  <a:pt x="0" y="79375"/>
                </a:cubicBezTo>
                <a:cubicBezTo>
                  <a:pt x="0" y="123183"/>
                  <a:pt x="35567" y="158750"/>
                  <a:pt x="79375" y="158750"/>
                </a:cubicBezTo>
                <a:close/>
                <a:moveTo>
                  <a:pt x="69453" y="49609"/>
                </a:moveTo>
                <a:cubicBezTo>
                  <a:pt x="69453" y="44133"/>
                  <a:pt x="73899" y="39688"/>
                  <a:pt x="79375" y="39688"/>
                </a:cubicBezTo>
                <a:cubicBezTo>
                  <a:pt x="84851" y="39688"/>
                  <a:pt x="89297" y="44133"/>
                  <a:pt x="89297" y="49609"/>
                </a:cubicBezTo>
                <a:cubicBezTo>
                  <a:pt x="89297" y="55085"/>
                  <a:pt x="84851" y="59531"/>
                  <a:pt x="79375" y="59531"/>
                </a:cubicBezTo>
                <a:cubicBezTo>
                  <a:pt x="73899" y="59531"/>
                  <a:pt x="69453" y="55085"/>
                  <a:pt x="69453" y="49609"/>
                </a:cubicBezTo>
                <a:close/>
                <a:moveTo>
                  <a:pt x="66973" y="69453"/>
                </a:moveTo>
                <a:lnTo>
                  <a:pt x="81855" y="69453"/>
                </a:lnTo>
                <a:cubicBezTo>
                  <a:pt x="85979" y="69453"/>
                  <a:pt x="89297" y="72771"/>
                  <a:pt x="89297" y="76895"/>
                </a:cubicBezTo>
                <a:lnTo>
                  <a:pt x="89297" y="104180"/>
                </a:lnTo>
                <a:lnTo>
                  <a:pt x="91777" y="104180"/>
                </a:lnTo>
                <a:cubicBezTo>
                  <a:pt x="95901" y="104180"/>
                  <a:pt x="99219" y="107497"/>
                  <a:pt x="99219" y="111621"/>
                </a:cubicBezTo>
                <a:cubicBezTo>
                  <a:pt x="99219" y="115745"/>
                  <a:pt x="95901" y="119062"/>
                  <a:pt x="91777" y="119062"/>
                </a:cubicBezTo>
                <a:lnTo>
                  <a:pt x="66973" y="119062"/>
                </a:lnTo>
                <a:cubicBezTo>
                  <a:pt x="62849" y="119062"/>
                  <a:pt x="59531" y="115745"/>
                  <a:pt x="59531" y="111621"/>
                </a:cubicBezTo>
                <a:cubicBezTo>
                  <a:pt x="59531" y="107497"/>
                  <a:pt x="62849" y="104180"/>
                  <a:pt x="66973" y="104180"/>
                </a:cubicBezTo>
                <a:lnTo>
                  <a:pt x="74414" y="104180"/>
                </a:lnTo>
                <a:lnTo>
                  <a:pt x="74414" y="84336"/>
                </a:lnTo>
                <a:lnTo>
                  <a:pt x="66973" y="84336"/>
                </a:lnTo>
                <a:cubicBezTo>
                  <a:pt x="62849" y="84336"/>
                  <a:pt x="59531" y="81018"/>
                  <a:pt x="59531" y="76895"/>
                </a:cubicBezTo>
                <a:cubicBezTo>
                  <a:pt x="59531" y="72771"/>
                  <a:pt x="62849" y="69453"/>
                  <a:pt x="66973" y="69453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491" name="Shape 26"/>
          <p:cNvSpPr/>
          <p:nvPr/>
        </p:nvSpPr>
        <p:spPr>
          <a:xfrm>
            <a:off x="901080" y="550440"/>
            <a:ext cx="666360" cy="666360"/>
          </a:xfrm>
          <a:custGeom>
            <a:avLst/>
            <a:gdLst>
              <a:gd name="textAreaLeft" fmla="*/ 0 w 666360"/>
              <a:gd name="textAreaRight" fmla="*/ 666720 w 666360"/>
              <a:gd name="textAreaTop" fmla="*/ 0 h 666360"/>
              <a:gd name="textAreaBottom" fmla="*/ 666720 h 666360"/>
            </a:gdLst>
            <a:ahLst/>
            <a:rect l="textAreaLeft" t="textAreaTop" r="textAreaRight" b="textAreaBottom"/>
            <a:pathLst>
              <a:path w="444500" h="444500">
                <a:moveTo>
                  <a:pt x="63501" y="0"/>
                </a:moveTo>
                <a:lnTo>
                  <a:pt x="380999" y="0"/>
                </a:lnTo>
                <a:cubicBezTo>
                  <a:pt x="416046" y="0"/>
                  <a:pt x="444500" y="28454"/>
                  <a:pt x="444500" y="63501"/>
                </a:cubicBezTo>
                <a:lnTo>
                  <a:pt x="444500" y="380999"/>
                </a:lnTo>
                <a:cubicBezTo>
                  <a:pt x="444500" y="416046"/>
                  <a:pt x="416046" y="444500"/>
                  <a:pt x="380999" y="444500"/>
                </a:cubicBezTo>
                <a:lnTo>
                  <a:pt x="63501" y="444500"/>
                </a:lnTo>
                <a:cubicBezTo>
                  <a:pt x="28454" y="444500"/>
                  <a:pt x="0" y="416046"/>
                  <a:pt x="0" y="3809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c9a22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492" name="Shape 27"/>
          <p:cNvSpPr/>
          <p:nvPr/>
        </p:nvSpPr>
        <p:spPr>
          <a:xfrm>
            <a:off x="1073520" y="740880"/>
            <a:ext cx="321120" cy="285480"/>
          </a:xfrm>
          <a:custGeom>
            <a:avLst/>
            <a:gdLst>
              <a:gd name="textAreaLeft" fmla="*/ 0 w 321120"/>
              <a:gd name="textAreaRight" fmla="*/ 321480 w 321120"/>
              <a:gd name="textAreaTop" fmla="*/ 0 h 285480"/>
              <a:gd name="textAreaBottom" fmla="*/ 285840 h 285480"/>
            </a:gdLst>
            <a:ahLst/>
            <a:rect l="textAreaLeft" t="textAreaTop" r="textAreaRight" b="textAreaBottom"/>
            <a:pathLst>
              <a:path w="214313" h="190500">
                <a:moveTo>
                  <a:pt x="100050" y="19794"/>
                </a:moveTo>
                <a:lnTo>
                  <a:pt x="56666" y="68014"/>
                </a:lnTo>
                <a:cubicBezTo>
                  <a:pt x="54955" y="69912"/>
                  <a:pt x="55029" y="72851"/>
                  <a:pt x="56852" y="74675"/>
                </a:cubicBezTo>
                <a:cubicBezTo>
                  <a:pt x="68200" y="86023"/>
                  <a:pt x="86618" y="86023"/>
                  <a:pt x="97966" y="74675"/>
                </a:cubicBezTo>
                <a:lnTo>
                  <a:pt x="109798" y="62843"/>
                </a:lnTo>
                <a:cubicBezTo>
                  <a:pt x="111361" y="61280"/>
                  <a:pt x="113333" y="60424"/>
                  <a:pt x="115342" y="60275"/>
                </a:cubicBezTo>
                <a:cubicBezTo>
                  <a:pt x="117872" y="60052"/>
                  <a:pt x="120476" y="60908"/>
                  <a:pt x="122411" y="62843"/>
                </a:cubicBezTo>
                <a:lnTo>
                  <a:pt x="188119" y="127992"/>
                </a:lnTo>
                <a:lnTo>
                  <a:pt x="214313" y="107156"/>
                </a:lnTo>
                <a:lnTo>
                  <a:pt x="214313" y="0"/>
                </a:lnTo>
                <a:lnTo>
                  <a:pt x="172641" y="23812"/>
                </a:lnTo>
                <a:lnTo>
                  <a:pt x="163785" y="17897"/>
                </a:lnTo>
                <a:cubicBezTo>
                  <a:pt x="157907" y="13990"/>
                  <a:pt x="151023" y="11906"/>
                  <a:pt x="143954" y="11906"/>
                </a:cubicBezTo>
                <a:lnTo>
                  <a:pt x="117760" y="11906"/>
                </a:lnTo>
                <a:cubicBezTo>
                  <a:pt x="117351" y="11906"/>
                  <a:pt x="116904" y="11906"/>
                  <a:pt x="116495" y="11943"/>
                </a:cubicBezTo>
                <a:cubicBezTo>
                  <a:pt x="110207" y="12278"/>
                  <a:pt x="104291" y="15106"/>
                  <a:pt x="100050" y="19794"/>
                </a:cubicBezTo>
                <a:close/>
                <a:moveTo>
                  <a:pt x="43383" y="56071"/>
                </a:moveTo>
                <a:lnTo>
                  <a:pt x="83121" y="11906"/>
                </a:lnTo>
                <a:lnTo>
                  <a:pt x="68387" y="11906"/>
                </a:lnTo>
                <a:cubicBezTo>
                  <a:pt x="58899" y="11906"/>
                  <a:pt x="49820" y="15664"/>
                  <a:pt x="43123" y="22361"/>
                </a:cubicBezTo>
                <a:lnTo>
                  <a:pt x="0" y="71438"/>
                </a:lnTo>
                <a:lnTo>
                  <a:pt x="0" y="202406"/>
                </a:lnTo>
                <a:lnTo>
                  <a:pt x="53578" y="151805"/>
                </a:lnTo>
                <a:lnTo>
                  <a:pt x="58192" y="155637"/>
                </a:lnTo>
                <a:cubicBezTo>
                  <a:pt x="66749" y="162781"/>
                  <a:pt x="77539" y="166688"/>
                  <a:pt x="88664" y="166688"/>
                </a:cubicBezTo>
                <a:lnTo>
                  <a:pt x="94506" y="166688"/>
                </a:lnTo>
                <a:lnTo>
                  <a:pt x="91901" y="164083"/>
                </a:lnTo>
                <a:cubicBezTo>
                  <a:pt x="88404" y="160586"/>
                  <a:pt x="88404" y="154930"/>
                  <a:pt x="91901" y="151470"/>
                </a:cubicBezTo>
                <a:cubicBezTo>
                  <a:pt x="95399" y="148010"/>
                  <a:pt x="101054" y="147972"/>
                  <a:pt x="104515" y="151470"/>
                </a:cubicBezTo>
                <a:lnTo>
                  <a:pt x="119769" y="166725"/>
                </a:lnTo>
                <a:lnTo>
                  <a:pt x="123118" y="166725"/>
                </a:lnTo>
                <a:cubicBezTo>
                  <a:pt x="130225" y="166725"/>
                  <a:pt x="137182" y="165125"/>
                  <a:pt x="143508" y="162148"/>
                </a:cubicBezTo>
                <a:lnTo>
                  <a:pt x="133573" y="152177"/>
                </a:lnTo>
                <a:cubicBezTo>
                  <a:pt x="130076" y="148679"/>
                  <a:pt x="130076" y="143024"/>
                  <a:pt x="133573" y="139564"/>
                </a:cubicBezTo>
                <a:cubicBezTo>
                  <a:pt x="137071" y="136103"/>
                  <a:pt x="142726" y="136066"/>
                  <a:pt x="146186" y="139564"/>
                </a:cubicBezTo>
                <a:lnTo>
                  <a:pt x="158093" y="151470"/>
                </a:lnTo>
                <a:lnTo>
                  <a:pt x="164604" y="144959"/>
                </a:lnTo>
                <a:cubicBezTo>
                  <a:pt x="167915" y="141647"/>
                  <a:pt x="168883" y="136847"/>
                  <a:pt x="167432" y="132643"/>
                </a:cubicBezTo>
                <a:lnTo>
                  <a:pt x="116123" y="81744"/>
                </a:lnTo>
                <a:lnTo>
                  <a:pt x="110579" y="87288"/>
                </a:lnTo>
                <a:cubicBezTo>
                  <a:pt x="92236" y="105631"/>
                  <a:pt x="62545" y="105631"/>
                  <a:pt x="44202" y="87288"/>
                </a:cubicBezTo>
                <a:cubicBezTo>
                  <a:pt x="35644" y="78730"/>
                  <a:pt x="35309" y="65001"/>
                  <a:pt x="43383" y="56034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493" name="Text 28"/>
          <p:cNvSpPr/>
          <p:nvPr/>
        </p:nvSpPr>
        <p:spPr>
          <a:xfrm>
            <a:off x="1652760" y="599040"/>
            <a:ext cx="7090200" cy="48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10000"/>
              </a:lnSpc>
            </a:pPr>
            <a:r>
              <a:rPr b="1" lang="en-US" sz="2800" spc="-1" strike="noStrike">
                <a:solidFill>
                  <a:srgbClr val="0f121d"/>
                </a:solidFill>
                <a:latin typeface="Poppins Light"/>
                <a:ea typeface="Alimama ShuHeiTi"/>
              </a:rPr>
              <a:t>SECRETARÍA TÉCNICA DE AYLLUS EN  PAZ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4" name="Text 33"/>
          <p:cNvSpPr/>
          <p:nvPr/>
        </p:nvSpPr>
        <p:spPr>
          <a:xfrm>
            <a:off x="-260280" y="1588320"/>
            <a:ext cx="3714480" cy="42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4000" spc="-1" strike="noStrike">
                <a:solidFill>
                  <a:srgbClr val="0f121d"/>
                </a:solidFill>
                <a:latin typeface="Poppins Light"/>
                <a:ea typeface="MiSans"/>
              </a:rPr>
              <a:t>179</a:t>
            </a:r>
            <a:endParaRPr b="0" lang="es-BO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5" name="Text 34"/>
          <p:cNvSpPr/>
          <p:nvPr/>
        </p:nvSpPr>
        <p:spPr>
          <a:xfrm>
            <a:off x="1851480" y="1620000"/>
            <a:ext cx="3630960" cy="28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30000"/>
              </a:lnSpc>
            </a:pPr>
            <a:r>
              <a:rPr b="1" lang="en-US" sz="1800" spc="-1" strike="noStrike">
                <a:solidFill>
                  <a:srgbClr val="0f121d"/>
                </a:solidFill>
                <a:latin typeface="Poppins Light"/>
                <a:ea typeface="MiSans"/>
              </a:rPr>
              <a:t>GESTIÓN Y COORDINACIÓN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6" name="Text 36"/>
          <p:cNvSpPr/>
          <p:nvPr/>
        </p:nvSpPr>
        <p:spPr>
          <a:xfrm>
            <a:off x="10352880" y="1620000"/>
            <a:ext cx="3714480" cy="42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4000" spc="-1" strike="noStrike">
                <a:solidFill>
                  <a:srgbClr val="0f121d"/>
                </a:solidFill>
                <a:latin typeface="Poppins Light"/>
                <a:ea typeface="MiSans"/>
              </a:rPr>
              <a:t>46</a:t>
            </a:r>
            <a:endParaRPr b="0" lang="es-BO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7" name="Text 37"/>
          <p:cNvSpPr/>
          <p:nvPr/>
        </p:nvSpPr>
        <p:spPr>
          <a:xfrm>
            <a:off x="12431160" y="1392120"/>
            <a:ext cx="5068800" cy="823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30000"/>
              </a:lnSpc>
            </a:pPr>
            <a:r>
              <a:rPr b="1" lang="en-US" sz="1800" spc="-1" strike="noStrike">
                <a:solidFill>
                  <a:srgbClr val="0f121d"/>
                </a:solidFill>
                <a:latin typeface="Poppins Light"/>
                <a:ea typeface="MiSans"/>
              </a:rPr>
              <a:t>FORMULACIÓN DE PROYECTOS ITCP Y EDTP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8" name="Text 40"/>
          <p:cNvSpPr/>
          <p:nvPr/>
        </p:nvSpPr>
        <p:spPr>
          <a:xfrm>
            <a:off x="-241560" y="2270520"/>
            <a:ext cx="3714480" cy="42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4000" spc="-1" strike="noStrike">
                <a:solidFill>
                  <a:srgbClr val="c9a227"/>
                </a:solidFill>
                <a:latin typeface="Poppins Light"/>
                <a:ea typeface="MiSans"/>
              </a:rPr>
              <a:t>29</a:t>
            </a:r>
            <a:endParaRPr b="0" lang="es-BO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9" name="Text 41"/>
          <p:cNvSpPr/>
          <p:nvPr/>
        </p:nvSpPr>
        <p:spPr>
          <a:xfrm>
            <a:off x="1917720" y="2369520"/>
            <a:ext cx="3959640" cy="207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30000"/>
              </a:lnSpc>
            </a:pPr>
            <a:r>
              <a:rPr b="1" lang="en-US" sz="1800" spc="-1" strike="noStrike">
                <a:solidFill>
                  <a:srgbClr val="0f121d"/>
                </a:solidFill>
                <a:latin typeface="Poppins Light"/>
                <a:ea typeface="MiSans"/>
              </a:rPr>
              <a:t>FORTALECIMIENTO ORGANIZATIVO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0" name="Text 43"/>
          <p:cNvSpPr/>
          <p:nvPr/>
        </p:nvSpPr>
        <p:spPr>
          <a:xfrm>
            <a:off x="10410480" y="2198880"/>
            <a:ext cx="3714480" cy="42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1" lang="en-US" sz="4000" spc="-1" strike="noStrike">
                <a:solidFill>
                  <a:srgbClr val="c9a227"/>
                </a:solidFill>
                <a:latin typeface="Poppins Light"/>
                <a:ea typeface="MiSans"/>
              </a:rPr>
              <a:t>19</a:t>
            </a:r>
            <a:endParaRPr b="0" lang="es-BO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1" name="Text 44"/>
          <p:cNvSpPr/>
          <p:nvPr/>
        </p:nvSpPr>
        <p:spPr>
          <a:xfrm>
            <a:off x="12449880" y="1997640"/>
            <a:ext cx="4974840" cy="823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30000"/>
              </a:lnSpc>
            </a:pPr>
            <a:r>
              <a:rPr b="1" lang="en-US" sz="1800" spc="-1" strike="noStrike">
                <a:solidFill>
                  <a:srgbClr val="0f121d"/>
                </a:solidFill>
                <a:latin typeface="Poppins Light"/>
                <a:ea typeface="MiSans"/>
              </a:rPr>
              <a:t>PROYECTOS EN EJECUCIÓN SEGUIMIENTO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2" name="Shape 30"/>
          <p:cNvSpPr/>
          <p:nvPr/>
        </p:nvSpPr>
        <p:spPr>
          <a:xfrm>
            <a:off x="6758640" y="1729080"/>
            <a:ext cx="4281840" cy="952200"/>
          </a:xfrm>
          <a:custGeom>
            <a:avLst/>
            <a:gdLst>
              <a:gd name="textAreaLeft" fmla="*/ 0 w 4281840"/>
              <a:gd name="textAreaRight" fmla="*/ 4282200 w 4281840"/>
              <a:gd name="textAreaTop" fmla="*/ 0 h 952200"/>
              <a:gd name="textAreaBottom" fmla="*/ 952560 h 952200"/>
            </a:gdLst>
            <a:ahLst/>
            <a:rect l="textAreaLeft" t="textAreaTop" r="textAreaRight" b="textAreaBottom"/>
            <a:pathLst>
              <a:path w="3167063" h="635000">
                <a:moveTo>
                  <a:pt x="31750" y="0"/>
                </a:moveTo>
                <a:lnTo>
                  <a:pt x="3103563" y="0"/>
                </a:lnTo>
                <a:cubicBezTo>
                  <a:pt x="3138609" y="0"/>
                  <a:pt x="3167063" y="28453"/>
                  <a:pt x="3167063" y="63500"/>
                </a:cubicBezTo>
                <a:lnTo>
                  <a:pt x="3167063" y="571500"/>
                </a:lnTo>
                <a:cubicBezTo>
                  <a:pt x="3167063" y="606547"/>
                  <a:pt x="3138609" y="635000"/>
                  <a:pt x="3103563" y="635000"/>
                </a:cubicBezTo>
                <a:lnTo>
                  <a:pt x="31750" y="635000"/>
                </a:lnTo>
                <a:cubicBezTo>
                  <a:pt x="14227" y="635000"/>
                  <a:pt x="0" y="620773"/>
                  <a:pt x="0" y="6032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0f121d">
              <a:alpha val="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503" name="Shape 5"/>
          <p:cNvSpPr/>
          <p:nvPr/>
        </p:nvSpPr>
        <p:spPr>
          <a:xfrm>
            <a:off x="513000" y="250560"/>
            <a:ext cx="17319600" cy="69840"/>
          </a:xfrm>
          <a:custGeom>
            <a:avLst/>
            <a:gdLst>
              <a:gd name="textAreaLeft" fmla="*/ 0 w 17319600"/>
              <a:gd name="textAreaRight" fmla="*/ 17319960 w 17319600"/>
              <a:gd name="textAreaTop" fmla="*/ 0 h 69840"/>
              <a:gd name="textAreaBottom" fmla="*/ 70200 h 69840"/>
            </a:gdLst>
            <a:ahLst/>
            <a:rect l="textAreaLeft" t="textAreaTop" r="textAreaRight" b="textAreaBottom"/>
            <a:pathLst>
              <a:path w="5699125" h="31750">
                <a:moveTo>
                  <a:pt x="31750" y="0"/>
                </a:moveTo>
                <a:lnTo>
                  <a:pt x="5667375" y="0"/>
                </a:lnTo>
                <a:cubicBezTo>
                  <a:pt x="5684898" y="0"/>
                  <a:pt x="5699125" y="14227"/>
                  <a:pt x="5699125" y="31750"/>
                </a:cubicBezTo>
                <a:lnTo>
                  <a:pt x="5699125" y="31750"/>
                </a:lnTo>
                <a:lnTo>
                  <a:pt x="0" y="31750"/>
                </a:ln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1e3a5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25200" bIns="252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504" name="Shape 26"/>
          <p:cNvSpPr/>
          <p:nvPr/>
        </p:nvSpPr>
        <p:spPr>
          <a:xfrm>
            <a:off x="5421960" y="4569480"/>
            <a:ext cx="666360" cy="666360"/>
          </a:xfrm>
          <a:custGeom>
            <a:avLst/>
            <a:gdLst>
              <a:gd name="textAreaLeft" fmla="*/ 0 w 666360"/>
              <a:gd name="textAreaRight" fmla="*/ 666720 w 666360"/>
              <a:gd name="textAreaTop" fmla="*/ 0 h 666360"/>
              <a:gd name="textAreaBottom" fmla="*/ 666720 h 666360"/>
            </a:gdLst>
            <a:ahLst/>
            <a:rect l="textAreaLeft" t="textAreaTop" r="textAreaRight" b="textAreaBottom"/>
            <a:pathLst>
              <a:path w="444500" h="444500">
                <a:moveTo>
                  <a:pt x="63501" y="0"/>
                </a:moveTo>
                <a:lnTo>
                  <a:pt x="380999" y="0"/>
                </a:lnTo>
                <a:cubicBezTo>
                  <a:pt x="416046" y="0"/>
                  <a:pt x="444500" y="28454"/>
                  <a:pt x="444500" y="63501"/>
                </a:cubicBezTo>
                <a:lnTo>
                  <a:pt x="444500" y="380999"/>
                </a:lnTo>
                <a:cubicBezTo>
                  <a:pt x="444500" y="416046"/>
                  <a:pt x="416046" y="444500"/>
                  <a:pt x="380999" y="444500"/>
                </a:cubicBezTo>
                <a:lnTo>
                  <a:pt x="63501" y="444500"/>
                </a:lnTo>
                <a:cubicBezTo>
                  <a:pt x="28454" y="444500"/>
                  <a:pt x="0" y="416046"/>
                  <a:pt x="0" y="3809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c9a22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505" name="Text 28"/>
          <p:cNvSpPr/>
          <p:nvPr/>
        </p:nvSpPr>
        <p:spPr>
          <a:xfrm>
            <a:off x="6346080" y="4622040"/>
            <a:ext cx="4794480" cy="48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10000"/>
              </a:lnSpc>
            </a:pPr>
            <a:r>
              <a:rPr b="1" lang="en-US" sz="2800" spc="-1" strike="noStrike">
                <a:solidFill>
                  <a:srgbClr val="0f121d"/>
                </a:solidFill>
                <a:latin typeface="Poppins Light"/>
                <a:ea typeface="Alimama ShuHeiTi"/>
              </a:rPr>
              <a:t>CONTEXTO INSTITUCIONAL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6" name="Shape 30"/>
          <p:cNvSpPr/>
          <p:nvPr/>
        </p:nvSpPr>
        <p:spPr>
          <a:xfrm>
            <a:off x="2843280" y="5648040"/>
            <a:ext cx="11186280" cy="3970080"/>
          </a:xfrm>
          <a:custGeom>
            <a:avLst/>
            <a:gdLst>
              <a:gd name="textAreaLeft" fmla="*/ 0 w 11186280"/>
              <a:gd name="textAreaRight" fmla="*/ 11186640 w 11186280"/>
              <a:gd name="textAreaTop" fmla="*/ 0 h 3970080"/>
              <a:gd name="textAreaBottom" fmla="*/ 3970440 h 3970080"/>
            </a:gdLst>
            <a:ahLst/>
            <a:rect l="textAreaLeft" t="textAreaTop" r="textAreaRight" b="textAreaBottom"/>
            <a:pathLst>
              <a:path w="3167063" h="635000">
                <a:moveTo>
                  <a:pt x="31750" y="0"/>
                </a:moveTo>
                <a:lnTo>
                  <a:pt x="3103563" y="0"/>
                </a:lnTo>
                <a:cubicBezTo>
                  <a:pt x="3138609" y="0"/>
                  <a:pt x="3167063" y="28453"/>
                  <a:pt x="3167063" y="63500"/>
                </a:cubicBezTo>
                <a:lnTo>
                  <a:pt x="3167063" y="571500"/>
                </a:lnTo>
                <a:cubicBezTo>
                  <a:pt x="3167063" y="606547"/>
                  <a:pt x="3138609" y="635000"/>
                  <a:pt x="3103563" y="635000"/>
                </a:cubicBezTo>
                <a:lnTo>
                  <a:pt x="31750" y="635000"/>
                </a:lnTo>
                <a:cubicBezTo>
                  <a:pt x="14227" y="635000"/>
                  <a:pt x="0" y="620773"/>
                  <a:pt x="0" y="6032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0f121d">
              <a:alpha val="5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507" name="CuadroTexto 10"/>
          <p:cNvSpPr/>
          <p:nvPr/>
        </p:nvSpPr>
        <p:spPr>
          <a:xfrm>
            <a:off x="3606840" y="6116760"/>
            <a:ext cx="9836640" cy="4478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>
              <a:lnSpc>
                <a:spcPct val="100000"/>
              </a:lnSpc>
            </a:pPr>
            <a:r>
              <a:rPr b="1" lang="es-MX" sz="1800" spc="-1" strike="noStrike">
                <a:solidFill>
                  <a:srgbClr val="000000"/>
                </a:solidFill>
                <a:latin typeface="Poppins Light"/>
                <a:ea typeface="Arial"/>
              </a:rPr>
              <a:t>DIVERSAS DEMANDAS SOCIALES QUEDARON PENDIENTES DEBIDO A RESTRICCIONES ECONÓNIMAS.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1" lang="es-MX" sz="1800" spc="-1" strike="noStrike">
                <a:solidFill>
                  <a:srgbClr val="000000"/>
                </a:solidFill>
                <a:latin typeface="Poppins Light"/>
                <a:ea typeface="Arial"/>
              </a:rPr>
              <a:t>COMPROMISOS ASUMIDOS EN LA GESTION ANTERIOR PRESENTAN DIFICULTADES PARA SU 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1" lang="es-MX" sz="1800" spc="-1" strike="noStrike">
                <a:solidFill>
                  <a:srgbClr val="000000"/>
                </a:solidFill>
                <a:latin typeface="Poppins Light"/>
                <a:ea typeface="Arial"/>
              </a:rPr>
              <a:t>CUMPLIMIENTO EN EL CONTEXTO ECONÓMICO ACTUAL.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1" lang="es-MX" sz="1800" spc="-1" strike="noStrike">
                <a:solidFill>
                  <a:srgbClr val="000000"/>
                </a:solidFill>
                <a:latin typeface="Poppins Light"/>
                <a:ea typeface="Arial"/>
              </a:rPr>
              <a:t>EN EL RELACIONAMIENTO CON ORGANIZACIONES SOCIALES SE IDENTIFICARON DINÁMICAS 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1" lang="es-MX" sz="1800" spc="-1" strike="noStrike">
                <a:solidFill>
                  <a:srgbClr val="000000"/>
                </a:solidFill>
                <a:latin typeface="Poppins Light"/>
                <a:ea typeface="Arial"/>
              </a:rPr>
              <a:t>QUE PRIORIZABAN LA ATENCIÓN A DETERMINADOS SECTORES.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1" lang="es-MX" sz="1800" spc="-1" strike="noStrike">
                <a:solidFill>
                  <a:srgbClr val="000000"/>
                </a:solidFill>
                <a:latin typeface="Poppins Light"/>
                <a:ea typeface="Arial"/>
              </a:rPr>
              <a:t>ATENCIÓN A DEMANDAS QUE RESPONDÍAN A INTERESES DIRIGENCIALES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1" lang="es-MX" sz="1800" spc="-1" strike="noStrike">
                <a:solidFill>
                  <a:srgbClr val="000000"/>
                </a:solidFill>
                <a:latin typeface="Poppins Light"/>
                <a:ea typeface="Arial"/>
              </a:rPr>
              <a:t> </a:t>
            </a:r>
            <a:r>
              <a:rPr b="1" lang="es-MX" sz="1800" spc="-1" strike="noStrike">
                <a:solidFill>
                  <a:srgbClr val="000000"/>
                </a:solidFill>
                <a:latin typeface="Poppins Light"/>
                <a:ea typeface="Arial"/>
              </a:rPr>
              <a:t>Y NO DE LA POBLACIÓN EN GENERAL.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8" name="Shape 27"/>
          <p:cNvSpPr/>
          <p:nvPr/>
        </p:nvSpPr>
        <p:spPr>
          <a:xfrm>
            <a:off x="5618160" y="4769280"/>
            <a:ext cx="321120" cy="285480"/>
          </a:xfrm>
          <a:custGeom>
            <a:avLst/>
            <a:gdLst>
              <a:gd name="textAreaLeft" fmla="*/ 0 w 321120"/>
              <a:gd name="textAreaRight" fmla="*/ 321480 w 321120"/>
              <a:gd name="textAreaTop" fmla="*/ 0 h 285480"/>
              <a:gd name="textAreaBottom" fmla="*/ 285840 h 285480"/>
            </a:gdLst>
            <a:ahLst/>
            <a:rect l="textAreaLeft" t="textAreaTop" r="textAreaRight" b="textAreaBottom"/>
            <a:pathLst>
              <a:path w="214313" h="190500">
                <a:moveTo>
                  <a:pt x="100050" y="19794"/>
                </a:moveTo>
                <a:lnTo>
                  <a:pt x="56666" y="68014"/>
                </a:lnTo>
                <a:cubicBezTo>
                  <a:pt x="54955" y="69912"/>
                  <a:pt x="55029" y="72851"/>
                  <a:pt x="56852" y="74675"/>
                </a:cubicBezTo>
                <a:cubicBezTo>
                  <a:pt x="68200" y="86023"/>
                  <a:pt x="86618" y="86023"/>
                  <a:pt x="97966" y="74675"/>
                </a:cubicBezTo>
                <a:lnTo>
                  <a:pt x="109798" y="62843"/>
                </a:lnTo>
                <a:cubicBezTo>
                  <a:pt x="111361" y="61280"/>
                  <a:pt x="113333" y="60424"/>
                  <a:pt x="115342" y="60275"/>
                </a:cubicBezTo>
                <a:cubicBezTo>
                  <a:pt x="117872" y="60052"/>
                  <a:pt x="120476" y="60908"/>
                  <a:pt x="122411" y="62843"/>
                </a:cubicBezTo>
                <a:lnTo>
                  <a:pt x="188119" y="127992"/>
                </a:lnTo>
                <a:lnTo>
                  <a:pt x="214313" y="107156"/>
                </a:lnTo>
                <a:lnTo>
                  <a:pt x="214313" y="0"/>
                </a:lnTo>
                <a:lnTo>
                  <a:pt x="172641" y="23812"/>
                </a:lnTo>
                <a:lnTo>
                  <a:pt x="163785" y="17897"/>
                </a:lnTo>
                <a:cubicBezTo>
                  <a:pt x="157907" y="13990"/>
                  <a:pt x="151023" y="11906"/>
                  <a:pt x="143954" y="11906"/>
                </a:cubicBezTo>
                <a:lnTo>
                  <a:pt x="117760" y="11906"/>
                </a:lnTo>
                <a:cubicBezTo>
                  <a:pt x="117351" y="11906"/>
                  <a:pt x="116904" y="11906"/>
                  <a:pt x="116495" y="11943"/>
                </a:cubicBezTo>
                <a:cubicBezTo>
                  <a:pt x="110207" y="12278"/>
                  <a:pt x="104291" y="15106"/>
                  <a:pt x="100050" y="19794"/>
                </a:cubicBezTo>
                <a:close/>
                <a:moveTo>
                  <a:pt x="43383" y="56071"/>
                </a:moveTo>
                <a:lnTo>
                  <a:pt x="83121" y="11906"/>
                </a:lnTo>
                <a:lnTo>
                  <a:pt x="68387" y="11906"/>
                </a:lnTo>
                <a:cubicBezTo>
                  <a:pt x="58899" y="11906"/>
                  <a:pt x="49820" y="15664"/>
                  <a:pt x="43123" y="22361"/>
                </a:cubicBezTo>
                <a:lnTo>
                  <a:pt x="0" y="71438"/>
                </a:lnTo>
                <a:lnTo>
                  <a:pt x="0" y="202406"/>
                </a:lnTo>
                <a:lnTo>
                  <a:pt x="53578" y="151805"/>
                </a:lnTo>
                <a:lnTo>
                  <a:pt x="58192" y="155637"/>
                </a:lnTo>
                <a:cubicBezTo>
                  <a:pt x="66749" y="162781"/>
                  <a:pt x="77539" y="166688"/>
                  <a:pt x="88664" y="166688"/>
                </a:cubicBezTo>
                <a:lnTo>
                  <a:pt x="94506" y="166688"/>
                </a:lnTo>
                <a:lnTo>
                  <a:pt x="91901" y="164083"/>
                </a:lnTo>
                <a:cubicBezTo>
                  <a:pt x="88404" y="160586"/>
                  <a:pt x="88404" y="154930"/>
                  <a:pt x="91901" y="151470"/>
                </a:cubicBezTo>
                <a:cubicBezTo>
                  <a:pt x="95399" y="148010"/>
                  <a:pt x="101054" y="147972"/>
                  <a:pt x="104515" y="151470"/>
                </a:cubicBezTo>
                <a:lnTo>
                  <a:pt x="119769" y="166725"/>
                </a:lnTo>
                <a:lnTo>
                  <a:pt x="123118" y="166725"/>
                </a:lnTo>
                <a:cubicBezTo>
                  <a:pt x="130225" y="166725"/>
                  <a:pt x="137182" y="165125"/>
                  <a:pt x="143508" y="162148"/>
                </a:cubicBezTo>
                <a:lnTo>
                  <a:pt x="133573" y="152177"/>
                </a:lnTo>
                <a:cubicBezTo>
                  <a:pt x="130076" y="148679"/>
                  <a:pt x="130076" y="143024"/>
                  <a:pt x="133573" y="139564"/>
                </a:cubicBezTo>
                <a:cubicBezTo>
                  <a:pt x="137071" y="136103"/>
                  <a:pt x="142726" y="136066"/>
                  <a:pt x="146186" y="139564"/>
                </a:cubicBezTo>
                <a:lnTo>
                  <a:pt x="158093" y="151470"/>
                </a:lnTo>
                <a:lnTo>
                  <a:pt x="164604" y="144959"/>
                </a:lnTo>
                <a:cubicBezTo>
                  <a:pt x="167915" y="141647"/>
                  <a:pt x="168883" y="136847"/>
                  <a:pt x="167432" y="132643"/>
                </a:cubicBezTo>
                <a:lnTo>
                  <a:pt x="116123" y="81744"/>
                </a:lnTo>
                <a:lnTo>
                  <a:pt x="110579" y="87288"/>
                </a:lnTo>
                <a:cubicBezTo>
                  <a:pt x="92236" y="105631"/>
                  <a:pt x="62545" y="105631"/>
                  <a:pt x="44202" y="87288"/>
                </a:cubicBezTo>
                <a:cubicBezTo>
                  <a:pt x="35644" y="78730"/>
                  <a:pt x="35309" y="65001"/>
                  <a:pt x="43383" y="56034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509" name="Shape 26"/>
          <p:cNvSpPr/>
          <p:nvPr/>
        </p:nvSpPr>
        <p:spPr>
          <a:xfrm>
            <a:off x="17172000" y="9144000"/>
            <a:ext cx="660600" cy="821880"/>
          </a:xfrm>
          <a:custGeom>
            <a:avLst/>
            <a:gdLst>
              <a:gd name="textAreaLeft" fmla="*/ 0 w 660600"/>
              <a:gd name="textAreaRight" fmla="*/ 660960 w 660600"/>
              <a:gd name="textAreaTop" fmla="*/ 0 h 821880"/>
              <a:gd name="textAreaBottom" fmla="*/ 822240 h 821880"/>
            </a:gdLst>
            <a:ahLst/>
            <a:rect l="textAreaLeft" t="textAreaTop" r="textAreaRight" b="textAreaBottom"/>
            <a:pathLst>
              <a:path w="179060" h="238747">
                <a:moveTo>
                  <a:pt x="0" y="29843"/>
                </a:moveTo>
                <a:cubicBezTo>
                  <a:pt x="0" y="13383"/>
                  <a:pt x="13383" y="0"/>
                  <a:pt x="29843" y="0"/>
                </a:cubicBezTo>
                <a:lnTo>
                  <a:pt x="99556" y="0"/>
                </a:lnTo>
                <a:cubicBezTo>
                  <a:pt x="107483" y="0"/>
                  <a:pt x="115083" y="3124"/>
                  <a:pt x="120679" y="8720"/>
                </a:cubicBezTo>
                <a:lnTo>
                  <a:pt x="170340" y="58428"/>
                </a:lnTo>
                <a:cubicBezTo>
                  <a:pt x="175936" y="64023"/>
                  <a:pt x="179060" y="71624"/>
                  <a:pt x="179060" y="79551"/>
                </a:cubicBezTo>
                <a:lnTo>
                  <a:pt x="179060" y="208903"/>
                </a:lnTo>
                <a:cubicBezTo>
                  <a:pt x="179060" y="225364"/>
                  <a:pt x="165677" y="238747"/>
                  <a:pt x="149217" y="238747"/>
                </a:cubicBezTo>
                <a:lnTo>
                  <a:pt x="29843" y="238747"/>
                </a:lnTo>
                <a:cubicBezTo>
                  <a:pt x="13383" y="238747"/>
                  <a:pt x="0" y="225364"/>
                  <a:pt x="0" y="208903"/>
                </a:cubicBezTo>
                <a:lnTo>
                  <a:pt x="0" y="29843"/>
                </a:lnTo>
                <a:close/>
                <a:moveTo>
                  <a:pt x="96991" y="27279"/>
                </a:moveTo>
                <a:lnTo>
                  <a:pt x="96991" y="70878"/>
                </a:lnTo>
                <a:cubicBezTo>
                  <a:pt x="96991" y="77080"/>
                  <a:pt x="101980" y="82069"/>
                  <a:pt x="108182" y="82069"/>
                </a:cubicBezTo>
                <a:lnTo>
                  <a:pt x="151781" y="82069"/>
                </a:lnTo>
                <a:lnTo>
                  <a:pt x="96991" y="27279"/>
                </a:lnTo>
                <a:close/>
                <a:moveTo>
                  <a:pt x="41035" y="29843"/>
                </a:moveTo>
                <a:cubicBezTo>
                  <a:pt x="34833" y="29843"/>
                  <a:pt x="29843" y="34833"/>
                  <a:pt x="29843" y="41035"/>
                </a:cubicBezTo>
                <a:cubicBezTo>
                  <a:pt x="29843" y="47236"/>
                  <a:pt x="34833" y="52226"/>
                  <a:pt x="41035" y="52226"/>
                </a:cubicBezTo>
                <a:lnTo>
                  <a:pt x="63417" y="52226"/>
                </a:lnTo>
                <a:cubicBezTo>
                  <a:pt x="69619" y="52226"/>
                  <a:pt x="74608" y="47236"/>
                  <a:pt x="74608" y="41035"/>
                </a:cubicBezTo>
                <a:cubicBezTo>
                  <a:pt x="74608" y="34833"/>
                  <a:pt x="69619" y="29843"/>
                  <a:pt x="63417" y="29843"/>
                </a:cubicBezTo>
                <a:lnTo>
                  <a:pt x="41035" y="29843"/>
                </a:lnTo>
                <a:close/>
                <a:moveTo>
                  <a:pt x="41035" y="74608"/>
                </a:moveTo>
                <a:cubicBezTo>
                  <a:pt x="34833" y="74608"/>
                  <a:pt x="29843" y="79598"/>
                  <a:pt x="29843" y="85800"/>
                </a:cubicBezTo>
                <a:cubicBezTo>
                  <a:pt x="29843" y="92001"/>
                  <a:pt x="34833" y="96991"/>
                  <a:pt x="41035" y="96991"/>
                </a:cubicBezTo>
                <a:lnTo>
                  <a:pt x="63417" y="96991"/>
                </a:lnTo>
                <a:cubicBezTo>
                  <a:pt x="69619" y="96991"/>
                  <a:pt x="74608" y="92001"/>
                  <a:pt x="74608" y="85800"/>
                </a:cubicBezTo>
                <a:cubicBezTo>
                  <a:pt x="74608" y="79598"/>
                  <a:pt x="69619" y="74608"/>
                  <a:pt x="63417" y="74608"/>
                </a:cubicBezTo>
                <a:lnTo>
                  <a:pt x="41035" y="74608"/>
                </a:lnTo>
                <a:close/>
                <a:moveTo>
                  <a:pt x="73816" y="149217"/>
                </a:moveTo>
                <a:cubicBezTo>
                  <a:pt x="68546" y="149217"/>
                  <a:pt x="63604" y="151595"/>
                  <a:pt x="60340" y="155698"/>
                </a:cubicBezTo>
                <a:lnTo>
                  <a:pt x="32315" y="190718"/>
                </a:lnTo>
                <a:cubicBezTo>
                  <a:pt x="28444" y="195521"/>
                  <a:pt x="29237" y="202608"/>
                  <a:pt x="34040" y="206432"/>
                </a:cubicBezTo>
                <a:cubicBezTo>
                  <a:pt x="38843" y="210256"/>
                  <a:pt x="45931" y="209510"/>
                  <a:pt x="49754" y="204660"/>
                </a:cubicBezTo>
                <a:lnTo>
                  <a:pt x="71717" y="177241"/>
                </a:lnTo>
                <a:lnTo>
                  <a:pt x="78805" y="200883"/>
                </a:lnTo>
                <a:cubicBezTo>
                  <a:pt x="80204" y="205639"/>
                  <a:pt x="84587" y="208857"/>
                  <a:pt x="89530" y="208857"/>
                </a:cubicBezTo>
                <a:lnTo>
                  <a:pt x="138025" y="208857"/>
                </a:lnTo>
                <a:cubicBezTo>
                  <a:pt x="144227" y="208857"/>
                  <a:pt x="149217" y="203867"/>
                  <a:pt x="149217" y="197666"/>
                </a:cubicBezTo>
                <a:cubicBezTo>
                  <a:pt x="149217" y="191464"/>
                  <a:pt x="144227" y="186474"/>
                  <a:pt x="138025" y="186474"/>
                </a:cubicBezTo>
                <a:lnTo>
                  <a:pt x="97877" y="186474"/>
                </a:lnTo>
                <a:lnTo>
                  <a:pt x="90369" y="161480"/>
                </a:lnTo>
                <a:cubicBezTo>
                  <a:pt x="88178" y="154160"/>
                  <a:pt x="81463" y="149170"/>
                  <a:pt x="73816" y="149170"/>
                </a:cubicBezTo>
                <a:close/>
              </a:path>
            </a:pathLst>
          </a:custGeom>
          <a:solidFill>
            <a:srgbClr val="c9a22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</p:spTree>
  </p:cSld>
  <p:transition spd="slow">
    <p:push dir="u"/>
  </p:transition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Shape 0"/>
          <p:cNvSpPr/>
          <p:nvPr/>
        </p:nvSpPr>
        <p:spPr>
          <a:xfrm>
            <a:off x="322560" y="383040"/>
            <a:ext cx="95040" cy="571320"/>
          </a:xfrm>
          <a:custGeom>
            <a:avLst/>
            <a:gdLst>
              <a:gd name="textAreaLeft" fmla="*/ 0 w 95040"/>
              <a:gd name="textAreaRight" fmla="*/ 95400 w 95040"/>
              <a:gd name="textAreaTop" fmla="*/ 0 h 571320"/>
              <a:gd name="textAreaBottom" fmla="*/ 571680 h 571320"/>
            </a:gdLst>
            <a:ahLst/>
            <a:rect l="textAreaLeft" t="textAreaTop" r="textAreaRight" b="textAreaBottom"/>
            <a:pathLst>
              <a:path w="63500" h="381000">
                <a:moveTo>
                  <a:pt x="0" y="0"/>
                </a:moveTo>
                <a:lnTo>
                  <a:pt x="63500" y="0"/>
                </a:lnTo>
                <a:lnTo>
                  <a:pt x="63500" y="381000"/>
                </a:lnTo>
                <a:lnTo>
                  <a:pt x="0" y="381000"/>
                </a:lnTo>
                <a:lnTo>
                  <a:pt x="0" y="0"/>
                </a:lnTo>
                <a:close/>
              </a:path>
            </a:pathLst>
          </a:custGeom>
          <a:solidFill>
            <a:srgbClr val="c9a22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511" name="Text 1"/>
          <p:cNvSpPr/>
          <p:nvPr/>
        </p:nvSpPr>
        <p:spPr>
          <a:xfrm>
            <a:off x="582120" y="412560"/>
            <a:ext cx="15561000" cy="46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30000"/>
              </a:lnSpc>
            </a:pPr>
            <a:r>
              <a:rPr b="1" lang="en-US" sz="2400" spc="72" strike="noStrike">
                <a:solidFill>
                  <a:srgbClr val="c9a227"/>
                </a:solidFill>
                <a:latin typeface="Poppins Light"/>
                <a:ea typeface="MiSans"/>
              </a:rPr>
              <a:t>DIRECCIÓN GENERAL DE PROTECCIÓN A NACIONES Y PUEBLOS INDÍGENAS ORIGINARIOS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2" name="Shape 4"/>
          <p:cNvSpPr/>
          <p:nvPr/>
        </p:nvSpPr>
        <p:spPr>
          <a:xfrm>
            <a:off x="500400" y="2901960"/>
            <a:ext cx="5481000" cy="2241360"/>
          </a:xfrm>
          <a:custGeom>
            <a:avLst/>
            <a:gdLst>
              <a:gd name="textAreaLeft" fmla="*/ 0 w 5481000"/>
              <a:gd name="textAreaRight" fmla="*/ 5481360 w 5481000"/>
              <a:gd name="textAreaTop" fmla="*/ 0 h 2241360"/>
              <a:gd name="textAreaBottom" fmla="*/ 2241720 h 2241360"/>
            </a:gdLst>
            <a:ahLst/>
            <a:rect l="textAreaLeft" t="textAreaTop" r="textAreaRight" b="textAreaBottom"/>
            <a:pathLst>
              <a:path w="4524375" h="3333750">
                <a:moveTo>
                  <a:pt x="31750" y="0"/>
                </a:moveTo>
                <a:lnTo>
                  <a:pt x="4492625" y="0"/>
                </a:lnTo>
                <a:cubicBezTo>
                  <a:pt x="4510160" y="0"/>
                  <a:pt x="4524375" y="14215"/>
                  <a:pt x="4524375" y="31750"/>
                </a:cubicBezTo>
                <a:lnTo>
                  <a:pt x="4524375" y="3238505"/>
                </a:lnTo>
                <a:cubicBezTo>
                  <a:pt x="4524375" y="3291107"/>
                  <a:pt x="4481732" y="3333750"/>
                  <a:pt x="4429130" y="3333750"/>
                </a:cubicBezTo>
                <a:lnTo>
                  <a:pt x="95245" y="3333750"/>
                </a:lnTo>
                <a:cubicBezTo>
                  <a:pt x="42643" y="3333750"/>
                  <a:pt x="0" y="3291107"/>
                  <a:pt x="0" y="3238505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  <a:effectLst>
            <a:outerShdw algn="bl" blurRad="119160" dir="5400000" dist="79200" rotWithShape="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513" name="Shape 5"/>
          <p:cNvSpPr/>
          <p:nvPr/>
        </p:nvSpPr>
        <p:spPr>
          <a:xfrm>
            <a:off x="500400" y="2859840"/>
            <a:ext cx="5481000" cy="45360"/>
          </a:xfrm>
          <a:custGeom>
            <a:avLst/>
            <a:gdLst>
              <a:gd name="textAreaLeft" fmla="*/ 0 w 5481000"/>
              <a:gd name="textAreaRight" fmla="*/ 5481360 w 5481000"/>
              <a:gd name="textAreaTop" fmla="*/ 0 h 45360"/>
              <a:gd name="textAreaBottom" fmla="*/ 45720 h 45360"/>
            </a:gdLst>
            <a:ahLst/>
            <a:rect l="textAreaLeft" t="textAreaTop" r="textAreaRight" b="textAreaBottom"/>
            <a:pathLst>
              <a:path w="4524375" h="31750">
                <a:moveTo>
                  <a:pt x="31750" y="0"/>
                </a:moveTo>
                <a:lnTo>
                  <a:pt x="4492625" y="0"/>
                </a:lnTo>
                <a:cubicBezTo>
                  <a:pt x="4510148" y="0"/>
                  <a:pt x="4524375" y="14227"/>
                  <a:pt x="4524375" y="31750"/>
                </a:cubicBezTo>
                <a:lnTo>
                  <a:pt x="4524375" y="31750"/>
                </a:lnTo>
                <a:lnTo>
                  <a:pt x="0" y="31750"/>
                </a:ln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1e3a5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720" bIns="72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514" name="Shape 6"/>
          <p:cNvSpPr/>
          <p:nvPr/>
        </p:nvSpPr>
        <p:spPr>
          <a:xfrm>
            <a:off x="642960" y="2928960"/>
            <a:ext cx="440280" cy="452160"/>
          </a:xfrm>
          <a:custGeom>
            <a:avLst/>
            <a:gdLst>
              <a:gd name="textAreaLeft" fmla="*/ 0 w 440280"/>
              <a:gd name="textAreaRight" fmla="*/ 440640 w 440280"/>
              <a:gd name="textAreaTop" fmla="*/ 0 h 452160"/>
              <a:gd name="textAreaBottom" fmla="*/ 452520 h 452160"/>
            </a:gdLst>
            <a:ahLst/>
            <a:rect l="textAreaLeft" t="textAreaTop" r="textAreaRight" b="textAreaBottom"/>
            <a:pathLst>
              <a:path w="381000" h="381000">
                <a:moveTo>
                  <a:pt x="63501" y="0"/>
                </a:moveTo>
                <a:lnTo>
                  <a:pt x="317499" y="0"/>
                </a:lnTo>
                <a:cubicBezTo>
                  <a:pt x="352546" y="0"/>
                  <a:pt x="381000" y="28454"/>
                  <a:pt x="381000" y="63501"/>
                </a:cubicBezTo>
                <a:lnTo>
                  <a:pt x="381000" y="317499"/>
                </a:lnTo>
                <a:cubicBezTo>
                  <a:pt x="381000" y="352546"/>
                  <a:pt x="352546" y="381000"/>
                  <a:pt x="317499" y="381000"/>
                </a:cubicBezTo>
                <a:lnTo>
                  <a:pt x="63501" y="381000"/>
                </a:lnTo>
                <a:cubicBezTo>
                  <a:pt x="28454" y="381000"/>
                  <a:pt x="0" y="352546"/>
                  <a:pt x="0" y="3174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0f121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515" name="Shape 7"/>
          <p:cNvSpPr/>
          <p:nvPr/>
        </p:nvSpPr>
        <p:spPr>
          <a:xfrm>
            <a:off x="759240" y="3063960"/>
            <a:ext cx="208080" cy="237600"/>
          </a:xfrm>
          <a:custGeom>
            <a:avLst/>
            <a:gdLst>
              <a:gd name="textAreaLeft" fmla="*/ 0 w 208080"/>
              <a:gd name="textAreaRight" fmla="*/ 208440 w 208080"/>
              <a:gd name="textAreaTop" fmla="*/ 0 h 237600"/>
              <a:gd name="textAreaBottom" fmla="*/ 237960 h 237600"/>
            </a:gdLst>
            <a:ahLst/>
            <a:rect l="textAreaLeft" t="textAreaTop" r="textAreaRight" b="textAreaBottom"/>
            <a:pathLst>
              <a:path w="138906" h="158750">
                <a:moveTo>
                  <a:pt x="39688" y="0"/>
                </a:moveTo>
                <a:cubicBezTo>
                  <a:pt x="45176" y="0"/>
                  <a:pt x="49609" y="4434"/>
                  <a:pt x="49609" y="9922"/>
                </a:cubicBezTo>
                <a:lnTo>
                  <a:pt x="49609" y="19844"/>
                </a:lnTo>
                <a:lnTo>
                  <a:pt x="89297" y="19844"/>
                </a:lnTo>
                <a:lnTo>
                  <a:pt x="89297" y="9922"/>
                </a:lnTo>
                <a:cubicBezTo>
                  <a:pt x="89297" y="4434"/>
                  <a:pt x="93731" y="0"/>
                  <a:pt x="99219" y="0"/>
                </a:cubicBezTo>
                <a:cubicBezTo>
                  <a:pt x="104707" y="0"/>
                  <a:pt x="109141" y="4434"/>
                  <a:pt x="109141" y="9922"/>
                </a:cubicBezTo>
                <a:lnTo>
                  <a:pt x="109141" y="19844"/>
                </a:lnTo>
                <a:lnTo>
                  <a:pt x="119062" y="19844"/>
                </a:lnTo>
                <a:cubicBezTo>
                  <a:pt x="130008" y="19844"/>
                  <a:pt x="138906" y="28742"/>
                  <a:pt x="138906" y="39688"/>
                </a:cubicBezTo>
                <a:lnTo>
                  <a:pt x="138906" y="128984"/>
                </a:lnTo>
                <a:cubicBezTo>
                  <a:pt x="138906" y="139929"/>
                  <a:pt x="130008" y="148828"/>
                  <a:pt x="119062" y="148828"/>
                </a:cubicBezTo>
                <a:lnTo>
                  <a:pt x="19844" y="148828"/>
                </a:lnTo>
                <a:cubicBezTo>
                  <a:pt x="8899" y="148828"/>
                  <a:pt x="0" y="139929"/>
                  <a:pt x="0" y="128984"/>
                </a:cubicBezTo>
                <a:lnTo>
                  <a:pt x="0" y="39688"/>
                </a:lnTo>
                <a:cubicBezTo>
                  <a:pt x="0" y="28742"/>
                  <a:pt x="8899" y="19844"/>
                  <a:pt x="19844" y="19844"/>
                </a:cubicBezTo>
                <a:lnTo>
                  <a:pt x="29766" y="19844"/>
                </a:lnTo>
                <a:lnTo>
                  <a:pt x="29766" y="9922"/>
                </a:lnTo>
                <a:cubicBezTo>
                  <a:pt x="29766" y="4434"/>
                  <a:pt x="34199" y="0"/>
                  <a:pt x="39688" y="0"/>
                </a:cubicBezTo>
                <a:close/>
                <a:moveTo>
                  <a:pt x="95622" y="70910"/>
                </a:moveTo>
                <a:cubicBezTo>
                  <a:pt x="97792" y="67438"/>
                  <a:pt x="96738" y="62849"/>
                  <a:pt x="93266" y="60647"/>
                </a:cubicBezTo>
                <a:cubicBezTo>
                  <a:pt x="89793" y="58446"/>
                  <a:pt x="85204" y="59531"/>
                  <a:pt x="83003" y="63004"/>
                </a:cubicBezTo>
                <a:lnTo>
                  <a:pt x="63965" y="93483"/>
                </a:lnTo>
                <a:lnTo>
                  <a:pt x="55594" y="82321"/>
                </a:lnTo>
                <a:cubicBezTo>
                  <a:pt x="53113" y="79034"/>
                  <a:pt x="48462" y="78352"/>
                  <a:pt x="45176" y="80832"/>
                </a:cubicBezTo>
                <a:cubicBezTo>
                  <a:pt x="41889" y="83313"/>
                  <a:pt x="41207" y="87964"/>
                  <a:pt x="43687" y="91250"/>
                </a:cubicBezTo>
                <a:lnTo>
                  <a:pt x="58570" y="111094"/>
                </a:lnTo>
                <a:cubicBezTo>
                  <a:pt x="60027" y="113047"/>
                  <a:pt x="62384" y="114164"/>
                  <a:pt x="64833" y="114071"/>
                </a:cubicBezTo>
                <a:cubicBezTo>
                  <a:pt x="67283" y="113978"/>
                  <a:pt x="69515" y="112675"/>
                  <a:pt x="70817" y="110567"/>
                </a:cubicBezTo>
                <a:lnTo>
                  <a:pt x="95622" y="70879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516" name="Text 8"/>
          <p:cNvSpPr/>
          <p:nvPr/>
        </p:nvSpPr>
        <p:spPr>
          <a:xfrm>
            <a:off x="1226160" y="2966400"/>
            <a:ext cx="4437360" cy="224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just">
              <a:lnSpc>
                <a:spcPct val="100000"/>
              </a:lnSpc>
              <a:tabLst>
                <a:tab algn="l" pos="990720"/>
              </a:tabLst>
            </a:pPr>
            <a:r>
              <a:rPr b="1" lang="es-ES" sz="2000" spc="-1" strike="noStrike">
                <a:solidFill>
                  <a:schemeClr val="dk1"/>
                </a:solidFill>
                <a:latin typeface="Poppins Light"/>
                <a:ea typeface="Times New Roman"/>
              </a:rPr>
              <a:t>Sistema Integral de Monitoreo (SIM)aprobado mediante Resolución Ministerial N°094/2024 para el registro identificación seguimiento y monitoreo de los NPIOs. 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7" name="Shape 21"/>
          <p:cNvSpPr/>
          <p:nvPr/>
        </p:nvSpPr>
        <p:spPr>
          <a:xfrm>
            <a:off x="6391440" y="2833920"/>
            <a:ext cx="5492880" cy="45360"/>
          </a:xfrm>
          <a:custGeom>
            <a:avLst/>
            <a:gdLst>
              <a:gd name="textAreaLeft" fmla="*/ 0 w 5492880"/>
              <a:gd name="textAreaRight" fmla="*/ 5493240 w 5492880"/>
              <a:gd name="textAreaTop" fmla="*/ 0 h 45360"/>
              <a:gd name="textAreaBottom" fmla="*/ 45720 h 45360"/>
            </a:gdLst>
            <a:ahLst/>
            <a:rect l="textAreaLeft" t="textAreaTop" r="textAreaRight" b="textAreaBottom"/>
            <a:pathLst>
              <a:path w="6873875" h="31750">
                <a:moveTo>
                  <a:pt x="31750" y="0"/>
                </a:moveTo>
                <a:lnTo>
                  <a:pt x="6842125" y="0"/>
                </a:lnTo>
                <a:cubicBezTo>
                  <a:pt x="6859648" y="0"/>
                  <a:pt x="6873875" y="14227"/>
                  <a:pt x="6873875" y="31750"/>
                </a:cubicBezTo>
                <a:lnTo>
                  <a:pt x="6873875" y="31750"/>
                </a:lnTo>
                <a:lnTo>
                  <a:pt x="0" y="31750"/>
                </a:ln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c9a22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720" bIns="72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518" name="Text 23"/>
          <p:cNvSpPr/>
          <p:nvPr/>
        </p:nvSpPr>
        <p:spPr>
          <a:xfrm>
            <a:off x="11750040" y="9868680"/>
            <a:ext cx="2662560" cy="504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30000"/>
              </a:lnSpc>
            </a:pPr>
            <a:r>
              <a:rPr b="1" lang="en-US" sz="1500" spc="-1" strike="noStrike">
                <a:solidFill>
                  <a:schemeClr val="lt1"/>
                </a:solidFill>
                <a:latin typeface="Poppins Light"/>
                <a:ea typeface="MiSans"/>
              </a:rPr>
              <a:t>APOYO TÉCNICO LEGAL</a:t>
            </a:r>
            <a:endParaRPr b="0" lang="es-BO" sz="1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9" name="Shape 9"/>
          <p:cNvSpPr/>
          <p:nvPr/>
        </p:nvSpPr>
        <p:spPr>
          <a:xfrm>
            <a:off x="437040" y="1133640"/>
            <a:ext cx="17335080" cy="1481040"/>
          </a:xfrm>
          <a:custGeom>
            <a:avLst/>
            <a:gdLst>
              <a:gd name="textAreaLeft" fmla="*/ 0 w 17335080"/>
              <a:gd name="textAreaRight" fmla="*/ 17335440 w 17335080"/>
              <a:gd name="textAreaTop" fmla="*/ 0 h 1481040"/>
              <a:gd name="textAreaBottom" fmla="*/ 1481400 h 1481040"/>
            </a:gdLst>
            <a:ahLst/>
            <a:rect l="textAreaLeft" t="textAreaTop" r="textAreaRight" b="textAreaBottom"/>
            <a:pathLst>
              <a:path w="5318125" h="1206500">
                <a:moveTo>
                  <a:pt x="95253" y="0"/>
                </a:moveTo>
                <a:lnTo>
                  <a:pt x="5222872" y="0"/>
                </a:lnTo>
                <a:cubicBezTo>
                  <a:pt x="5275479" y="0"/>
                  <a:pt x="5318125" y="42646"/>
                  <a:pt x="5318125" y="95253"/>
                </a:cubicBezTo>
                <a:lnTo>
                  <a:pt x="5318125" y="1111247"/>
                </a:lnTo>
                <a:cubicBezTo>
                  <a:pt x="5318125" y="1163854"/>
                  <a:pt x="5275479" y="1206500"/>
                  <a:pt x="5222872" y="1206500"/>
                </a:cubicBezTo>
                <a:lnTo>
                  <a:pt x="95253" y="1206500"/>
                </a:lnTo>
                <a:cubicBezTo>
                  <a:pt x="42646" y="1206500"/>
                  <a:pt x="0" y="1163854"/>
                  <a:pt x="0" y="1111247"/>
                </a:cubicBezTo>
                <a:lnTo>
                  <a:pt x="0" y="95253"/>
                </a:lnTo>
                <a:cubicBezTo>
                  <a:pt x="0" y="42646"/>
                  <a:pt x="42646" y="0"/>
                  <a:pt x="95253" y="0"/>
                </a:cubicBezTo>
                <a:close/>
              </a:path>
            </a:pathLst>
          </a:custGeom>
          <a:solidFill>
            <a:srgbClr val="0f121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520" name="Shape 4"/>
          <p:cNvSpPr/>
          <p:nvPr/>
        </p:nvSpPr>
        <p:spPr>
          <a:xfrm>
            <a:off x="6403320" y="2917800"/>
            <a:ext cx="5481000" cy="2241360"/>
          </a:xfrm>
          <a:custGeom>
            <a:avLst/>
            <a:gdLst>
              <a:gd name="textAreaLeft" fmla="*/ 0 w 5481000"/>
              <a:gd name="textAreaRight" fmla="*/ 5481360 w 5481000"/>
              <a:gd name="textAreaTop" fmla="*/ 0 h 2241360"/>
              <a:gd name="textAreaBottom" fmla="*/ 2241720 h 2241360"/>
            </a:gdLst>
            <a:ahLst/>
            <a:rect l="textAreaLeft" t="textAreaTop" r="textAreaRight" b="textAreaBottom"/>
            <a:pathLst>
              <a:path w="4524375" h="3333750">
                <a:moveTo>
                  <a:pt x="31750" y="0"/>
                </a:moveTo>
                <a:lnTo>
                  <a:pt x="4492625" y="0"/>
                </a:lnTo>
                <a:cubicBezTo>
                  <a:pt x="4510160" y="0"/>
                  <a:pt x="4524375" y="14215"/>
                  <a:pt x="4524375" y="31750"/>
                </a:cubicBezTo>
                <a:lnTo>
                  <a:pt x="4524375" y="3238505"/>
                </a:lnTo>
                <a:cubicBezTo>
                  <a:pt x="4524375" y="3291107"/>
                  <a:pt x="4481732" y="3333750"/>
                  <a:pt x="4429130" y="3333750"/>
                </a:cubicBezTo>
                <a:lnTo>
                  <a:pt x="95245" y="3333750"/>
                </a:lnTo>
                <a:cubicBezTo>
                  <a:pt x="42643" y="3333750"/>
                  <a:pt x="0" y="3291107"/>
                  <a:pt x="0" y="3238505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  <a:effectLst>
            <a:outerShdw algn="bl" blurRad="119160" dir="5400000" dist="79200" rotWithShape="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521" name="CuadroTexto 4"/>
          <p:cNvSpPr/>
          <p:nvPr/>
        </p:nvSpPr>
        <p:spPr>
          <a:xfrm>
            <a:off x="720720" y="1342080"/>
            <a:ext cx="16404480" cy="1400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>
              <a:lnSpc>
                <a:spcPct val="100000"/>
              </a:lnSpc>
              <a:tabLst>
                <a:tab algn="l" pos="990720"/>
              </a:tabLst>
            </a:pPr>
            <a:r>
              <a:rPr b="1" lang="es-ES" sz="2400" spc="-1" strike="noStrike">
                <a:solidFill>
                  <a:schemeClr val="lt1"/>
                </a:solidFill>
                <a:latin typeface="Poppins Light"/>
                <a:ea typeface="Times New Roman"/>
              </a:rPr>
              <a:t>EN CUMPLIMIENTO DE LA LEY N° 450 Y LA RESOLUCIÓN MINISTERIAL 00/25, EN LA PRESENTE GESTION SE HA REPUESTO LA DIRECCIÓN GENERAL DE PROTECCIÓN A NACIONES Y PUEBLO INDÍGENA ORIGINARIOS COMO UNIDAD ORGANIZACIONAL DEL ESPACHO VICEMINISTERIAL.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990720"/>
              </a:tabLst>
            </a:pP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2" name="Shape 4"/>
          <p:cNvSpPr/>
          <p:nvPr/>
        </p:nvSpPr>
        <p:spPr>
          <a:xfrm>
            <a:off x="12175560" y="2926800"/>
            <a:ext cx="5481000" cy="2241360"/>
          </a:xfrm>
          <a:custGeom>
            <a:avLst/>
            <a:gdLst>
              <a:gd name="textAreaLeft" fmla="*/ 0 w 5481000"/>
              <a:gd name="textAreaRight" fmla="*/ 5481360 w 5481000"/>
              <a:gd name="textAreaTop" fmla="*/ 0 h 2241360"/>
              <a:gd name="textAreaBottom" fmla="*/ 2241720 h 2241360"/>
            </a:gdLst>
            <a:ahLst/>
            <a:rect l="textAreaLeft" t="textAreaTop" r="textAreaRight" b="textAreaBottom"/>
            <a:pathLst>
              <a:path w="4524375" h="3333750">
                <a:moveTo>
                  <a:pt x="31750" y="0"/>
                </a:moveTo>
                <a:lnTo>
                  <a:pt x="4492625" y="0"/>
                </a:lnTo>
                <a:cubicBezTo>
                  <a:pt x="4510160" y="0"/>
                  <a:pt x="4524375" y="14215"/>
                  <a:pt x="4524375" y="31750"/>
                </a:cubicBezTo>
                <a:lnTo>
                  <a:pt x="4524375" y="3238505"/>
                </a:lnTo>
                <a:cubicBezTo>
                  <a:pt x="4524375" y="3291107"/>
                  <a:pt x="4481732" y="3333750"/>
                  <a:pt x="4429130" y="3333750"/>
                </a:cubicBezTo>
                <a:lnTo>
                  <a:pt x="95245" y="3333750"/>
                </a:lnTo>
                <a:cubicBezTo>
                  <a:pt x="42643" y="3333750"/>
                  <a:pt x="0" y="3291107"/>
                  <a:pt x="0" y="3238505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  <a:effectLst>
            <a:outerShdw algn="bl" blurRad="119160" dir="5400000" dist="79200" rotWithShape="0">
              <a:srgbClr val="000000">
                <a:alpha val="10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523" name="Text 1"/>
          <p:cNvSpPr/>
          <p:nvPr/>
        </p:nvSpPr>
        <p:spPr>
          <a:xfrm>
            <a:off x="642960" y="5451120"/>
            <a:ext cx="15561000" cy="46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30000"/>
              </a:lnSpc>
            </a:pPr>
            <a:r>
              <a:rPr b="1" lang="en-US" sz="2400" spc="72" strike="noStrike">
                <a:solidFill>
                  <a:srgbClr val="c9a227"/>
                </a:solidFill>
                <a:latin typeface="Poppins Light"/>
                <a:ea typeface="MiSans"/>
              </a:rPr>
              <a:t>DIRECCIÓN GENERAL DE JUSTICIA INDÍGENA ORIGINARIA CAMPESINA (DGJIOC)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4" name="Shape 0"/>
          <p:cNvSpPr/>
          <p:nvPr/>
        </p:nvSpPr>
        <p:spPr>
          <a:xfrm>
            <a:off x="405360" y="5451120"/>
            <a:ext cx="95040" cy="571320"/>
          </a:xfrm>
          <a:custGeom>
            <a:avLst/>
            <a:gdLst>
              <a:gd name="textAreaLeft" fmla="*/ 0 w 95040"/>
              <a:gd name="textAreaRight" fmla="*/ 95400 w 95040"/>
              <a:gd name="textAreaTop" fmla="*/ 0 h 571320"/>
              <a:gd name="textAreaBottom" fmla="*/ 571680 h 571320"/>
            </a:gdLst>
            <a:ahLst/>
            <a:rect l="textAreaLeft" t="textAreaTop" r="textAreaRight" b="textAreaBottom"/>
            <a:pathLst>
              <a:path w="63500" h="381000">
                <a:moveTo>
                  <a:pt x="0" y="0"/>
                </a:moveTo>
                <a:lnTo>
                  <a:pt x="63500" y="0"/>
                </a:lnTo>
                <a:lnTo>
                  <a:pt x="63500" y="381000"/>
                </a:lnTo>
                <a:lnTo>
                  <a:pt x="0" y="381000"/>
                </a:lnTo>
                <a:lnTo>
                  <a:pt x="0" y="0"/>
                </a:lnTo>
                <a:close/>
              </a:path>
            </a:pathLst>
          </a:custGeom>
          <a:solidFill>
            <a:srgbClr val="c9a22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525" name="Shape 22"/>
          <p:cNvSpPr/>
          <p:nvPr/>
        </p:nvSpPr>
        <p:spPr>
          <a:xfrm>
            <a:off x="6534000" y="3063960"/>
            <a:ext cx="471240" cy="423360"/>
          </a:xfrm>
          <a:custGeom>
            <a:avLst/>
            <a:gdLst>
              <a:gd name="textAreaLeft" fmla="*/ 0 w 471240"/>
              <a:gd name="textAreaRight" fmla="*/ 471600 w 471240"/>
              <a:gd name="textAreaTop" fmla="*/ 0 h 423360"/>
              <a:gd name="textAreaBottom" fmla="*/ 423720 h 423360"/>
            </a:gdLst>
            <a:ahLst/>
            <a:rect l="textAreaLeft" t="textAreaTop" r="textAreaRight" b="textAreaBottom"/>
            <a:pathLst>
              <a:path w="381000" h="381000">
                <a:moveTo>
                  <a:pt x="63501" y="0"/>
                </a:moveTo>
                <a:lnTo>
                  <a:pt x="317499" y="0"/>
                </a:lnTo>
                <a:cubicBezTo>
                  <a:pt x="352546" y="0"/>
                  <a:pt x="381000" y="28454"/>
                  <a:pt x="381000" y="63501"/>
                </a:cubicBezTo>
                <a:lnTo>
                  <a:pt x="381000" y="317499"/>
                </a:lnTo>
                <a:cubicBezTo>
                  <a:pt x="381000" y="352546"/>
                  <a:pt x="352546" y="381000"/>
                  <a:pt x="317499" y="381000"/>
                </a:cubicBezTo>
                <a:lnTo>
                  <a:pt x="63501" y="381000"/>
                </a:lnTo>
                <a:cubicBezTo>
                  <a:pt x="28454" y="381000"/>
                  <a:pt x="0" y="352546"/>
                  <a:pt x="0" y="3174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c9a22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526" name="Shape 23"/>
          <p:cNvSpPr/>
          <p:nvPr/>
        </p:nvSpPr>
        <p:spPr>
          <a:xfrm>
            <a:off x="6635880" y="3141000"/>
            <a:ext cx="267480" cy="237600"/>
          </a:xfrm>
          <a:custGeom>
            <a:avLst/>
            <a:gdLst>
              <a:gd name="textAreaLeft" fmla="*/ 0 w 267480"/>
              <a:gd name="textAreaRight" fmla="*/ 267840 w 267480"/>
              <a:gd name="textAreaTop" fmla="*/ 0 h 237600"/>
              <a:gd name="textAreaBottom" fmla="*/ 237960 h 237600"/>
            </a:gdLst>
            <a:ahLst/>
            <a:rect l="textAreaLeft" t="textAreaTop" r="textAreaRight" b="textAreaBottom"/>
            <a:pathLst>
              <a:path w="178594" h="158750">
                <a:moveTo>
                  <a:pt x="14883" y="60709"/>
                </a:moveTo>
                <a:lnTo>
                  <a:pt x="79747" y="87406"/>
                </a:lnTo>
                <a:cubicBezTo>
                  <a:pt x="82786" y="88646"/>
                  <a:pt x="86010" y="89297"/>
                  <a:pt x="89297" y="89297"/>
                </a:cubicBezTo>
                <a:cubicBezTo>
                  <a:pt x="92583" y="89297"/>
                  <a:pt x="95808" y="88646"/>
                  <a:pt x="98847" y="87406"/>
                </a:cubicBezTo>
                <a:lnTo>
                  <a:pt x="174005" y="56462"/>
                </a:lnTo>
                <a:cubicBezTo>
                  <a:pt x="176795" y="55314"/>
                  <a:pt x="178594" y="52617"/>
                  <a:pt x="178594" y="49609"/>
                </a:cubicBezTo>
                <a:cubicBezTo>
                  <a:pt x="178594" y="46602"/>
                  <a:pt x="176795" y="43904"/>
                  <a:pt x="174005" y="42757"/>
                </a:cubicBezTo>
                <a:lnTo>
                  <a:pt x="98847" y="11813"/>
                </a:lnTo>
                <a:cubicBezTo>
                  <a:pt x="95808" y="10573"/>
                  <a:pt x="92583" y="9922"/>
                  <a:pt x="89297" y="9922"/>
                </a:cubicBezTo>
                <a:cubicBezTo>
                  <a:pt x="86010" y="9922"/>
                  <a:pt x="82786" y="10573"/>
                  <a:pt x="79747" y="11813"/>
                </a:cubicBezTo>
                <a:lnTo>
                  <a:pt x="4589" y="42757"/>
                </a:lnTo>
                <a:cubicBezTo>
                  <a:pt x="1798" y="43904"/>
                  <a:pt x="0" y="46602"/>
                  <a:pt x="0" y="49609"/>
                </a:cubicBezTo>
                <a:lnTo>
                  <a:pt x="0" y="141387"/>
                </a:lnTo>
                <a:cubicBezTo>
                  <a:pt x="0" y="145510"/>
                  <a:pt x="3318" y="148828"/>
                  <a:pt x="7441" y="148828"/>
                </a:cubicBezTo>
                <a:cubicBezTo>
                  <a:pt x="11565" y="148828"/>
                  <a:pt x="14883" y="145510"/>
                  <a:pt x="14883" y="141387"/>
                </a:cubicBezTo>
                <a:lnTo>
                  <a:pt x="14883" y="60709"/>
                </a:lnTo>
                <a:close/>
                <a:moveTo>
                  <a:pt x="29766" y="82941"/>
                </a:moveTo>
                <a:lnTo>
                  <a:pt x="29766" y="119062"/>
                </a:lnTo>
                <a:cubicBezTo>
                  <a:pt x="29766" y="135496"/>
                  <a:pt x="56431" y="148828"/>
                  <a:pt x="89297" y="148828"/>
                </a:cubicBezTo>
                <a:cubicBezTo>
                  <a:pt x="122163" y="148828"/>
                  <a:pt x="148828" y="135496"/>
                  <a:pt x="148828" y="119062"/>
                </a:cubicBezTo>
                <a:lnTo>
                  <a:pt x="148828" y="82910"/>
                </a:lnTo>
                <a:lnTo>
                  <a:pt x="104521" y="101172"/>
                </a:lnTo>
                <a:cubicBezTo>
                  <a:pt x="99684" y="103156"/>
                  <a:pt x="94537" y="104180"/>
                  <a:pt x="89297" y="104180"/>
                </a:cubicBezTo>
                <a:cubicBezTo>
                  <a:pt x="84057" y="104180"/>
                  <a:pt x="78910" y="103156"/>
                  <a:pt x="74073" y="101172"/>
                </a:cubicBezTo>
                <a:lnTo>
                  <a:pt x="29766" y="8291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527" name="Shape 25"/>
          <p:cNvSpPr/>
          <p:nvPr/>
        </p:nvSpPr>
        <p:spPr>
          <a:xfrm>
            <a:off x="1502280" y="7944480"/>
            <a:ext cx="6393600" cy="2000520"/>
          </a:xfrm>
          <a:custGeom>
            <a:avLst/>
            <a:gdLst>
              <a:gd name="textAreaLeft" fmla="*/ 0 w 6393600"/>
              <a:gd name="textAreaRight" fmla="*/ 6393960 w 6393600"/>
              <a:gd name="textAreaTop" fmla="*/ 0 h 2000520"/>
              <a:gd name="textAreaBottom" fmla="*/ 2000880 h 2000520"/>
            </a:gdLst>
            <a:ahLst/>
            <a:rect l="textAreaLeft" t="textAreaTop" r="textAreaRight" b="textAreaBottom"/>
            <a:pathLst>
              <a:path w="6492875" h="952500">
                <a:moveTo>
                  <a:pt x="95250" y="0"/>
                </a:moveTo>
                <a:lnTo>
                  <a:pt x="6397625" y="0"/>
                </a:lnTo>
                <a:cubicBezTo>
                  <a:pt x="6450195" y="0"/>
                  <a:pt x="6492875" y="42680"/>
                  <a:pt x="6492875" y="95250"/>
                </a:cubicBezTo>
                <a:lnTo>
                  <a:pt x="6492875" y="857250"/>
                </a:lnTo>
                <a:cubicBezTo>
                  <a:pt x="6492875" y="909820"/>
                  <a:pt x="6450195" y="952500"/>
                  <a:pt x="6397625" y="952500"/>
                </a:cubicBezTo>
                <a:lnTo>
                  <a:pt x="95250" y="952500"/>
                </a:lnTo>
                <a:cubicBezTo>
                  <a:pt x="42680" y="952500"/>
                  <a:pt x="0" y="909820"/>
                  <a:pt x="0" y="857250"/>
                </a:cubicBezTo>
                <a:lnTo>
                  <a:pt x="0" y="95250"/>
                </a:lnTo>
                <a:cubicBezTo>
                  <a:pt x="0" y="42680"/>
                  <a:pt x="42680" y="0"/>
                  <a:pt x="95250" y="0"/>
                </a:cubicBezTo>
                <a:close/>
              </a:path>
            </a:pathLst>
          </a:custGeom>
          <a:gradFill rotWithShape="0">
            <a:gsLst>
              <a:gs pos="0">
                <a:srgbClr val="c9a227">
                  <a:alpha val="20000"/>
                </a:srgbClr>
              </a:gs>
              <a:gs pos="100000">
                <a:srgbClr val="c9a227">
                  <a:alpha val="5000"/>
                </a:srgbClr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528" name="Shape 26"/>
          <p:cNvSpPr/>
          <p:nvPr/>
        </p:nvSpPr>
        <p:spPr>
          <a:xfrm>
            <a:off x="12255120" y="3025440"/>
            <a:ext cx="471240" cy="468720"/>
          </a:xfrm>
          <a:custGeom>
            <a:avLst/>
            <a:gdLst>
              <a:gd name="textAreaLeft" fmla="*/ 0 w 471240"/>
              <a:gd name="textAreaRight" fmla="*/ 471600 w 471240"/>
              <a:gd name="textAreaTop" fmla="*/ 0 h 468720"/>
              <a:gd name="textAreaBottom" fmla="*/ 469080 h 468720"/>
            </a:gdLst>
            <a:ahLst/>
            <a:rect l="textAreaLeft" t="textAreaTop" r="textAreaRight" b="textAreaBottom"/>
            <a:pathLst>
              <a:path w="635000" h="635000">
                <a:moveTo>
                  <a:pt x="317500" y="0"/>
                </a:moveTo>
                <a:lnTo>
                  <a:pt x="317500" y="0"/>
                </a:lnTo>
                <a:cubicBezTo>
                  <a:pt x="492733" y="0"/>
                  <a:pt x="635000" y="142267"/>
                  <a:pt x="635000" y="317500"/>
                </a:cubicBezTo>
                <a:lnTo>
                  <a:pt x="635000" y="317500"/>
                </a:lnTo>
                <a:cubicBezTo>
                  <a:pt x="635000" y="492733"/>
                  <a:pt x="492733" y="635000"/>
                  <a:pt x="317500" y="635000"/>
                </a:cubicBezTo>
                <a:lnTo>
                  <a:pt x="317500" y="635000"/>
                </a:lnTo>
                <a:cubicBezTo>
                  <a:pt x="142267" y="635000"/>
                  <a:pt x="0" y="492733"/>
                  <a:pt x="0" y="317500"/>
                </a:cubicBezTo>
                <a:lnTo>
                  <a:pt x="0" y="317500"/>
                </a:lnTo>
                <a:cubicBezTo>
                  <a:pt x="0" y="142267"/>
                  <a:pt x="142267" y="0"/>
                  <a:pt x="317500" y="0"/>
                </a:cubicBezTo>
                <a:close/>
              </a:path>
            </a:pathLst>
          </a:custGeom>
          <a:solidFill>
            <a:srgbClr val="c9a22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529" name="Shape 5"/>
          <p:cNvSpPr/>
          <p:nvPr/>
        </p:nvSpPr>
        <p:spPr>
          <a:xfrm>
            <a:off x="12175560" y="2871720"/>
            <a:ext cx="5481000" cy="45360"/>
          </a:xfrm>
          <a:custGeom>
            <a:avLst/>
            <a:gdLst>
              <a:gd name="textAreaLeft" fmla="*/ 0 w 5481000"/>
              <a:gd name="textAreaRight" fmla="*/ 5481360 w 5481000"/>
              <a:gd name="textAreaTop" fmla="*/ 0 h 45360"/>
              <a:gd name="textAreaBottom" fmla="*/ 45720 h 45360"/>
            </a:gdLst>
            <a:ahLst/>
            <a:rect l="textAreaLeft" t="textAreaTop" r="textAreaRight" b="textAreaBottom"/>
            <a:pathLst>
              <a:path w="4524375" h="31750">
                <a:moveTo>
                  <a:pt x="31750" y="0"/>
                </a:moveTo>
                <a:lnTo>
                  <a:pt x="4492625" y="0"/>
                </a:lnTo>
                <a:cubicBezTo>
                  <a:pt x="4510148" y="0"/>
                  <a:pt x="4524375" y="14227"/>
                  <a:pt x="4524375" y="31750"/>
                </a:cubicBezTo>
                <a:lnTo>
                  <a:pt x="4524375" y="31750"/>
                </a:lnTo>
                <a:lnTo>
                  <a:pt x="0" y="31750"/>
                </a:ln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1e3a5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720" bIns="720" anchor="t">
            <a:noAutofit/>
          </a:bodyPr>
          <a:p>
            <a:pPr>
              <a:lnSpc>
                <a:spcPct val="100000"/>
              </a:lnSpc>
            </a:pPr>
            <a:r>
              <a:rPr b="0" lang="es-BO" sz="1400" spc="-1" strike="noStrike">
                <a:solidFill>
                  <a:srgbClr val="000000"/>
                </a:solidFill>
                <a:latin typeface="Arial"/>
                <a:ea typeface="Arial"/>
              </a:rPr>
              <a:t> </a:t>
            </a:r>
            <a:endParaRPr b="0" lang="es-BO" sz="1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30" name="Text 8"/>
          <p:cNvSpPr/>
          <p:nvPr/>
        </p:nvSpPr>
        <p:spPr>
          <a:xfrm>
            <a:off x="12811320" y="2869560"/>
            <a:ext cx="4717080" cy="224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just">
              <a:lnSpc>
                <a:spcPct val="100000"/>
              </a:lnSpc>
              <a:tabLst>
                <a:tab algn="l" pos="990720"/>
              </a:tabLst>
            </a:pPr>
            <a:r>
              <a:rPr b="1" lang="es-ES" sz="2000" spc="-1" strike="noStrike">
                <a:solidFill>
                  <a:srgbClr val="000000"/>
                </a:solidFill>
                <a:latin typeface="Poppins Light"/>
                <a:ea typeface="Arial"/>
              </a:rPr>
              <a:t>6 sesiones ordinarias del </a:t>
            </a:r>
            <a:r>
              <a:rPr b="1" lang="es-ES" sz="2000" spc="-1" strike="noStrike">
                <a:solidFill>
                  <a:schemeClr val="dk1"/>
                </a:solidFill>
                <a:latin typeface="Poppins Light"/>
                <a:ea typeface="Arial"/>
              </a:rPr>
              <a:t>Comité de Protección a Pueblos Indígena Originarios en Situación de Vulnerabilidad para la activación y implementación de los mecanismos de atención.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1" name="Text 8"/>
          <p:cNvSpPr/>
          <p:nvPr/>
        </p:nvSpPr>
        <p:spPr>
          <a:xfrm>
            <a:off x="7161480" y="2869560"/>
            <a:ext cx="4437360" cy="224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just">
              <a:lnSpc>
                <a:spcPct val="100000"/>
              </a:lnSpc>
              <a:tabLst>
                <a:tab algn="l" pos="990720"/>
              </a:tabLst>
            </a:pPr>
            <a:r>
              <a:rPr b="1" lang="es-ES" sz="2000" spc="-1" strike="noStrike">
                <a:solidFill>
                  <a:schemeClr val="dk1"/>
                </a:solidFill>
                <a:latin typeface="Poppins Light"/>
                <a:ea typeface="Times New Roman"/>
              </a:rPr>
              <a:t>2 Protocolos de Identificación y Registro de Naciones y Pueblos Indígenas Originarios en situación de alta Vulnerabilidad.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2" name="Shape 25"/>
          <p:cNvSpPr/>
          <p:nvPr/>
        </p:nvSpPr>
        <p:spPr>
          <a:xfrm>
            <a:off x="10198440" y="8010720"/>
            <a:ext cx="6393600" cy="2000520"/>
          </a:xfrm>
          <a:custGeom>
            <a:avLst/>
            <a:gdLst>
              <a:gd name="textAreaLeft" fmla="*/ 0 w 6393600"/>
              <a:gd name="textAreaRight" fmla="*/ 6393960 w 6393600"/>
              <a:gd name="textAreaTop" fmla="*/ 0 h 2000520"/>
              <a:gd name="textAreaBottom" fmla="*/ 2000880 h 2000520"/>
            </a:gdLst>
            <a:ahLst/>
            <a:rect l="textAreaLeft" t="textAreaTop" r="textAreaRight" b="textAreaBottom"/>
            <a:pathLst>
              <a:path w="6492875" h="952500">
                <a:moveTo>
                  <a:pt x="95250" y="0"/>
                </a:moveTo>
                <a:lnTo>
                  <a:pt x="6397625" y="0"/>
                </a:lnTo>
                <a:cubicBezTo>
                  <a:pt x="6450195" y="0"/>
                  <a:pt x="6492875" y="42680"/>
                  <a:pt x="6492875" y="95250"/>
                </a:cubicBezTo>
                <a:lnTo>
                  <a:pt x="6492875" y="857250"/>
                </a:lnTo>
                <a:cubicBezTo>
                  <a:pt x="6492875" y="909820"/>
                  <a:pt x="6450195" y="952500"/>
                  <a:pt x="6397625" y="952500"/>
                </a:cubicBezTo>
                <a:lnTo>
                  <a:pt x="95250" y="952500"/>
                </a:lnTo>
                <a:cubicBezTo>
                  <a:pt x="42680" y="952500"/>
                  <a:pt x="0" y="909820"/>
                  <a:pt x="0" y="857250"/>
                </a:cubicBezTo>
                <a:lnTo>
                  <a:pt x="0" y="95250"/>
                </a:lnTo>
                <a:cubicBezTo>
                  <a:pt x="0" y="42680"/>
                  <a:pt x="42680" y="0"/>
                  <a:pt x="95250" y="0"/>
                </a:cubicBezTo>
                <a:close/>
              </a:path>
            </a:pathLst>
          </a:custGeom>
          <a:gradFill rotWithShape="0">
            <a:gsLst>
              <a:gs pos="0">
                <a:srgbClr val="c9a227">
                  <a:alpha val="20000"/>
                </a:srgbClr>
              </a:gs>
              <a:gs pos="100000">
                <a:srgbClr val="c9a227">
                  <a:alpha val="5000"/>
                </a:srgbClr>
              </a:gs>
            </a:gsLst>
            <a:lin ang="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533" name="Text 8"/>
          <p:cNvSpPr/>
          <p:nvPr/>
        </p:nvSpPr>
        <p:spPr>
          <a:xfrm>
            <a:off x="2044440" y="7859520"/>
            <a:ext cx="5309280" cy="224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just">
              <a:lnSpc>
                <a:spcPct val="100000"/>
              </a:lnSpc>
              <a:tabLst>
                <a:tab algn="l" pos="990720"/>
              </a:tabLst>
            </a:pPr>
            <a:r>
              <a:rPr b="0" lang="es-BO" sz="2000" spc="-1" strike="noStrike">
                <a:solidFill>
                  <a:schemeClr val="dk1"/>
                </a:solidFill>
                <a:latin typeface="Poppins Light"/>
                <a:ea typeface="Arial"/>
              </a:rPr>
              <a:t>Fortalecimiento de la jurisdicción indígena originaria campesina. Aplicación de sus normas y procedimientos propios en las tres ecoregiones, altiplano valles y llanos del Estado Plurinacional.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4" name="Shape 6"/>
          <p:cNvSpPr/>
          <p:nvPr/>
        </p:nvSpPr>
        <p:spPr>
          <a:xfrm>
            <a:off x="720720" y="6074640"/>
            <a:ext cx="440280" cy="452160"/>
          </a:xfrm>
          <a:custGeom>
            <a:avLst/>
            <a:gdLst>
              <a:gd name="textAreaLeft" fmla="*/ 0 w 440280"/>
              <a:gd name="textAreaRight" fmla="*/ 440640 w 440280"/>
              <a:gd name="textAreaTop" fmla="*/ 0 h 452160"/>
              <a:gd name="textAreaBottom" fmla="*/ 452520 h 452160"/>
            </a:gdLst>
            <a:ahLst/>
            <a:rect l="textAreaLeft" t="textAreaTop" r="textAreaRight" b="textAreaBottom"/>
            <a:pathLst>
              <a:path w="381000" h="381000">
                <a:moveTo>
                  <a:pt x="63501" y="0"/>
                </a:moveTo>
                <a:lnTo>
                  <a:pt x="317499" y="0"/>
                </a:lnTo>
                <a:cubicBezTo>
                  <a:pt x="352546" y="0"/>
                  <a:pt x="381000" y="28454"/>
                  <a:pt x="381000" y="63501"/>
                </a:cubicBezTo>
                <a:lnTo>
                  <a:pt x="381000" y="317499"/>
                </a:lnTo>
                <a:cubicBezTo>
                  <a:pt x="381000" y="352546"/>
                  <a:pt x="352546" y="381000"/>
                  <a:pt x="317499" y="381000"/>
                </a:cubicBezTo>
                <a:lnTo>
                  <a:pt x="63501" y="381000"/>
                </a:lnTo>
                <a:cubicBezTo>
                  <a:pt x="28454" y="381000"/>
                  <a:pt x="0" y="352546"/>
                  <a:pt x="0" y="3174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0f121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535" name="Text 8"/>
          <p:cNvSpPr/>
          <p:nvPr/>
        </p:nvSpPr>
        <p:spPr>
          <a:xfrm>
            <a:off x="1226160" y="6074640"/>
            <a:ext cx="1903680" cy="563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just">
              <a:lnSpc>
                <a:spcPct val="100000"/>
              </a:lnSpc>
              <a:tabLst>
                <a:tab algn="l" pos="990720"/>
              </a:tabLst>
            </a:pPr>
            <a:r>
              <a:rPr b="1" lang="es-ES" sz="2000" spc="-1" strike="noStrike">
                <a:solidFill>
                  <a:schemeClr val="dk1"/>
                </a:solidFill>
                <a:latin typeface="Poppins Light"/>
                <a:ea typeface="Times New Roman"/>
              </a:rPr>
              <a:t>SE REALIZARON: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6" name="Text 8"/>
          <p:cNvSpPr/>
          <p:nvPr/>
        </p:nvSpPr>
        <p:spPr>
          <a:xfrm>
            <a:off x="10494000" y="7879320"/>
            <a:ext cx="5878080" cy="224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just">
              <a:lnSpc>
                <a:spcPct val="100000"/>
              </a:lnSpc>
              <a:tabLst>
                <a:tab algn="l" pos="990720"/>
              </a:tabLst>
            </a:pPr>
            <a:r>
              <a:rPr b="0" lang="es-BO" sz="2000" spc="-1" strike="noStrike">
                <a:solidFill>
                  <a:schemeClr val="dk1"/>
                </a:solidFill>
                <a:latin typeface="Poppins Light"/>
                <a:ea typeface="Arial"/>
              </a:rPr>
              <a:t>Talleres con operadores de la Jurisdicción Ordinaria, Jurisdicción Agroambiental, Jueces y Magistrados y Gobiernos Autónomos Indígena Originario Campesinos para la aplicación de los mecanismos de coordinación y cooperación.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7" name="Shape 22"/>
          <p:cNvSpPr/>
          <p:nvPr/>
        </p:nvSpPr>
        <p:spPr>
          <a:xfrm>
            <a:off x="3804480" y="6535800"/>
            <a:ext cx="1136520" cy="950760"/>
          </a:xfrm>
          <a:custGeom>
            <a:avLst/>
            <a:gdLst>
              <a:gd name="textAreaLeft" fmla="*/ 0 w 1136520"/>
              <a:gd name="textAreaRight" fmla="*/ 1136880 w 1136520"/>
              <a:gd name="textAreaTop" fmla="*/ 0 h 950760"/>
              <a:gd name="textAreaBottom" fmla="*/ 951120 h 950760"/>
            </a:gdLst>
            <a:ahLst/>
            <a:rect l="textAreaLeft" t="textAreaTop" r="textAreaRight" b="textAreaBottom"/>
            <a:pathLst>
              <a:path w="381000" h="381000">
                <a:moveTo>
                  <a:pt x="63501" y="0"/>
                </a:moveTo>
                <a:lnTo>
                  <a:pt x="317499" y="0"/>
                </a:lnTo>
                <a:cubicBezTo>
                  <a:pt x="352546" y="0"/>
                  <a:pt x="381000" y="28454"/>
                  <a:pt x="381000" y="63501"/>
                </a:cubicBezTo>
                <a:lnTo>
                  <a:pt x="381000" y="317499"/>
                </a:lnTo>
                <a:cubicBezTo>
                  <a:pt x="381000" y="352546"/>
                  <a:pt x="352546" y="381000"/>
                  <a:pt x="317499" y="381000"/>
                </a:cubicBezTo>
                <a:lnTo>
                  <a:pt x="63501" y="381000"/>
                </a:lnTo>
                <a:cubicBezTo>
                  <a:pt x="28454" y="381000"/>
                  <a:pt x="0" y="352546"/>
                  <a:pt x="0" y="3174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c9a22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538" name="Text 8"/>
          <p:cNvSpPr/>
          <p:nvPr/>
        </p:nvSpPr>
        <p:spPr>
          <a:xfrm>
            <a:off x="3963960" y="6689160"/>
            <a:ext cx="817200" cy="651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just">
              <a:lnSpc>
                <a:spcPct val="100000"/>
              </a:lnSpc>
              <a:tabLst>
                <a:tab algn="l" pos="990720"/>
              </a:tabLst>
            </a:pPr>
            <a:r>
              <a:rPr b="1" lang="es-ES" sz="5400" spc="-1" strike="noStrike">
                <a:solidFill>
                  <a:schemeClr val="lt1"/>
                </a:solidFill>
                <a:latin typeface="Poppins Light"/>
                <a:ea typeface="Times New Roman"/>
              </a:rPr>
              <a:t>97</a:t>
            </a:r>
            <a:endParaRPr b="0" lang="es-BO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9" name="Text 8"/>
          <p:cNvSpPr/>
          <p:nvPr/>
        </p:nvSpPr>
        <p:spPr>
          <a:xfrm>
            <a:off x="3710160" y="7390440"/>
            <a:ext cx="1325160" cy="563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just">
              <a:lnSpc>
                <a:spcPct val="100000"/>
              </a:lnSpc>
              <a:tabLst>
                <a:tab algn="l" pos="990720"/>
              </a:tabLst>
            </a:pPr>
            <a:r>
              <a:rPr b="1" lang="es-ES" sz="2400" spc="-1" strike="noStrike">
                <a:solidFill>
                  <a:srgbClr val="c9a227"/>
                </a:solidFill>
                <a:latin typeface="Poppins Light"/>
                <a:ea typeface="Times New Roman"/>
              </a:rPr>
              <a:t>TALLERES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0" name="Shape 22"/>
          <p:cNvSpPr/>
          <p:nvPr/>
        </p:nvSpPr>
        <p:spPr>
          <a:xfrm>
            <a:off x="12275280" y="6418800"/>
            <a:ext cx="1136520" cy="950760"/>
          </a:xfrm>
          <a:custGeom>
            <a:avLst/>
            <a:gdLst>
              <a:gd name="textAreaLeft" fmla="*/ 0 w 1136520"/>
              <a:gd name="textAreaRight" fmla="*/ 1136880 w 1136520"/>
              <a:gd name="textAreaTop" fmla="*/ 0 h 950760"/>
              <a:gd name="textAreaBottom" fmla="*/ 951120 h 950760"/>
            </a:gdLst>
            <a:ahLst/>
            <a:rect l="textAreaLeft" t="textAreaTop" r="textAreaRight" b="textAreaBottom"/>
            <a:pathLst>
              <a:path w="381000" h="381000">
                <a:moveTo>
                  <a:pt x="63501" y="0"/>
                </a:moveTo>
                <a:lnTo>
                  <a:pt x="317499" y="0"/>
                </a:lnTo>
                <a:cubicBezTo>
                  <a:pt x="352546" y="0"/>
                  <a:pt x="381000" y="28454"/>
                  <a:pt x="381000" y="63501"/>
                </a:cubicBezTo>
                <a:lnTo>
                  <a:pt x="381000" y="317499"/>
                </a:lnTo>
                <a:cubicBezTo>
                  <a:pt x="381000" y="352546"/>
                  <a:pt x="352546" y="381000"/>
                  <a:pt x="317499" y="381000"/>
                </a:cubicBezTo>
                <a:lnTo>
                  <a:pt x="63501" y="381000"/>
                </a:lnTo>
                <a:cubicBezTo>
                  <a:pt x="28454" y="381000"/>
                  <a:pt x="0" y="352546"/>
                  <a:pt x="0" y="3174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c9a22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541" name="Text 8"/>
          <p:cNvSpPr/>
          <p:nvPr/>
        </p:nvSpPr>
        <p:spPr>
          <a:xfrm>
            <a:off x="12434760" y="6572160"/>
            <a:ext cx="817200" cy="651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just">
              <a:lnSpc>
                <a:spcPct val="100000"/>
              </a:lnSpc>
              <a:tabLst>
                <a:tab algn="l" pos="990720"/>
              </a:tabLst>
            </a:pPr>
            <a:r>
              <a:rPr b="1" lang="es-ES" sz="5400" spc="-1" strike="noStrike">
                <a:solidFill>
                  <a:schemeClr val="lt1"/>
                </a:solidFill>
                <a:latin typeface="Poppins Light"/>
                <a:ea typeface="Times New Roman"/>
              </a:rPr>
              <a:t>97</a:t>
            </a:r>
            <a:endParaRPr b="0" lang="es-BO" sz="5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2" name="Text 8"/>
          <p:cNvSpPr/>
          <p:nvPr/>
        </p:nvSpPr>
        <p:spPr>
          <a:xfrm>
            <a:off x="12182040" y="7296120"/>
            <a:ext cx="1325160" cy="563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just">
              <a:lnSpc>
                <a:spcPct val="100000"/>
              </a:lnSpc>
              <a:tabLst>
                <a:tab algn="l" pos="990720"/>
              </a:tabLst>
            </a:pPr>
            <a:r>
              <a:rPr b="1" lang="es-ES" sz="2400" spc="-1" strike="noStrike">
                <a:solidFill>
                  <a:srgbClr val="c9a227"/>
                </a:solidFill>
                <a:latin typeface="Poppins Light"/>
                <a:ea typeface="Times New Roman"/>
              </a:rPr>
              <a:t>TALLERES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slow">
    <p:push dir="u"/>
  </p:transition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3" name="Google Shape;90;p14"/>
          <p:cNvGrpSpPr/>
          <p:nvPr/>
        </p:nvGrpSpPr>
        <p:grpSpPr>
          <a:xfrm>
            <a:off x="0" y="10136160"/>
            <a:ext cx="18287640" cy="150480"/>
            <a:chOff x="0" y="10136160"/>
            <a:chExt cx="18287640" cy="150480"/>
          </a:xfrm>
        </p:grpSpPr>
        <p:sp>
          <p:nvSpPr>
            <p:cNvPr id="544" name="Google Shape;91;p14"/>
            <p:cNvSpPr/>
            <p:nvPr/>
          </p:nvSpPr>
          <p:spPr>
            <a:xfrm>
              <a:off x="0" y="10136160"/>
              <a:ext cx="6032160" cy="150480"/>
            </a:xfrm>
            <a:prstGeom prst="rect">
              <a:avLst/>
            </a:prstGeom>
            <a:solidFill>
              <a:srgbClr val="ff313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545" name="Google Shape;92;p14"/>
            <p:cNvSpPr/>
            <p:nvPr/>
          </p:nvSpPr>
          <p:spPr>
            <a:xfrm>
              <a:off x="6127920" y="10136160"/>
              <a:ext cx="6032160" cy="150480"/>
            </a:xfrm>
            <a:prstGeom prst="rect">
              <a:avLst/>
            </a:prstGeom>
            <a:solidFill>
              <a:srgbClr val="ffde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546" name="Google Shape;93;p14"/>
            <p:cNvSpPr/>
            <p:nvPr/>
          </p:nvSpPr>
          <p:spPr>
            <a:xfrm>
              <a:off x="12255480" y="10136160"/>
              <a:ext cx="6032160" cy="150480"/>
            </a:xfrm>
            <a:prstGeom prst="rect">
              <a:avLst/>
            </a:prstGeom>
            <a:solidFill>
              <a:srgbClr val="00bf6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sp>
        <p:nvSpPr>
          <p:cNvPr id="547" name="Google Shape;95;p14"/>
          <p:cNvSpPr/>
          <p:nvPr/>
        </p:nvSpPr>
        <p:spPr>
          <a:xfrm>
            <a:off x="1235520" y="5864400"/>
            <a:ext cx="16124040" cy="152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5000" spc="-1" strike="noStrike">
                <a:solidFill>
                  <a:schemeClr val="dk1"/>
                </a:solidFill>
                <a:latin typeface="Arial"/>
                <a:ea typeface="Arial"/>
              </a:rPr>
              <a:t>VICEMINISTERIO 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5000" spc="-1" strike="noStrike">
                <a:solidFill>
                  <a:schemeClr val="dk1"/>
                </a:solidFill>
                <a:latin typeface="Arial"/>
                <a:ea typeface="Arial"/>
              </a:rPr>
              <a:t>DE AUTONOMÍAS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48" name="Imagen 1" descr=""/>
          <p:cNvPicPr/>
          <p:nvPr/>
        </p:nvPicPr>
        <p:blipFill>
          <a:blip r:embed="rId1"/>
          <a:srcRect l="0" t="0" r="0" b="44473"/>
          <a:stretch/>
        </p:blipFill>
        <p:spPr>
          <a:xfrm>
            <a:off x="3993840" y="1781280"/>
            <a:ext cx="6211800" cy="3996360"/>
          </a:xfrm>
          <a:prstGeom prst="rect">
            <a:avLst/>
          </a:prstGeom>
          <a:ln w="0">
            <a:noFill/>
          </a:ln>
        </p:spPr>
      </p:pic>
      <p:cxnSp>
        <p:nvCxnSpPr>
          <p:cNvPr id="549" name="Conector recto 3"/>
          <p:cNvCxnSpPr/>
          <p:nvPr/>
        </p:nvCxnSpPr>
        <p:spPr>
          <a:xfrm>
            <a:off x="9297360" y="1867680"/>
            <a:ext cx="360" cy="3567960"/>
          </a:xfrm>
          <a:prstGeom prst="straightConnector1">
            <a:avLst/>
          </a:prstGeom>
          <a:ln>
            <a:solidFill>
              <a:srgbClr val="000000"/>
            </a:solidFill>
            <a:round/>
          </a:ln>
        </p:spPr>
      </p:cxnSp>
      <p:sp>
        <p:nvSpPr>
          <p:cNvPr id="550" name="CuadroTexto 4"/>
          <p:cNvSpPr/>
          <p:nvPr/>
        </p:nvSpPr>
        <p:spPr>
          <a:xfrm>
            <a:off x="9297720" y="2759040"/>
            <a:ext cx="6375600" cy="161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es-MX" sz="5000" spc="-1" strike="noStrike">
                <a:solidFill>
                  <a:srgbClr val="e2ac00"/>
                </a:solidFill>
                <a:latin typeface="Arial"/>
                <a:ea typeface="Arial"/>
              </a:rPr>
              <a:t>MINISTERIO DE LA PRESIDENCIA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slow">
    <p:wipe dir="l"/>
  </p:transition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112;p15"/>
          <p:cNvSpPr/>
          <p:nvPr/>
        </p:nvSpPr>
        <p:spPr>
          <a:xfrm>
            <a:off x="3533040" y="647280"/>
            <a:ext cx="10033920" cy="2010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marL="64440" defTabSz="257040">
              <a:lnSpc>
                <a:spcPct val="100000"/>
              </a:lnSpc>
            </a:pPr>
            <a:r>
              <a:rPr b="1" lang="es-BO" sz="4400" spc="-1" strike="noStrike">
                <a:solidFill>
                  <a:srgbClr val="e2ac00"/>
                </a:solidFill>
                <a:latin typeface="Julius Sans One"/>
                <a:ea typeface="Roboto"/>
              </a:rPr>
              <a:t>PRINCIPALES ACCIONES DESARROLLADAS </a:t>
            </a:r>
            <a:endParaRPr b="0" lang="es-BO" sz="4400" spc="-1" strike="noStrike">
              <a:solidFill>
                <a:srgbClr val="000000"/>
              </a:solidFill>
              <a:latin typeface="Arial"/>
            </a:endParaRPr>
          </a:p>
          <a:p>
            <a:pPr marL="64440" defTabSz="257040">
              <a:lnSpc>
                <a:spcPct val="100000"/>
              </a:lnSpc>
            </a:pPr>
            <a:r>
              <a:rPr b="1" lang="es-BO" sz="4400" spc="-1" strike="noStrike">
                <a:solidFill>
                  <a:srgbClr val="e2ac00"/>
                </a:solidFill>
                <a:latin typeface="Julius Sans One"/>
                <a:ea typeface="Roboto"/>
              </a:rPr>
              <a:t>EN LA GESTIÓN 2025</a:t>
            </a:r>
            <a:endParaRPr b="0" lang="es-BO" sz="44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552" name="Google Shape;90;p14"/>
          <p:cNvGrpSpPr/>
          <p:nvPr/>
        </p:nvGrpSpPr>
        <p:grpSpPr>
          <a:xfrm>
            <a:off x="0" y="10136160"/>
            <a:ext cx="18287640" cy="150480"/>
            <a:chOff x="0" y="10136160"/>
            <a:chExt cx="18287640" cy="150480"/>
          </a:xfrm>
        </p:grpSpPr>
        <p:sp>
          <p:nvSpPr>
            <p:cNvPr id="553" name="Google Shape;91;p14"/>
            <p:cNvSpPr/>
            <p:nvPr/>
          </p:nvSpPr>
          <p:spPr>
            <a:xfrm>
              <a:off x="0" y="10136160"/>
              <a:ext cx="6032160" cy="150480"/>
            </a:xfrm>
            <a:prstGeom prst="rect">
              <a:avLst/>
            </a:prstGeom>
            <a:solidFill>
              <a:srgbClr val="ff313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554" name="Google Shape;92;p14"/>
            <p:cNvSpPr/>
            <p:nvPr/>
          </p:nvSpPr>
          <p:spPr>
            <a:xfrm>
              <a:off x="6127920" y="10136160"/>
              <a:ext cx="6032160" cy="150480"/>
            </a:xfrm>
            <a:prstGeom prst="rect">
              <a:avLst/>
            </a:prstGeom>
            <a:solidFill>
              <a:srgbClr val="ffde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555" name="Google Shape;93;p14"/>
            <p:cNvSpPr/>
            <p:nvPr/>
          </p:nvSpPr>
          <p:spPr>
            <a:xfrm>
              <a:off x="12255480" y="10136160"/>
              <a:ext cx="6032160" cy="150480"/>
            </a:xfrm>
            <a:prstGeom prst="rect">
              <a:avLst/>
            </a:prstGeom>
            <a:solidFill>
              <a:srgbClr val="00bf6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sp>
        <p:nvSpPr>
          <p:cNvPr id="556" name="Marcador de texto 2"/>
          <p:cNvSpPr/>
          <p:nvPr/>
        </p:nvSpPr>
        <p:spPr>
          <a:xfrm>
            <a:off x="1409760" y="2428920"/>
            <a:ext cx="9051840" cy="4025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marL="114480" algn="just" defTabSz="385920">
              <a:lnSpc>
                <a:spcPct val="100000"/>
              </a:lnSpc>
              <a:spcBef>
                <a:spcPts val="499"/>
              </a:spcBef>
              <a:tabLst>
                <a:tab algn="l" pos="0"/>
              </a:tabLst>
            </a:pPr>
            <a:r>
              <a:rPr b="1" lang="es-MX" sz="2500" spc="-1" strike="noStrike">
                <a:solidFill>
                  <a:schemeClr val="dk1"/>
                </a:solidFill>
                <a:latin typeface="Visa Dialect Light"/>
                <a:ea typeface="Roboto"/>
              </a:rPr>
              <a:t>1. </a:t>
            </a:r>
            <a:r>
              <a:rPr b="1" i="1" lang="es-BO" sz="2500" spc="-1" strike="noStrike">
                <a:solidFill>
                  <a:schemeClr val="dk1"/>
                </a:solidFill>
                <a:latin typeface="Visa Dialect Light"/>
                <a:ea typeface="Arial"/>
              </a:rPr>
              <a:t>Coadyuvar en los espacios de </a:t>
            </a:r>
            <a:r>
              <a:rPr b="1" i="1" lang="es-ES" sz="2500" spc="-1" strike="noStrike">
                <a:solidFill>
                  <a:schemeClr val="dk1"/>
                </a:solidFill>
                <a:latin typeface="Visa Dialect Light"/>
                <a:ea typeface="Arial"/>
              </a:rPr>
              <a:t>coordinación entre el </a:t>
            </a:r>
            <a:r>
              <a:rPr b="1" i="1" lang="es-BO" sz="2500" spc="-1" strike="noStrike">
                <a:solidFill>
                  <a:schemeClr val="dk1"/>
                </a:solidFill>
                <a:latin typeface="Visa Dialect Light"/>
                <a:ea typeface="Arial"/>
              </a:rPr>
              <a:t>Órgano Ejecutivo y </a:t>
            </a:r>
            <a:r>
              <a:rPr b="1" i="1" lang="es-BO" sz="2500" spc="-1" strike="noStrike">
                <a:solidFill>
                  <a:schemeClr val="dk1"/>
                </a:solidFill>
                <a:latin typeface="Visa Dialect Light"/>
                <a:ea typeface="Arial"/>
              </a:rPr>
              <a:t>	</a:t>
            </a:r>
            <a:r>
              <a:rPr b="1" i="1" lang="es-BO" sz="2500" spc="-1" strike="noStrike">
                <a:solidFill>
                  <a:schemeClr val="dk1"/>
                </a:solidFill>
                <a:latin typeface="Visa Dialect Light"/>
                <a:ea typeface="Arial"/>
              </a:rPr>
              <a:t>las entidades territoriales autónomas,</a:t>
            </a:r>
            <a:r>
              <a:rPr b="1" i="1" lang="es-ES" sz="2500" spc="-1" strike="noStrike">
                <a:solidFill>
                  <a:schemeClr val="dk1"/>
                </a:solidFill>
                <a:latin typeface="Visa Dialect Light"/>
                <a:ea typeface="Arial"/>
              </a:rPr>
              <a:t> </a:t>
            </a:r>
            <a:r>
              <a:rPr b="1" i="1" lang="es-BO" sz="2500" spc="-1" strike="noStrike">
                <a:solidFill>
                  <a:schemeClr val="dk1"/>
                </a:solidFill>
                <a:latin typeface="Visa Dialect Light"/>
                <a:ea typeface="Arial"/>
              </a:rPr>
              <a:t>abordando </a:t>
            </a:r>
            <a:r>
              <a:rPr b="1" i="1" lang="es-ES" sz="2500" spc="-1" strike="noStrike">
                <a:solidFill>
                  <a:schemeClr val="dk1"/>
                </a:solidFill>
                <a:latin typeface="Visa Dialect Light"/>
                <a:ea typeface="Arial"/>
              </a:rPr>
              <a:t>temas prioritarios para el País. </a:t>
            </a:r>
            <a:endParaRPr b="0" lang="es-BO" sz="2500" spc="-1" strike="noStrike">
              <a:solidFill>
                <a:srgbClr val="000000"/>
              </a:solidFill>
              <a:latin typeface="Arial"/>
            </a:endParaRPr>
          </a:p>
          <a:p>
            <a:pPr marL="114480" algn="just" defTabSz="385920">
              <a:lnSpc>
                <a:spcPct val="100000"/>
              </a:lnSpc>
              <a:spcBef>
                <a:spcPts val="499"/>
              </a:spcBef>
              <a:tabLst>
                <a:tab algn="l" pos="0"/>
              </a:tabLst>
            </a:pPr>
            <a:r>
              <a:rPr b="0" lang="es-BO" sz="2500" spc="-1" strike="noStrike">
                <a:solidFill>
                  <a:schemeClr val="dk1"/>
                </a:solidFill>
                <a:latin typeface="Visa Dialect Light"/>
                <a:ea typeface="Arial"/>
              </a:rPr>
              <a:t>Se </a:t>
            </a:r>
            <a:r>
              <a:rPr b="0" lang="es-MX" sz="2500" spc="-1" strike="noStrike">
                <a:solidFill>
                  <a:schemeClr val="dk1"/>
                </a:solidFill>
                <a:latin typeface="Visa Dialect Light"/>
                <a:ea typeface="Arial"/>
              </a:rPr>
              <a:t>coordinó y llevaron a cabo 2 sesiones del Consejo Nacional de Autonomías, que tienen como resultado las Resoluciones N° 019 declarar por consenso de los miembros como prioridad nacional de 2025, la ejecución de la agenda de actividades del Bicentenario y Resolución N° 020 de acciones y políticas conjuntas respecto a la crisis climática,  agua y atención articulada e inmediata de desastres y emergencia</a:t>
            </a:r>
            <a:endParaRPr b="0" lang="es-BO" sz="2500" spc="-1" strike="noStrike">
              <a:solidFill>
                <a:srgbClr val="000000"/>
              </a:solidFill>
              <a:latin typeface="Arial"/>
            </a:endParaRPr>
          </a:p>
          <a:p>
            <a:pPr algn="just" defTabSz="38592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  <a:p>
            <a:pPr algn="just" defTabSz="38592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1" lang="es-BO" sz="2000" spc="-1" strike="noStrike">
                <a:solidFill>
                  <a:srgbClr val="006dcf"/>
                </a:solidFill>
                <a:latin typeface="Visa Dialect Light"/>
                <a:ea typeface="Roboto"/>
              </a:rPr>
              <a:t> 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  <a:p>
            <a:pPr algn="just" defTabSz="38592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  <a:p>
            <a:pPr algn="just" defTabSz="38592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  <a:p>
            <a:pPr algn="just" defTabSz="38592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  <a:p>
            <a:pPr algn="just" defTabSz="38592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  <a:p>
            <a:pPr marL="101880" indent="-101880" algn="just" defTabSz="38592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  <a:p>
            <a:pPr marL="85680" algn="just" defTabSz="38592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  <a:p>
            <a:pPr marL="85680" algn="just" defTabSz="38592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  <a:p>
            <a:pPr marL="85680" algn="ctr" defTabSz="38592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  <a:p>
            <a:pPr algn="ctr" defTabSz="38592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  <a:p>
            <a:pPr algn="ctr" defTabSz="38592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  <a:p>
            <a:pPr marL="85680" algn="ctr" defTabSz="38592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57" name="Imagen 13" descr=""/>
          <p:cNvPicPr/>
          <p:nvPr/>
        </p:nvPicPr>
        <p:blipFill>
          <a:blip r:embed="rId1"/>
          <a:stretch/>
        </p:blipFill>
        <p:spPr>
          <a:xfrm>
            <a:off x="12016080" y="3225240"/>
            <a:ext cx="3783240" cy="4701240"/>
          </a:xfrm>
          <a:prstGeom prst="rect">
            <a:avLst/>
          </a:prstGeom>
          <a:ln w="0">
            <a:noFill/>
          </a:ln>
        </p:spPr>
      </p:pic>
      <p:sp>
        <p:nvSpPr>
          <p:cNvPr id="558" name="Marcador de texto 2"/>
          <p:cNvSpPr/>
          <p:nvPr/>
        </p:nvSpPr>
        <p:spPr>
          <a:xfrm>
            <a:off x="1464120" y="7328880"/>
            <a:ext cx="8997480" cy="2633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just" defTabSz="385920">
              <a:lnSpc>
                <a:spcPct val="100000"/>
              </a:lnSpc>
              <a:spcBef>
                <a:spcPts val="499"/>
              </a:spcBef>
              <a:tabLst>
                <a:tab algn="l" pos="0"/>
              </a:tabLst>
            </a:pPr>
            <a:r>
              <a:rPr b="1" i="1" lang="es-MX" sz="2500" spc="-1" strike="noStrike">
                <a:solidFill>
                  <a:schemeClr val="dk1"/>
                </a:solidFill>
                <a:latin typeface="Visa Dialect Light"/>
              </a:rPr>
              <a:t>2. </a:t>
            </a:r>
            <a:r>
              <a:rPr b="1" i="1" lang="es-ES" sz="2500" spc="-1" strike="noStrike">
                <a:solidFill>
                  <a:schemeClr val="dk1"/>
                </a:solidFill>
                <a:latin typeface="Visa Dialect Light"/>
                <a:ea typeface="Arial"/>
              </a:rPr>
              <a:t>Lograr el fortalecimiento a las capacidades de </a:t>
            </a:r>
            <a:r>
              <a:rPr b="1" i="1" lang="es-ES" sz="2500" spc="-1" strike="noStrike">
                <a:solidFill>
                  <a:schemeClr val="dk1"/>
                </a:solidFill>
                <a:latin typeface="Visa Dialect Light"/>
                <a:ea typeface="Arial"/>
              </a:rPr>
              <a:t>	</a:t>
            </a:r>
            <a:r>
              <a:rPr b="1" i="1" lang="es-ES" sz="2500" spc="-1" strike="noStrike">
                <a:solidFill>
                  <a:schemeClr val="dk1"/>
                </a:solidFill>
                <a:latin typeface="Visa Dialect Light"/>
                <a:ea typeface="Arial"/>
              </a:rPr>
              <a:t>gestión de las entidades territoriales </a:t>
            </a:r>
            <a:r>
              <a:rPr b="1" i="1" lang="es-ES" sz="2500" spc="-1" strike="noStrike">
                <a:solidFill>
                  <a:schemeClr val="dk1"/>
                </a:solidFill>
                <a:latin typeface="Visa Dialect Light"/>
                <a:ea typeface="Arial"/>
              </a:rPr>
              <a:t>	</a:t>
            </a:r>
            <a:r>
              <a:rPr b="1" i="1" lang="es-ES" sz="2500" spc="-1" strike="noStrike">
                <a:solidFill>
                  <a:schemeClr val="dk1"/>
                </a:solidFill>
                <a:latin typeface="Visa Dialect Light"/>
                <a:ea typeface="Arial"/>
              </a:rPr>
              <a:t>autónomas.</a:t>
            </a:r>
            <a:endParaRPr b="0" lang="es-BO" sz="2500" spc="-1" strike="noStrike">
              <a:solidFill>
                <a:srgbClr val="000000"/>
              </a:solidFill>
              <a:latin typeface="Arial"/>
            </a:endParaRPr>
          </a:p>
          <a:p>
            <a:pPr algn="just" defTabSz="385920">
              <a:lnSpc>
                <a:spcPct val="100000"/>
              </a:lnSpc>
              <a:spcBef>
                <a:spcPts val="499"/>
              </a:spcBef>
              <a:tabLst>
                <a:tab algn="l" pos="0"/>
              </a:tabLst>
            </a:pPr>
            <a:r>
              <a:rPr b="0" lang="es-ES" sz="2500" spc="-1" strike="noStrike">
                <a:solidFill>
                  <a:schemeClr val="dk1"/>
                </a:solidFill>
                <a:latin typeface="Visa Dialect Light"/>
                <a:ea typeface="Arial"/>
              </a:rPr>
              <a:t>Se fortaleció a 75 GAMs en procesos de descentralización y desconcentración municipal, separación administrativa de órganos y espacios de planificación</a:t>
            </a:r>
            <a:r>
              <a:rPr b="0" lang="es-ES" sz="2500" spc="-1" strike="noStrike">
                <a:solidFill>
                  <a:srgbClr val="000000"/>
                </a:solidFill>
                <a:latin typeface="Visa Dialect Light"/>
                <a:ea typeface="Arial"/>
              </a:rPr>
              <a:t>. </a:t>
            </a:r>
            <a:endParaRPr b="0" lang="es-BO" sz="2500" spc="-1" strike="noStrike">
              <a:solidFill>
                <a:srgbClr val="000000"/>
              </a:solidFill>
              <a:latin typeface="Arial"/>
            </a:endParaRPr>
          </a:p>
          <a:p>
            <a:pPr algn="just" defTabSz="38592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  <a:p>
            <a:pPr algn="just" defTabSz="38592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  <a:p>
            <a:pPr algn="just" defTabSz="38592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r>
              <a:rPr b="1" lang="es-BO" sz="2000" spc="-1" strike="noStrike">
                <a:solidFill>
                  <a:srgbClr val="006dcf"/>
                </a:solidFill>
                <a:latin typeface="Visa Dialect Light"/>
                <a:ea typeface="Roboto"/>
              </a:rPr>
              <a:t> 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  <a:p>
            <a:pPr algn="just" defTabSz="38592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  <a:p>
            <a:pPr algn="just" defTabSz="38592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  <a:p>
            <a:pPr algn="just" defTabSz="38592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  <a:p>
            <a:pPr algn="just" defTabSz="38592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  <a:p>
            <a:pPr marL="101880" indent="-101880" algn="just" defTabSz="38592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  <a:p>
            <a:pPr marL="85680" algn="just" defTabSz="38592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  <a:p>
            <a:pPr marL="85680" algn="just" defTabSz="38592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  <a:p>
            <a:pPr marL="85680" algn="ctr" defTabSz="38592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  <a:p>
            <a:pPr algn="ctr" defTabSz="38592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  <a:p>
            <a:pPr algn="ctr" defTabSz="38592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  <a:p>
            <a:pPr marL="85680" algn="ctr" defTabSz="385920">
              <a:lnSpc>
                <a:spcPct val="100000"/>
              </a:lnSpc>
              <a:spcBef>
                <a:spcPts val="400"/>
              </a:spcBef>
              <a:tabLst>
                <a:tab algn="l" pos="0"/>
              </a:tabLst>
            </a:pP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slow">
    <p:push dir="u"/>
  </p:transition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8" name="Google Shape;90;p14"/>
          <p:cNvGrpSpPr/>
          <p:nvPr/>
        </p:nvGrpSpPr>
        <p:grpSpPr>
          <a:xfrm>
            <a:off x="0" y="10136160"/>
            <a:ext cx="18287640" cy="150480"/>
            <a:chOff x="0" y="10136160"/>
            <a:chExt cx="18287640" cy="150480"/>
          </a:xfrm>
        </p:grpSpPr>
        <p:sp>
          <p:nvSpPr>
            <p:cNvPr id="139" name="Google Shape;91;p14"/>
            <p:cNvSpPr/>
            <p:nvPr/>
          </p:nvSpPr>
          <p:spPr>
            <a:xfrm>
              <a:off x="0" y="10136160"/>
              <a:ext cx="6032160" cy="150480"/>
            </a:xfrm>
            <a:prstGeom prst="rect">
              <a:avLst/>
            </a:prstGeom>
            <a:solidFill>
              <a:srgbClr val="ff313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40" name="Google Shape;92;p14"/>
            <p:cNvSpPr/>
            <p:nvPr/>
          </p:nvSpPr>
          <p:spPr>
            <a:xfrm>
              <a:off x="6127920" y="10136160"/>
              <a:ext cx="6032160" cy="150480"/>
            </a:xfrm>
            <a:prstGeom prst="rect">
              <a:avLst/>
            </a:prstGeom>
            <a:solidFill>
              <a:srgbClr val="ffde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41" name="Google Shape;93;p14"/>
            <p:cNvSpPr/>
            <p:nvPr/>
          </p:nvSpPr>
          <p:spPr>
            <a:xfrm>
              <a:off x="12255480" y="10136160"/>
              <a:ext cx="6032160" cy="150480"/>
            </a:xfrm>
            <a:prstGeom prst="rect">
              <a:avLst/>
            </a:prstGeom>
            <a:solidFill>
              <a:srgbClr val="00bf6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sp>
        <p:nvSpPr>
          <p:cNvPr id="142" name="Google Shape;95;p14"/>
          <p:cNvSpPr/>
          <p:nvPr/>
        </p:nvSpPr>
        <p:spPr>
          <a:xfrm>
            <a:off x="1081800" y="5919480"/>
            <a:ext cx="16124040" cy="228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5000" spc="-1" strike="noStrike">
                <a:solidFill>
                  <a:schemeClr val="dk1"/>
                </a:solidFill>
                <a:latin typeface="Arial"/>
                <a:ea typeface="Arial"/>
              </a:rPr>
              <a:t>VICEMINISTERIO 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5000" spc="-1" strike="noStrike">
                <a:solidFill>
                  <a:schemeClr val="dk1"/>
                </a:solidFill>
                <a:latin typeface="Arial"/>
                <a:ea typeface="Arial"/>
              </a:rPr>
              <a:t>DE TRANSPARENCIA, SEGURIDAD JURIDICA Y DERECHOS HUMANOS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3" name="Imagen 1" descr=""/>
          <p:cNvPicPr/>
          <p:nvPr/>
        </p:nvPicPr>
        <p:blipFill>
          <a:blip r:embed="rId1"/>
          <a:srcRect l="0" t="0" r="0" b="44473"/>
          <a:stretch/>
        </p:blipFill>
        <p:spPr>
          <a:xfrm>
            <a:off x="3993840" y="1781280"/>
            <a:ext cx="6211800" cy="3996360"/>
          </a:xfrm>
          <a:prstGeom prst="rect">
            <a:avLst/>
          </a:prstGeom>
          <a:ln w="0">
            <a:noFill/>
          </a:ln>
        </p:spPr>
      </p:pic>
      <p:cxnSp>
        <p:nvCxnSpPr>
          <p:cNvPr id="144" name="Conector recto 3"/>
          <p:cNvCxnSpPr/>
          <p:nvPr/>
        </p:nvCxnSpPr>
        <p:spPr>
          <a:xfrm>
            <a:off x="9297360" y="1867680"/>
            <a:ext cx="360" cy="3567960"/>
          </a:xfrm>
          <a:prstGeom prst="straightConnector1">
            <a:avLst/>
          </a:prstGeom>
          <a:ln>
            <a:solidFill>
              <a:srgbClr val="000000"/>
            </a:solidFill>
            <a:round/>
          </a:ln>
        </p:spPr>
      </p:cxnSp>
      <p:sp>
        <p:nvSpPr>
          <p:cNvPr id="145" name="CuadroTexto 4"/>
          <p:cNvSpPr/>
          <p:nvPr/>
        </p:nvSpPr>
        <p:spPr>
          <a:xfrm>
            <a:off x="9144000" y="2749320"/>
            <a:ext cx="6375600" cy="161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es-MX" sz="5000" spc="-1" strike="noStrike">
                <a:solidFill>
                  <a:srgbClr val="e2ac00"/>
                </a:solidFill>
                <a:latin typeface="Arial"/>
                <a:ea typeface="Arial"/>
              </a:rPr>
              <a:t>MINISTERIO DE LA PRESIDENCIA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slow">
    <p:wipe dir="l"/>
  </p:transition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9" name="Google Shape;90;p14"/>
          <p:cNvGrpSpPr/>
          <p:nvPr/>
        </p:nvGrpSpPr>
        <p:grpSpPr>
          <a:xfrm>
            <a:off x="0" y="10136160"/>
            <a:ext cx="18287640" cy="150480"/>
            <a:chOff x="0" y="10136160"/>
            <a:chExt cx="18287640" cy="150480"/>
          </a:xfrm>
        </p:grpSpPr>
        <p:sp>
          <p:nvSpPr>
            <p:cNvPr id="560" name="Google Shape;91;p14"/>
            <p:cNvSpPr/>
            <p:nvPr/>
          </p:nvSpPr>
          <p:spPr>
            <a:xfrm>
              <a:off x="0" y="10136160"/>
              <a:ext cx="6032160" cy="150480"/>
            </a:xfrm>
            <a:prstGeom prst="rect">
              <a:avLst/>
            </a:prstGeom>
            <a:solidFill>
              <a:srgbClr val="ff313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 defTabSz="914400"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561" name="Google Shape;92;p14"/>
            <p:cNvSpPr/>
            <p:nvPr/>
          </p:nvSpPr>
          <p:spPr>
            <a:xfrm>
              <a:off x="6127920" y="10136160"/>
              <a:ext cx="6032160" cy="150480"/>
            </a:xfrm>
            <a:prstGeom prst="rect">
              <a:avLst/>
            </a:prstGeom>
            <a:solidFill>
              <a:srgbClr val="ffde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 defTabSz="914400"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562" name="Google Shape;93;p14"/>
            <p:cNvSpPr/>
            <p:nvPr/>
          </p:nvSpPr>
          <p:spPr>
            <a:xfrm>
              <a:off x="12255480" y="10136160"/>
              <a:ext cx="6032160" cy="150480"/>
            </a:xfrm>
            <a:prstGeom prst="rect">
              <a:avLst/>
            </a:prstGeom>
            <a:solidFill>
              <a:srgbClr val="00bf6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 defTabSz="914400"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sp>
        <p:nvSpPr>
          <p:cNvPr id="563" name="CuadroTexto 1"/>
          <p:cNvSpPr/>
          <p:nvPr/>
        </p:nvSpPr>
        <p:spPr>
          <a:xfrm>
            <a:off x="107640" y="1607400"/>
            <a:ext cx="11061720" cy="420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228600" algn="just">
              <a:lnSpc>
                <a:spcPct val="100000"/>
              </a:lnSpc>
              <a:spcBef>
                <a:spcPts val="720"/>
              </a:spcBef>
            </a:pPr>
            <a:r>
              <a:rPr b="1" lang="es-MX" sz="2400" spc="-1" strike="noStrike">
                <a:solidFill>
                  <a:schemeClr val="dk1"/>
                </a:solidFill>
                <a:latin typeface="Visa Dialect Light"/>
                <a:ea typeface="Roboto"/>
              </a:rPr>
              <a:t>3. </a:t>
            </a:r>
            <a:r>
              <a:rPr b="1" i="1" lang="es-MX" sz="2400" spc="-1" strike="noStrike">
                <a:solidFill>
                  <a:srgbClr val="000000"/>
                </a:solidFill>
                <a:latin typeface="Visa Dialect Light"/>
                <a:ea typeface="Arial"/>
              </a:rPr>
              <a:t>Implementación del Sistema Plurinacional de Áreas Urbanas, con 2 componentes: administrativo y operativo, que permite generar reportes, certificados, gestiona y publica la información con carácter oficial respecto a la ubicación espacial de las áreas urbanas, además desburocratiza la gestión administrativa.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marL="228600" algn="just">
              <a:lnSpc>
                <a:spcPct val="100000"/>
              </a:lnSpc>
              <a:spcBef>
                <a:spcPts val="720"/>
              </a:spcBef>
            </a:pP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  <a:p>
            <a:pPr marL="228600" algn="just">
              <a:lnSpc>
                <a:spcPct val="100000"/>
              </a:lnSpc>
              <a:spcBef>
                <a:spcPts val="720"/>
              </a:spcBef>
            </a:pPr>
            <a:r>
              <a:rPr b="0" lang="es-MX" sz="2400" spc="-1" strike="noStrike">
                <a:solidFill>
                  <a:srgbClr val="000000"/>
                </a:solidFill>
                <a:latin typeface="Visa Dialect Light"/>
                <a:ea typeface="Arial"/>
              </a:rPr>
              <a:t>El Sistema Plurinacional de Áreas Urbanas versión 2.0 permite gestionar información oficial sobre la ubicación de áreas urbanas homologadas y optimiza los procesos administrativos, facilitando el acceso a información, articulación, el seguimiento de trámites y la emisión de notificaciones durante la homologación.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4" name="Marcador de texto 2"/>
          <p:cNvSpPr/>
          <p:nvPr/>
        </p:nvSpPr>
        <p:spPr>
          <a:xfrm>
            <a:off x="238320" y="5582160"/>
            <a:ext cx="10931040" cy="202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marL="228600" algn="just" defTabSz="771480">
              <a:lnSpc>
                <a:spcPct val="100000"/>
              </a:lnSpc>
              <a:spcBef>
                <a:spcPts val="720"/>
              </a:spcBef>
              <a:tabLst>
                <a:tab algn="l" pos="0"/>
              </a:tabLst>
            </a:pPr>
            <a:r>
              <a:rPr b="1" lang="es-BO" sz="2400" spc="-1" strike="noStrike">
                <a:solidFill>
                  <a:schemeClr val="dk1"/>
                </a:solidFill>
                <a:latin typeface="Visa Dialect Light"/>
                <a:ea typeface="Roboto"/>
              </a:rPr>
              <a:t>4. </a:t>
            </a:r>
            <a:r>
              <a:rPr b="1" i="1" lang="es-BO" sz="2400" spc="-1" strike="noStrike">
                <a:solidFill>
                  <a:srgbClr val="000000"/>
                </a:solidFill>
                <a:latin typeface="Visa Dialect Light"/>
                <a:ea typeface="Roboto"/>
              </a:rPr>
              <a:t>Contribuir en el proceso de delimitación y homologación de áreas urbanas, para una planificación urbana efectiva para el vivir bien.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marL="228600" algn="just" defTabSz="771480">
              <a:lnSpc>
                <a:spcPct val="100000"/>
              </a:lnSpc>
              <a:spcBef>
                <a:spcPts val="720"/>
              </a:spcBef>
              <a:tabLst>
                <a:tab algn="l" pos="0"/>
              </a:tabLst>
            </a:pPr>
            <a:r>
              <a:rPr b="0" lang="es-MX" sz="2400" spc="-1" strike="noStrike">
                <a:solidFill>
                  <a:srgbClr val="000000"/>
                </a:solidFill>
                <a:latin typeface="Visa Dialect Light"/>
                <a:ea typeface="Roboto"/>
              </a:rPr>
              <a:t>Se fortaleció el ordenamiento territorial y la planificación urbana mediante la gestión de los procesos de delimitación y homologación de áreas urbanas, emitiéndose 32 Resoluciones Ministeriales de homologación a nivel nacional.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5" name="CuadroTexto 3"/>
          <p:cNvSpPr/>
          <p:nvPr/>
        </p:nvSpPr>
        <p:spPr>
          <a:xfrm>
            <a:off x="139320" y="7897680"/>
            <a:ext cx="11061720" cy="237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228600" algn="just">
              <a:lnSpc>
                <a:spcPct val="100000"/>
              </a:lnSpc>
              <a:spcBef>
                <a:spcPts val="720"/>
              </a:spcBef>
            </a:pPr>
            <a:r>
              <a:rPr b="1" lang="es-BO" sz="2400" spc="-1" strike="noStrike">
                <a:solidFill>
                  <a:schemeClr val="dk1"/>
                </a:solidFill>
                <a:latin typeface="Visa Dialect Light"/>
                <a:ea typeface="Roboto"/>
              </a:rPr>
              <a:t>5.</a:t>
            </a:r>
            <a:r>
              <a:rPr b="0" lang="es-MX" sz="2400" spc="-1" strike="noStrike">
                <a:solidFill>
                  <a:srgbClr val="000000"/>
                </a:solidFill>
                <a:latin typeface="Visa Dialect Light"/>
                <a:ea typeface="Roboto"/>
              </a:rPr>
              <a:t> </a:t>
            </a:r>
            <a:r>
              <a:rPr b="1" i="1" lang="es-MX" sz="2400" spc="-1" strike="noStrike">
                <a:solidFill>
                  <a:srgbClr val="000000"/>
                </a:solidFill>
                <a:latin typeface="Visa Dialect Light"/>
                <a:ea typeface="Roboto"/>
              </a:rPr>
              <a:t>Fortalecer la institucionalidad de las regiones metropolitanas a nivel nacional.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marL="228600" algn="just">
              <a:lnSpc>
                <a:spcPct val="100000"/>
              </a:lnSpc>
              <a:spcBef>
                <a:spcPts val="720"/>
              </a:spcBef>
            </a:pPr>
            <a:r>
              <a:rPr b="0" lang="es-MX" sz="2400" spc="-1" strike="noStrike">
                <a:solidFill>
                  <a:srgbClr val="000000"/>
                </a:solidFill>
                <a:latin typeface="Visa Dialect Light"/>
                <a:ea typeface="Roboto"/>
              </a:rPr>
              <a:t>Se realizaron 4 mesas de trabajo interinstitucional sobre el desarrollo de las regiones metropolitanas, proponiéndose la elaboración de una norma general para su conformación, gestión, financiamiento, planificación y coordinación, orientada a una gestión metropolitana articulada y sostenible.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6" name="CuadroTexto 4"/>
          <p:cNvSpPr/>
          <p:nvPr/>
        </p:nvSpPr>
        <p:spPr>
          <a:xfrm>
            <a:off x="601200" y="524160"/>
            <a:ext cx="14875560" cy="1430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128520" defTabSz="514440">
              <a:lnSpc>
                <a:spcPct val="100000"/>
              </a:lnSpc>
            </a:pPr>
            <a:r>
              <a:rPr b="1" lang="es-BO" sz="4400" spc="-1" strike="noStrike" u="sng">
                <a:solidFill>
                  <a:srgbClr val="e2ac00"/>
                </a:solidFill>
                <a:uFillTx/>
                <a:latin typeface="Julius Sans One"/>
                <a:ea typeface="Roboto"/>
              </a:rPr>
              <a:t>PRINCIPALES ACCIONES DESARROLLADAS GESTIÓN 2025</a:t>
            </a:r>
            <a:endParaRPr b="0" lang="es-BO" sz="4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67" name="Imagen 5" descr=""/>
          <p:cNvPicPr/>
          <p:nvPr/>
        </p:nvPicPr>
        <p:blipFill>
          <a:blip r:embed="rId1"/>
          <a:stretch/>
        </p:blipFill>
        <p:spPr>
          <a:xfrm>
            <a:off x="11499480" y="1766160"/>
            <a:ext cx="6194520" cy="3544920"/>
          </a:xfrm>
          <a:prstGeom prst="rect">
            <a:avLst/>
          </a:prstGeom>
          <a:ln w="0">
            <a:noFill/>
          </a:ln>
        </p:spPr>
      </p:pic>
      <p:pic>
        <p:nvPicPr>
          <p:cNvPr id="568" name="Imagen 6" descr=""/>
          <p:cNvPicPr/>
          <p:nvPr/>
        </p:nvPicPr>
        <p:blipFill>
          <a:blip r:embed="rId2"/>
          <a:stretch/>
        </p:blipFill>
        <p:spPr>
          <a:xfrm>
            <a:off x="11512800" y="5744520"/>
            <a:ext cx="6194520" cy="4061880"/>
          </a:xfrm>
          <a:prstGeom prst="rect">
            <a:avLst/>
          </a:prstGeom>
          <a:ln w="0">
            <a:noFill/>
          </a:ln>
        </p:spPr>
      </p:pic>
    </p:spTree>
  </p:cSld>
  <p:transition spd="slow">
    <p:push dir="u"/>
  </p:transition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112;p15"/>
          <p:cNvSpPr/>
          <p:nvPr/>
        </p:nvSpPr>
        <p:spPr>
          <a:xfrm>
            <a:off x="1028880" y="320040"/>
            <a:ext cx="15849360" cy="1340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marL="64440" defTabSz="257040">
              <a:lnSpc>
                <a:spcPct val="100000"/>
              </a:lnSpc>
            </a:pPr>
            <a:r>
              <a:rPr b="1" lang="es-BO" sz="4400" spc="-1" strike="noStrike" u="sng">
                <a:solidFill>
                  <a:srgbClr val="e2ac00"/>
                </a:solidFill>
                <a:uFillTx/>
                <a:latin typeface="Julius Sans One"/>
                <a:ea typeface="Roboto"/>
              </a:rPr>
              <a:t>PRINCIPALES ACCIONES DESARROLLADAS EN LA GESTIÓN 2025</a:t>
            </a:r>
            <a:endParaRPr b="0" lang="es-BO" sz="44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570" name="Google Shape;90;p14"/>
          <p:cNvGrpSpPr/>
          <p:nvPr/>
        </p:nvGrpSpPr>
        <p:grpSpPr>
          <a:xfrm>
            <a:off x="0" y="10136160"/>
            <a:ext cx="18287640" cy="150480"/>
            <a:chOff x="0" y="10136160"/>
            <a:chExt cx="18287640" cy="150480"/>
          </a:xfrm>
        </p:grpSpPr>
        <p:sp>
          <p:nvSpPr>
            <p:cNvPr id="571" name="Google Shape;91;p14"/>
            <p:cNvSpPr/>
            <p:nvPr/>
          </p:nvSpPr>
          <p:spPr>
            <a:xfrm>
              <a:off x="0" y="10136160"/>
              <a:ext cx="6032160" cy="150480"/>
            </a:xfrm>
            <a:prstGeom prst="rect">
              <a:avLst/>
            </a:prstGeom>
            <a:solidFill>
              <a:srgbClr val="ff313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572" name="Google Shape;92;p14"/>
            <p:cNvSpPr/>
            <p:nvPr/>
          </p:nvSpPr>
          <p:spPr>
            <a:xfrm>
              <a:off x="6127920" y="10136160"/>
              <a:ext cx="6032160" cy="150480"/>
            </a:xfrm>
            <a:prstGeom prst="rect">
              <a:avLst/>
            </a:prstGeom>
            <a:solidFill>
              <a:srgbClr val="ffde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573" name="Google Shape;93;p14"/>
            <p:cNvSpPr/>
            <p:nvPr/>
          </p:nvSpPr>
          <p:spPr>
            <a:xfrm>
              <a:off x="12255480" y="10136160"/>
              <a:ext cx="6032160" cy="150480"/>
            </a:xfrm>
            <a:prstGeom prst="rect">
              <a:avLst/>
            </a:prstGeom>
            <a:solidFill>
              <a:srgbClr val="00bf6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sp>
        <p:nvSpPr>
          <p:cNvPr id="574" name="Marcador de texto 2"/>
          <p:cNvSpPr/>
          <p:nvPr/>
        </p:nvSpPr>
        <p:spPr>
          <a:xfrm>
            <a:off x="510840" y="942840"/>
            <a:ext cx="12276720" cy="232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marL="114480" algn="just" defTabSz="385920">
              <a:lnSpc>
                <a:spcPct val="100000"/>
              </a:lnSpc>
              <a:spcBef>
                <a:spcPts val="360"/>
              </a:spcBef>
              <a:tabLst>
                <a:tab algn="l" pos="0"/>
              </a:tabLst>
            </a:pPr>
            <a:endParaRPr b="0" lang="es-BO" sz="1000" spc="-1" strike="noStrike">
              <a:solidFill>
                <a:srgbClr val="000000"/>
              </a:solidFill>
              <a:latin typeface="Arial"/>
            </a:endParaRPr>
          </a:p>
          <a:p>
            <a:pPr marL="114480" algn="just" defTabSz="385920">
              <a:lnSpc>
                <a:spcPct val="100000"/>
              </a:lnSpc>
              <a:spcBef>
                <a:spcPts val="360"/>
              </a:spcBef>
              <a:tabLst>
                <a:tab algn="l" pos="0"/>
              </a:tabLst>
            </a:pPr>
            <a:r>
              <a:rPr b="1" i="1" lang="es-BO" sz="2400" spc="-1" strike="noStrike">
                <a:solidFill>
                  <a:schemeClr val="dk1"/>
                </a:solidFill>
                <a:latin typeface="Visa Dialect Light"/>
                <a:ea typeface="Roboto"/>
              </a:rPr>
              <a:t>6. </a:t>
            </a:r>
            <a:r>
              <a:rPr b="1" i="1" lang="es-ES" sz="2400" spc="-1" strike="noStrike">
                <a:solidFill>
                  <a:schemeClr val="dk1"/>
                </a:solidFill>
                <a:latin typeface="Visa Dialect Light"/>
                <a:ea typeface="Roboto"/>
              </a:rPr>
              <a:t>Consolidar al menos 2 Gobiernos Indígena Originario Campesinos y asistencia a los 8 Gobiernos Autónomo Indígena Originario Campesinos</a:t>
            </a:r>
            <a:r>
              <a:rPr b="1" i="1" lang="es-MX" sz="2400" spc="-1" strike="noStrike">
                <a:solidFill>
                  <a:schemeClr val="dk1"/>
                </a:solidFill>
                <a:latin typeface="Visa Dialect Light"/>
                <a:ea typeface="Roboto"/>
              </a:rPr>
              <a:t>.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marL="114480" algn="just" defTabSz="385920">
              <a:lnSpc>
                <a:spcPct val="100000"/>
              </a:lnSpc>
              <a:spcBef>
                <a:spcPts val="360"/>
              </a:spcBef>
              <a:tabLst>
                <a:tab algn="l" pos="0"/>
              </a:tabLst>
            </a:pPr>
            <a:endParaRPr b="0" lang="es-BO" sz="1000" spc="-1" strike="noStrike">
              <a:solidFill>
                <a:srgbClr val="000000"/>
              </a:solidFill>
              <a:latin typeface="Arial"/>
            </a:endParaRPr>
          </a:p>
          <a:p>
            <a:pPr marL="399960" indent="-285840" algn="just" defTabSz="38592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s-MX" sz="2400" spc="-1" strike="noStrike">
                <a:solidFill>
                  <a:schemeClr val="dk1"/>
                </a:solidFill>
                <a:latin typeface="Visa Dialect Light"/>
                <a:ea typeface="Roboto"/>
              </a:rPr>
              <a:t>Se consolido una unidad territorial de la Autonomía Indígena Originaria Campesina de Challa, estando pendiente la elección de sus autoridades.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marL="399960" indent="-285840" algn="just" defTabSz="38592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s-BO" sz="2400" spc="-1" strike="noStrike">
                <a:solidFill>
                  <a:schemeClr val="dk1"/>
                </a:solidFill>
                <a:latin typeface="Visa Dialect Light"/>
                <a:ea typeface="Roboto"/>
              </a:rPr>
              <a:t>Asimismo se realizo asistencia técnica a los 8 GAIOC conformados en temas de gobernabilidad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algn="just" defTabSz="385920">
              <a:lnSpc>
                <a:spcPct val="100000"/>
              </a:lnSpc>
              <a:spcBef>
                <a:spcPts val="320"/>
              </a:spcBef>
              <a:tabLst>
                <a:tab algn="l" pos="0"/>
              </a:tabLst>
            </a:pP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  <a:p>
            <a:pPr marL="101880" indent="-101880" algn="just" defTabSz="385920">
              <a:lnSpc>
                <a:spcPct val="100000"/>
              </a:lnSpc>
              <a:spcBef>
                <a:spcPts val="320"/>
              </a:spcBef>
              <a:tabLst>
                <a:tab algn="l" pos="0"/>
              </a:tabLst>
            </a:pP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  <a:p>
            <a:pPr marL="85680" algn="ctr" defTabSz="385920">
              <a:lnSpc>
                <a:spcPct val="100000"/>
              </a:lnSpc>
              <a:spcBef>
                <a:spcPts val="320"/>
              </a:spcBef>
              <a:tabLst>
                <a:tab algn="l" pos="0"/>
              </a:tabLst>
            </a:pP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  <a:p>
            <a:pPr algn="ctr" defTabSz="385920">
              <a:lnSpc>
                <a:spcPct val="100000"/>
              </a:lnSpc>
              <a:spcBef>
                <a:spcPts val="320"/>
              </a:spcBef>
              <a:tabLst>
                <a:tab algn="l" pos="0"/>
              </a:tabLst>
            </a:pP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  <a:p>
            <a:pPr algn="ctr" defTabSz="385920">
              <a:lnSpc>
                <a:spcPct val="100000"/>
              </a:lnSpc>
              <a:spcBef>
                <a:spcPts val="320"/>
              </a:spcBef>
              <a:tabLst>
                <a:tab algn="l" pos="0"/>
              </a:tabLst>
            </a:pP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  <a:p>
            <a:pPr marL="85680" algn="ctr" defTabSz="385920">
              <a:lnSpc>
                <a:spcPct val="100000"/>
              </a:lnSpc>
              <a:spcBef>
                <a:spcPts val="320"/>
              </a:spcBef>
              <a:tabLst>
                <a:tab algn="l" pos="0"/>
              </a:tabLst>
            </a:pP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75" name="Imagen 17" descr=""/>
          <p:cNvPicPr/>
          <p:nvPr/>
        </p:nvPicPr>
        <p:blipFill>
          <a:blip r:embed="rId1"/>
          <a:stretch/>
        </p:blipFill>
        <p:spPr>
          <a:xfrm>
            <a:off x="13094640" y="2393640"/>
            <a:ext cx="4632840" cy="6462720"/>
          </a:xfrm>
          <a:prstGeom prst="rect">
            <a:avLst/>
          </a:prstGeom>
          <a:ln w="0">
            <a:noFill/>
          </a:ln>
        </p:spPr>
      </p:pic>
      <p:sp>
        <p:nvSpPr>
          <p:cNvPr id="576" name="Google Shape;356;p28"/>
          <p:cNvSpPr/>
          <p:nvPr/>
        </p:nvSpPr>
        <p:spPr>
          <a:xfrm>
            <a:off x="510840" y="3525120"/>
            <a:ext cx="12384360" cy="457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ct val="125000"/>
              </a:lnSpc>
            </a:pPr>
            <a:r>
              <a:rPr b="1" lang="es-BO" sz="2400" spc="-1" strike="noStrike">
                <a:solidFill>
                  <a:schemeClr val="dk1"/>
                </a:solidFill>
                <a:latin typeface="Visa Dialect Light"/>
                <a:ea typeface="Arial"/>
              </a:rPr>
              <a:t>7. </a:t>
            </a:r>
            <a:r>
              <a:rPr b="1" i="1" lang="es-MX" sz="2400" spc="-1" strike="noStrike">
                <a:solidFill>
                  <a:srgbClr val="000000"/>
                </a:solidFill>
                <a:latin typeface="Visa Dialect Light"/>
                <a:ea typeface="Arial"/>
              </a:rPr>
              <a:t>Proponer políticas, normas y disposiciones que permitan un proceso ordenado de delimitación de unidades territoriales interdepartamentales e intradepartamentales en el marco de la conciliación y la voluntad democrática de los habitantes.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25000"/>
              </a:lnSpc>
              <a:buClr>
                <a:srgbClr val="000000"/>
              </a:buClr>
              <a:buFont typeface="Arial"/>
              <a:buChar char="•"/>
            </a:pPr>
            <a:r>
              <a:rPr b="0" lang="es-BO" sz="2400" spc="-1" strike="noStrike">
                <a:solidFill>
                  <a:srgbClr val="000000"/>
                </a:solidFill>
                <a:latin typeface="Visa Dialect Light"/>
                <a:ea typeface="Arial"/>
              </a:rPr>
              <a:t>Gestión efectiva de procesos de delimitación, con 150 solicitudes atendidas, 129 procesos admitidos y 12 resoluciones administrativas emitidas, garantizando la continuidad de los procesos de conciliación territorial.  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25000"/>
              </a:lnSpc>
              <a:buClr>
                <a:srgbClr val="000000"/>
              </a:buClr>
              <a:buFont typeface="Arial"/>
              <a:buChar char="•"/>
            </a:pPr>
            <a:r>
              <a:rPr b="0" lang="es-BO" sz="2400" spc="-1" strike="noStrike">
                <a:solidFill>
                  <a:srgbClr val="000000"/>
                </a:solidFill>
                <a:latin typeface="Visa Dialect Light"/>
                <a:ea typeface="Arial"/>
              </a:rPr>
              <a:t>Mayor precisión técnica en la definición de límites, con la densificación y monumentación de 14 puntos limítrofes en distintos departamentos del país, además del fortalecimiento normativo e institucional de los procesos de organización territorial.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7" name="Google Shape;365;p28"/>
          <p:cNvSpPr/>
          <p:nvPr/>
        </p:nvSpPr>
        <p:spPr>
          <a:xfrm>
            <a:off x="510840" y="7841520"/>
            <a:ext cx="12384360" cy="274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ct val="125000"/>
              </a:lnSpc>
            </a:pPr>
            <a:r>
              <a:rPr b="1" lang="es-BO" sz="2400" spc="-1" strike="noStrike">
                <a:solidFill>
                  <a:schemeClr val="dk1"/>
                </a:solidFill>
                <a:latin typeface="Visa Dialect Light"/>
                <a:ea typeface="Arial"/>
              </a:rPr>
              <a:t>8. </a:t>
            </a:r>
            <a:r>
              <a:rPr b="1" lang="es-MX" sz="2400" spc="-1" strike="noStrike">
                <a:solidFill>
                  <a:srgbClr val="000000"/>
                </a:solidFill>
                <a:latin typeface="Visa Dialect Light"/>
                <a:ea typeface="Arial"/>
              </a:rPr>
              <a:t>Acompañar la implementación de políticas publicas, para prevenir y/o impulsar la resolución de conflictos bajo un enfoque territorial a nivel  Nacional.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25000"/>
              </a:lnSpc>
              <a:buClr>
                <a:srgbClr val="000000"/>
              </a:buClr>
              <a:buFont typeface="Arial"/>
              <a:buChar char="•"/>
            </a:pPr>
            <a:r>
              <a:rPr b="0" lang="es-MX" sz="2400" spc="-1" strike="noStrike">
                <a:solidFill>
                  <a:srgbClr val="000000"/>
                </a:solidFill>
                <a:latin typeface="Visa Dialect Light"/>
                <a:ea typeface="Arial"/>
              </a:rPr>
              <a:t>Se atendió 48 solicitudes de resolución de conflictos de límites entre unidades territoriales, mediante asistencia técnica y coordinación con entidades territoriales y autoridades originarias, fortaleciendo la gobernanza territorial y el diálogo institucional.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slow">
    <p:push dir="u"/>
  </p:transition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8" name="Google Shape;90;p14"/>
          <p:cNvGrpSpPr/>
          <p:nvPr/>
        </p:nvGrpSpPr>
        <p:grpSpPr>
          <a:xfrm>
            <a:off x="0" y="10136160"/>
            <a:ext cx="18287640" cy="150480"/>
            <a:chOff x="0" y="10136160"/>
            <a:chExt cx="18287640" cy="150480"/>
          </a:xfrm>
        </p:grpSpPr>
        <p:sp>
          <p:nvSpPr>
            <p:cNvPr id="579" name="Google Shape;91;p14"/>
            <p:cNvSpPr/>
            <p:nvPr/>
          </p:nvSpPr>
          <p:spPr>
            <a:xfrm>
              <a:off x="0" y="10136160"/>
              <a:ext cx="6032160" cy="150480"/>
            </a:xfrm>
            <a:prstGeom prst="rect">
              <a:avLst/>
            </a:prstGeom>
            <a:solidFill>
              <a:srgbClr val="ff313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580" name="Google Shape;92;p14"/>
            <p:cNvSpPr/>
            <p:nvPr/>
          </p:nvSpPr>
          <p:spPr>
            <a:xfrm>
              <a:off x="6127920" y="10136160"/>
              <a:ext cx="6032160" cy="150480"/>
            </a:xfrm>
            <a:prstGeom prst="rect">
              <a:avLst/>
            </a:prstGeom>
            <a:solidFill>
              <a:srgbClr val="ffde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581" name="Google Shape;93;p14"/>
            <p:cNvSpPr/>
            <p:nvPr/>
          </p:nvSpPr>
          <p:spPr>
            <a:xfrm>
              <a:off x="12255480" y="10136160"/>
              <a:ext cx="6032160" cy="150480"/>
            </a:xfrm>
            <a:prstGeom prst="rect">
              <a:avLst/>
            </a:prstGeom>
            <a:solidFill>
              <a:srgbClr val="00bf6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sp>
        <p:nvSpPr>
          <p:cNvPr id="582" name="Google Shape;365;p28"/>
          <p:cNvSpPr/>
          <p:nvPr/>
        </p:nvSpPr>
        <p:spPr>
          <a:xfrm>
            <a:off x="7691760" y="381600"/>
            <a:ext cx="10192680" cy="539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ct val="125000"/>
              </a:lnSpc>
            </a:pPr>
            <a:r>
              <a:rPr b="1" lang="es-BO" sz="2400" spc="-1" strike="noStrike">
                <a:solidFill>
                  <a:schemeClr val="dk1"/>
                </a:solidFill>
                <a:latin typeface="Visa Dialect Light"/>
                <a:ea typeface="Arial"/>
              </a:rPr>
              <a:t>9. </a:t>
            </a:r>
            <a:r>
              <a:rPr b="1" i="1" lang="es-MX" sz="2400" spc="-1" strike="noStrike">
                <a:solidFill>
                  <a:srgbClr val="000000"/>
                </a:solidFill>
                <a:latin typeface="Visa Dialect Light"/>
                <a:ea typeface="Arial"/>
              </a:rPr>
              <a:t>D</a:t>
            </a:r>
            <a:r>
              <a:rPr b="1" i="1" lang="es-MX" sz="2400" spc="-1" strike="noStrike">
                <a:solidFill>
                  <a:schemeClr val="dk1"/>
                </a:solidFill>
                <a:latin typeface="Visa Dialect Light"/>
                <a:ea typeface="Arial"/>
              </a:rPr>
              <a:t>iseñar e </a:t>
            </a:r>
            <a:r>
              <a:rPr b="1" i="1" lang="es-MX" sz="2400" spc="-1" strike="noStrike">
                <a:solidFill>
                  <a:srgbClr val="000000"/>
                </a:solidFill>
                <a:latin typeface="Visa Dialect Light"/>
                <a:ea typeface="Arial"/>
              </a:rPr>
              <a:t>implementar documentos normativos que permitan regular, orientar la creación y modificación de Unidades Territoriales a nivel Nacional.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25000"/>
              </a:lnSpc>
            </a:pPr>
            <a:r>
              <a:rPr b="0" lang="es-MX" sz="2400" spc="-1" strike="noStrike">
                <a:solidFill>
                  <a:srgbClr val="000000"/>
                </a:solidFill>
                <a:latin typeface="Visa Dialect Light"/>
                <a:ea typeface="Arial"/>
              </a:rPr>
              <a:t>Se ha logrado el fortalecimiento de la gestión de delimitación territorial, consolidando mecanismos técnicos, normativos y de conciliación que contribuyen a la prevención de conflictos y a la seguridad jurídica de las unidades territoriales, de igual manera se atendió: 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s-BO" sz="2400" spc="-1" strike="noStrike">
                <a:solidFill>
                  <a:srgbClr val="000000"/>
                </a:solidFill>
                <a:latin typeface="Visa Dialect Light"/>
                <a:ea typeface="Arial"/>
              </a:rPr>
              <a:t>La solicitud de corrección de la Ley No. 2321 de la Unidad Territorial de San Pedro del Departamento de Santa Cruz.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s-BO" sz="2400" spc="-1" strike="noStrike">
                <a:solidFill>
                  <a:srgbClr val="000000"/>
                </a:solidFill>
                <a:latin typeface="Visa Dialect Light"/>
                <a:ea typeface="Arial"/>
              </a:rPr>
              <a:t>La solicitud respecto al Proyecto de Ley No. 268/2024-2025 C.S. "LEY DE CREACIÓN DE LA UNIDAD TERRITORIAL ¨MUNICIPIO YUCUMO¨PROVINCIA GENERAL JOSE BALLIVIAN DEL DEPARTAMENTO DE BENI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83" name="Picture 4" descr="Puede ser una imagen de estudiando, mesa y texto"/>
          <p:cNvPicPr/>
          <p:nvPr/>
        </p:nvPicPr>
        <p:blipFill>
          <a:blip r:embed="rId1"/>
          <a:srcRect l="13307" t="0" r="17645" b="0"/>
          <a:stretch/>
        </p:blipFill>
        <p:spPr>
          <a:xfrm>
            <a:off x="591840" y="610200"/>
            <a:ext cx="6737040" cy="3663720"/>
          </a:xfrm>
          <a:prstGeom prst="rect">
            <a:avLst/>
          </a:prstGeom>
          <a:ln w="0">
            <a:noFill/>
          </a:ln>
        </p:spPr>
      </p:pic>
      <p:pic>
        <p:nvPicPr>
          <p:cNvPr id="584" name="Imagen 6" descr=""/>
          <p:cNvPicPr/>
          <p:nvPr/>
        </p:nvPicPr>
        <p:blipFill>
          <a:blip r:embed="rId2"/>
          <a:stretch/>
        </p:blipFill>
        <p:spPr>
          <a:xfrm>
            <a:off x="9983520" y="5540040"/>
            <a:ext cx="7927560" cy="3926160"/>
          </a:xfrm>
          <a:prstGeom prst="rect">
            <a:avLst/>
          </a:prstGeom>
          <a:ln w="0">
            <a:noFill/>
          </a:ln>
        </p:spPr>
      </p:pic>
      <p:sp>
        <p:nvSpPr>
          <p:cNvPr id="585" name="Google Shape;303;p24"/>
          <p:cNvSpPr/>
          <p:nvPr/>
        </p:nvSpPr>
        <p:spPr>
          <a:xfrm>
            <a:off x="403560" y="5178240"/>
            <a:ext cx="9264960" cy="475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ct val="100000"/>
              </a:lnSpc>
            </a:pPr>
            <a:r>
              <a:rPr b="1" lang="es-BO" sz="2400" spc="-1" strike="noStrike">
                <a:solidFill>
                  <a:schemeClr val="dk1"/>
                </a:solidFill>
                <a:latin typeface="Visa Dialect Light"/>
                <a:ea typeface="Roboto"/>
              </a:rPr>
              <a:t>10. </a:t>
            </a:r>
            <a:r>
              <a:rPr b="1" i="1" lang="es-MX" sz="2400" spc="-1" strike="noStrike">
                <a:solidFill>
                  <a:srgbClr val="000000"/>
                </a:solidFill>
                <a:latin typeface="Visa Dialect Light"/>
                <a:ea typeface="Arial"/>
              </a:rPr>
              <a:t>Atender, las solicitudes de Otorgación, Modificación,  Adecuación a la Ley N° 351 y Revocatoria.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r>
              <a:rPr b="0" lang="es-MX" sz="2400" spc="-1" strike="noStrike">
                <a:solidFill>
                  <a:srgbClr val="242732"/>
                </a:solidFill>
                <a:latin typeface="Visa Dialect Light"/>
                <a:ea typeface="Arial"/>
              </a:rPr>
              <a:t>Se vienen atendiendo de manera permanente las solicitudes de otorgación y adecuación de personalidades jurídicas, así como los trámites de modificación de estatutos orgánicos y reglamentos internos de las organizaciones sin fines de lucro, en cumplimiento de la normativa vigente. 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r>
              <a:rPr b="0" lang="es-MX" sz="2400" spc="-1" strike="noStrike">
                <a:solidFill>
                  <a:srgbClr val="242732"/>
                </a:solidFill>
                <a:latin typeface="Visa Dialect Light"/>
                <a:ea typeface="Arial"/>
              </a:rPr>
              <a:t>Estas acciones permiten fortalecer la institucionalidad de las Organizaciones No Gubernamentales, Fundaciones, Entidades Civiles Sin Fines de Lucro y Organizaciones Sociales que desarrollan actividades en más de un departamento, garantizando su adecuado funcionamiento legal.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slow">
    <p:push dir="u"/>
  </p:transition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6" name="Google Shape;90;p14"/>
          <p:cNvGrpSpPr/>
          <p:nvPr/>
        </p:nvGrpSpPr>
        <p:grpSpPr>
          <a:xfrm>
            <a:off x="0" y="10136160"/>
            <a:ext cx="18287640" cy="150480"/>
            <a:chOff x="0" y="10136160"/>
            <a:chExt cx="18287640" cy="150480"/>
          </a:xfrm>
        </p:grpSpPr>
        <p:sp>
          <p:nvSpPr>
            <p:cNvPr id="587" name="Google Shape;91;p14"/>
            <p:cNvSpPr/>
            <p:nvPr/>
          </p:nvSpPr>
          <p:spPr>
            <a:xfrm>
              <a:off x="0" y="10136160"/>
              <a:ext cx="6032160" cy="150480"/>
            </a:xfrm>
            <a:prstGeom prst="rect">
              <a:avLst/>
            </a:prstGeom>
            <a:solidFill>
              <a:srgbClr val="ff313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588" name="Google Shape;92;p14"/>
            <p:cNvSpPr/>
            <p:nvPr/>
          </p:nvSpPr>
          <p:spPr>
            <a:xfrm>
              <a:off x="6127920" y="10136160"/>
              <a:ext cx="6032160" cy="150480"/>
            </a:xfrm>
            <a:prstGeom prst="rect">
              <a:avLst/>
            </a:prstGeom>
            <a:solidFill>
              <a:srgbClr val="ffde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589" name="Google Shape;93;p14"/>
            <p:cNvSpPr/>
            <p:nvPr/>
          </p:nvSpPr>
          <p:spPr>
            <a:xfrm>
              <a:off x="12255480" y="10136160"/>
              <a:ext cx="6032160" cy="150480"/>
            </a:xfrm>
            <a:prstGeom prst="rect">
              <a:avLst/>
            </a:prstGeom>
            <a:solidFill>
              <a:srgbClr val="00bf6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sp>
        <p:nvSpPr>
          <p:cNvPr id="590" name="Google Shape;95;p14"/>
          <p:cNvSpPr/>
          <p:nvPr/>
        </p:nvSpPr>
        <p:spPr>
          <a:xfrm>
            <a:off x="1235520" y="5864400"/>
            <a:ext cx="16124040" cy="152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5000" spc="-1" strike="noStrike">
                <a:solidFill>
                  <a:schemeClr val="dk1"/>
                </a:solidFill>
                <a:latin typeface="Arial"/>
                <a:ea typeface="Arial"/>
              </a:rPr>
              <a:t>VICEMINISTERIO 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5000" spc="-1" strike="noStrike">
                <a:solidFill>
                  <a:schemeClr val="dk1"/>
                </a:solidFill>
                <a:latin typeface="Arial"/>
                <a:ea typeface="Arial"/>
              </a:rPr>
              <a:t>DE TIERRAS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91" name="Imagen 1" descr=""/>
          <p:cNvPicPr/>
          <p:nvPr/>
        </p:nvPicPr>
        <p:blipFill>
          <a:blip r:embed="rId1"/>
          <a:srcRect l="0" t="0" r="0" b="44473"/>
          <a:stretch/>
        </p:blipFill>
        <p:spPr>
          <a:xfrm>
            <a:off x="3993840" y="1781280"/>
            <a:ext cx="6211800" cy="3996360"/>
          </a:xfrm>
          <a:prstGeom prst="rect">
            <a:avLst/>
          </a:prstGeom>
          <a:ln w="0">
            <a:noFill/>
          </a:ln>
        </p:spPr>
      </p:pic>
      <p:cxnSp>
        <p:nvCxnSpPr>
          <p:cNvPr id="592" name="Conector recto 3"/>
          <p:cNvCxnSpPr/>
          <p:nvPr/>
        </p:nvCxnSpPr>
        <p:spPr>
          <a:xfrm>
            <a:off x="9297360" y="1867680"/>
            <a:ext cx="360" cy="3567960"/>
          </a:xfrm>
          <a:prstGeom prst="straightConnector1">
            <a:avLst/>
          </a:prstGeom>
          <a:ln>
            <a:solidFill>
              <a:srgbClr val="000000"/>
            </a:solidFill>
            <a:round/>
          </a:ln>
        </p:spPr>
      </p:cxnSp>
      <p:sp>
        <p:nvSpPr>
          <p:cNvPr id="593" name="CuadroTexto 4"/>
          <p:cNvSpPr/>
          <p:nvPr/>
        </p:nvSpPr>
        <p:spPr>
          <a:xfrm>
            <a:off x="9297720" y="2759040"/>
            <a:ext cx="6375600" cy="161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es-MX" sz="5000" spc="-1" strike="noStrike">
                <a:solidFill>
                  <a:srgbClr val="e2ac00"/>
                </a:solidFill>
                <a:latin typeface="Arial"/>
                <a:ea typeface="Arial"/>
              </a:rPr>
              <a:t>MINISTERIO DE LA PRESIDENCIA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slow">
    <p:wipe dir="l"/>
  </p:transition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PlaceHolder 1"/>
          <p:cNvSpPr>
            <a:spLocks noGrp="1"/>
          </p:cNvSpPr>
          <p:nvPr>
            <p:ph type="title"/>
          </p:nvPr>
        </p:nvSpPr>
        <p:spPr>
          <a:xfrm>
            <a:off x="4865760" y="27972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 fontScale="44097"/>
          </a:bodyPr>
          <a:p>
            <a:pPr indent="0" algn="ctr">
              <a:lnSpc>
                <a:spcPct val="100000"/>
              </a:lnSpc>
              <a:buNone/>
            </a:pPr>
            <a:br>
              <a:rPr sz="4000"/>
            </a:br>
            <a:r>
              <a:rPr b="1" lang="en-US" sz="4000" spc="-1" strike="noStrike">
                <a:solidFill>
                  <a:srgbClr val="e2ac00"/>
                </a:solidFill>
                <a:latin typeface="Calibri"/>
                <a:ea typeface="Calibri"/>
              </a:rPr>
              <a:t>METAS Y OBJETIVOS </a:t>
            </a:r>
            <a:br>
              <a:rPr sz="4000"/>
            </a:br>
            <a:r>
              <a:rPr b="1" lang="en-US" sz="4000" spc="-1" strike="noStrike">
                <a:solidFill>
                  <a:srgbClr val="e2ac00"/>
                </a:solidFill>
                <a:latin typeface="Calibri"/>
                <a:ea typeface="Calibri"/>
              </a:rPr>
              <a:t>PLAN OPERATIVO ANUAL -  2025</a:t>
            </a:r>
            <a:br>
              <a:rPr sz="4000"/>
            </a:br>
            <a:r>
              <a:rPr b="1" lang="en-US" sz="4000" spc="-1" strike="noStrike">
                <a:solidFill>
                  <a:srgbClr val="e2ac00"/>
                </a:solidFill>
                <a:latin typeface="Calibri"/>
                <a:ea typeface="Calibri"/>
              </a:rPr>
              <a:t>VICEMINISTERIO DE TIERRAS </a:t>
            </a:r>
            <a:br>
              <a:rPr sz="4400"/>
            </a:br>
            <a:r>
              <a:rPr b="1" lang="en-US" sz="4400" spc="-1" strike="noStrike">
                <a:solidFill>
                  <a:srgbClr val="242732"/>
                </a:solidFill>
                <a:latin typeface="Calibri"/>
                <a:ea typeface="Calibri"/>
              </a:rPr>
              <a:t> </a:t>
            </a:r>
            <a:endParaRPr b="0" lang="es-BO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5" name="PlaceHolder 2"/>
          <p:cNvSpPr>
            <a:spLocks noGrp="1"/>
          </p:cNvSpPr>
          <p:nvPr>
            <p:ph type="subTitle"/>
          </p:nvPr>
        </p:nvSpPr>
        <p:spPr>
          <a:xfrm>
            <a:off x="2721600" y="1749960"/>
            <a:ext cx="12061080" cy="1752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457200" indent="-431640" algn="ctr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0" lang="es-BO" sz="3200" spc="-1" strike="noStrike">
                <a:solidFill>
                  <a:schemeClr val="dk1"/>
                </a:solidFill>
                <a:latin typeface="Arial"/>
                <a:ea typeface="Calibri"/>
              </a:rPr>
              <a:t>Profundizar la Revolución Agraria, con soberanía, equidad e inclusión, en la tenencia de la tierra promoviendo el uso sustentable de los recursos de la madre tierra.</a:t>
            </a:r>
            <a:endParaRPr b="0" lang="es-BO" sz="3200" spc="-1" strike="noStrike">
              <a:solidFill>
                <a:srgbClr val="000000"/>
              </a:solidFill>
              <a:latin typeface="Arial"/>
            </a:endParaRPr>
          </a:p>
          <a:p>
            <a:pPr marL="457200" indent="-431640" algn="ctr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endParaRPr b="0" lang="es-BO" sz="32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596" name="Google Shape;203;p19"/>
          <p:cNvGrpSpPr/>
          <p:nvPr/>
        </p:nvGrpSpPr>
        <p:grpSpPr>
          <a:xfrm>
            <a:off x="922320" y="3908160"/>
            <a:ext cx="4756680" cy="5349960"/>
            <a:chOff x="922320" y="3908160"/>
            <a:chExt cx="4756680" cy="5349960"/>
          </a:xfrm>
        </p:grpSpPr>
        <p:sp>
          <p:nvSpPr>
            <p:cNvPr id="597" name="Google Shape;204;p19"/>
            <p:cNvSpPr/>
            <p:nvPr/>
          </p:nvSpPr>
          <p:spPr>
            <a:xfrm>
              <a:off x="922320" y="3908160"/>
              <a:ext cx="4756680" cy="5349600"/>
            </a:xfrm>
            <a:custGeom>
              <a:avLst/>
              <a:gdLst>
                <a:gd name="textAreaLeft" fmla="*/ 0 w 4756680"/>
                <a:gd name="textAreaRight" fmla="*/ 4757040 w 4756680"/>
                <a:gd name="textAreaTop" fmla="*/ 0 h 5349600"/>
                <a:gd name="textAreaBottom" fmla="*/ 5349960 h 5349600"/>
              </a:gdLst>
              <a:ahLst/>
              <a:rect l="textAreaLeft" t="textAreaTop" r="textAreaRight" b="textAreaBottom"/>
              <a:pathLst>
                <a:path w="1252874" h="1409067">
                  <a:moveTo>
                    <a:pt x="83001" y="0"/>
                  </a:moveTo>
                  <a:lnTo>
                    <a:pt x="1169873" y="0"/>
                  </a:lnTo>
                  <a:cubicBezTo>
                    <a:pt x="1191886" y="0"/>
                    <a:pt x="1212998" y="8745"/>
                    <a:pt x="1228564" y="24311"/>
                  </a:cubicBezTo>
                  <a:cubicBezTo>
                    <a:pt x="1244130" y="39876"/>
                    <a:pt x="1252874" y="60988"/>
                    <a:pt x="1252874" y="83001"/>
                  </a:cubicBezTo>
                  <a:lnTo>
                    <a:pt x="1252874" y="1326066"/>
                  </a:lnTo>
                  <a:cubicBezTo>
                    <a:pt x="1252874" y="1371906"/>
                    <a:pt x="1215713" y="1409067"/>
                    <a:pt x="1169873" y="1409067"/>
                  </a:cubicBezTo>
                  <a:lnTo>
                    <a:pt x="83001" y="1409067"/>
                  </a:lnTo>
                  <a:cubicBezTo>
                    <a:pt x="37161" y="1409067"/>
                    <a:pt x="0" y="1371906"/>
                    <a:pt x="0" y="1326066"/>
                  </a:cubicBezTo>
                  <a:lnTo>
                    <a:pt x="0" y="83001"/>
                  </a:lnTo>
                  <a:cubicBezTo>
                    <a:pt x="0" y="37161"/>
                    <a:pt x="37161" y="0"/>
                    <a:pt x="830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c0504d"/>
              </a:solidFill>
              <a:rou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f121d"/>
                </a:solidFill>
                <a:latin typeface="Arial"/>
                <a:ea typeface="Arial"/>
              </a:endParaRPr>
            </a:p>
          </p:txBody>
        </p:sp>
        <p:sp>
          <p:nvSpPr>
            <p:cNvPr id="598" name="Google Shape;205;p19"/>
            <p:cNvSpPr/>
            <p:nvPr/>
          </p:nvSpPr>
          <p:spPr>
            <a:xfrm>
              <a:off x="922320" y="3908160"/>
              <a:ext cx="4756320" cy="5349960"/>
            </a:xfrm>
            <a:prstGeom prst="rect">
              <a:avLst/>
            </a:prstGeom>
            <a:solidFill>
              <a:srgbClr val="c0504d"/>
            </a:solidFill>
            <a:ln>
              <a:solidFill>
                <a:srgbClr val="542321"/>
              </a:solidFill>
              <a:round/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/>
          </p:style>
          <p:txBody>
            <a:bodyPr lIns="50760" rIns="50760" tIns="50760" bIns="50760" anchor="ctr">
              <a:noAutofit/>
            </a:bodyPr>
            <a:p>
              <a:pPr algn="ctr">
                <a:lnSpc>
                  <a:spcPct val="119000"/>
                </a:lnSpc>
              </a:pPr>
              <a:r>
                <a:rPr b="0" lang="es-BO" sz="2800" spc="-1" strike="noStrike">
                  <a:solidFill>
                    <a:schemeClr val="lt1"/>
                  </a:solidFill>
                  <a:latin typeface="Arial"/>
                  <a:ea typeface="Arial"/>
                </a:rPr>
                <a:t>Verificación y control de Administración de RRHH.  Seguimiento de Plan Operativo Anual – POA del VT Gestión Administrativa de las diferentes actividades designadas al Viceministerio de Tierras.</a:t>
              </a:r>
              <a:endParaRPr b="0" lang="es-BO" sz="2800" spc="-1" strike="noStrike">
                <a:solidFill>
                  <a:srgbClr val="ffffff"/>
                </a:solidFill>
                <a:latin typeface="Arial"/>
              </a:endParaRPr>
            </a:p>
            <a:p>
              <a:pPr algn="ctr">
                <a:lnSpc>
                  <a:spcPct val="119000"/>
                </a:lnSpc>
                <a:tabLst>
                  <a:tab algn="l" pos="0"/>
                </a:tabLst>
              </a:pPr>
              <a:endParaRPr b="0" lang="es-BO" sz="1800" spc="-1" strike="noStrike">
                <a:solidFill>
                  <a:srgbClr val="ffffff"/>
                </a:solidFill>
                <a:latin typeface="Arial"/>
              </a:endParaRPr>
            </a:p>
          </p:txBody>
        </p:sp>
      </p:grpSp>
      <p:grpSp>
        <p:nvGrpSpPr>
          <p:cNvPr id="599" name="Google Shape;203;p19"/>
          <p:cNvGrpSpPr/>
          <p:nvPr/>
        </p:nvGrpSpPr>
        <p:grpSpPr>
          <a:xfrm>
            <a:off x="6765480" y="3908160"/>
            <a:ext cx="4756680" cy="5349960"/>
            <a:chOff x="6765480" y="3908160"/>
            <a:chExt cx="4756680" cy="5349960"/>
          </a:xfrm>
        </p:grpSpPr>
        <p:sp>
          <p:nvSpPr>
            <p:cNvPr id="600" name="Google Shape;204;p19"/>
            <p:cNvSpPr/>
            <p:nvPr/>
          </p:nvSpPr>
          <p:spPr>
            <a:xfrm>
              <a:off x="6765480" y="3908160"/>
              <a:ext cx="4756680" cy="5349600"/>
            </a:xfrm>
            <a:custGeom>
              <a:avLst/>
              <a:gdLst>
                <a:gd name="textAreaLeft" fmla="*/ 0 w 4756680"/>
                <a:gd name="textAreaRight" fmla="*/ 4757040 w 4756680"/>
                <a:gd name="textAreaTop" fmla="*/ 0 h 5349600"/>
                <a:gd name="textAreaBottom" fmla="*/ 5349960 h 5349600"/>
              </a:gdLst>
              <a:ahLst/>
              <a:rect l="textAreaLeft" t="textAreaTop" r="textAreaRight" b="textAreaBottom"/>
              <a:pathLst>
                <a:path w="1252874" h="1409067">
                  <a:moveTo>
                    <a:pt x="83001" y="0"/>
                  </a:moveTo>
                  <a:lnTo>
                    <a:pt x="1169873" y="0"/>
                  </a:lnTo>
                  <a:cubicBezTo>
                    <a:pt x="1191886" y="0"/>
                    <a:pt x="1212998" y="8745"/>
                    <a:pt x="1228564" y="24311"/>
                  </a:cubicBezTo>
                  <a:cubicBezTo>
                    <a:pt x="1244130" y="39876"/>
                    <a:pt x="1252874" y="60988"/>
                    <a:pt x="1252874" y="83001"/>
                  </a:cubicBezTo>
                  <a:lnTo>
                    <a:pt x="1252874" y="1326066"/>
                  </a:lnTo>
                  <a:cubicBezTo>
                    <a:pt x="1252874" y="1371906"/>
                    <a:pt x="1215713" y="1409067"/>
                    <a:pt x="1169873" y="1409067"/>
                  </a:cubicBezTo>
                  <a:lnTo>
                    <a:pt x="83001" y="1409067"/>
                  </a:lnTo>
                  <a:cubicBezTo>
                    <a:pt x="37161" y="1409067"/>
                    <a:pt x="0" y="1371906"/>
                    <a:pt x="0" y="1326066"/>
                  </a:cubicBezTo>
                  <a:lnTo>
                    <a:pt x="0" y="83001"/>
                  </a:lnTo>
                  <a:cubicBezTo>
                    <a:pt x="0" y="37161"/>
                    <a:pt x="37161" y="0"/>
                    <a:pt x="83001" y="0"/>
                  </a:cubicBezTo>
                  <a:close/>
                </a:path>
              </a:pathLst>
            </a:custGeom>
            <a:solidFill>
              <a:srgbClr val="f79646"/>
            </a:solidFill>
            <a:ln>
              <a:solidFill>
                <a:srgbClr val="6c411e"/>
              </a:solidFill>
              <a:round/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chemeClr val="lt1"/>
                </a:solidFill>
                <a:latin typeface="Arial"/>
                <a:ea typeface="Arial"/>
              </a:endParaRPr>
            </a:p>
          </p:txBody>
        </p:sp>
        <p:sp>
          <p:nvSpPr>
            <p:cNvPr id="601" name="Google Shape;205;p19"/>
            <p:cNvSpPr/>
            <p:nvPr/>
          </p:nvSpPr>
          <p:spPr>
            <a:xfrm>
              <a:off x="6765480" y="3908160"/>
              <a:ext cx="4756320" cy="5349960"/>
            </a:xfrm>
            <a:prstGeom prst="rect">
              <a:avLst/>
            </a:prstGeom>
            <a:solidFill>
              <a:srgbClr val="f79646"/>
            </a:solidFill>
            <a:ln>
              <a:solidFill>
                <a:srgbClr val="6c411e"/>
              </a:solidFill>
              <a:round/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/>
          </p:style>
          <p:txBody>
            <a:bodyPr lIns="50760" rIns="50760" tIns="50760" bIns="50760" anchor="ctr">
              <a:noAutofit/>
            </a:bodyPr>
            <a:p>
              <a:pPr algn="ctr">
                <a:lnSpc>
                  <a:spcPct val="119000"/>
                </a:lnSpc>
              </a:pPr>
              <a:r>
                <a:rPr b="0" lang="es-BO" sz="2000" spc="-1" strike="noStrike">
                  <a:solidFill>
                    <a:schemeClr val="lt1"/>
                  </a:solidFill>
                  <a:latin typeface="Arial"/>
                  <a:ea typeface="Arial"/>
                </a:rPr>
                <a:t>Fortalecer la capacidad productiva de los suelos agropecuarios y forestales a través de un Sistema integrado de acciones para prevenir, controlar, proteger, rehabilitar la Calidad de suelo y mitigar a los efectos de degradación de este recurso natural no renovable, asimismo, administrar la información geoespacial de las instituciones del Estado, a través de un Sistema, para la planificación y estratégica del sector agropecuario.</a:t>
              </a:r>
              <a:endParaRPr b="0" lang="es-BO" sz="20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602" name="Google Shape;203;p19"/>
          <p:cNvGrpSpPr/>
          <p:nvPr/>
        </p:nvGrpSpPr>
        <p:grpSpPr>
          <a:xfrm>
            <a:off x="12608640" y="3908160"/>
            <a:ext cx="4756680" cy="5349960"/>
            <a:chOff x="12608640" y="3908160"/>
            <a:chExt cx="4756680" cy="5349960"/>
          </a:xfrm>
        </p:grpSpPr>
        <p:sp>
          <p:nvSpPr>
            <p:cNvPr id="603" name="Google Shape;204;p19"/>
            <p:cNvSpPr/>
            <p:nvPr/>
          </p:nvSpPr>
          <p:spPr>
            <a:xfrm>
              <a:off x="12608640" y="3908160"/>
              <a:ext cx="4756680" cy="5349600"/>
            </a:xfrm>
            <a:custGeom>
              <a:avLst/>
              <a:gdLst>
                <a:gd name="textAreaLeft" fmla="*/ 0 w 4756680"/>
                <a:gd name="textAreaRight" fmla="*/ 4757040 w 4756680"/>
                <a:gd name="textAreaTop" fmla="*/ 0 h 5349600"/>
                <a:gd name="textAreaBottom" fmla="*/ 5349960 h 5349600"/>
              </a:gdLst>
              <a:ahLst/>
              <a:rect l="textAreaLeft" t="textAreaTop" r="textAreaRight" b="textAreaBottom"/>
              <a:pathLst>
                <a:path w="1252874" h="1409067">
                  <a:moveTo>
                    <a:pt x="83001" y="0"/>
                  </a:moveTo>
                  <a:lnTo>
                    <a:pt x="1169873" y="0"/>
                  </a:lnTo>
                  <a:cubicBezTo>
                    <a:pt x="1191886" y="0"/>
                    <a:pt x="1212998" y="8745"/>
                    <a:pt x="1228564" y="24311"/>
                  </a:cubicBezTo>
                  <a:cubicBezTo>
                    <a:pt x="1244130" y="39876"/>
                    <a:pt x="1252874" y="60988"/>
                    <a:pt x="1252874" y="83001"/>
                  </a:cubicBezTo>
                  <a:lnTo>
                    <a:pt x="1252874" y="1326066"/>
                  </a:lnTo>
                  <a:cubicBezTo>
                    <a:pt x="1252874" y="1371906"/>
                    <a:pt x="1215713" y="1409067"/>
                    <a:pt x="1169873" y="1409067"/>
                  </a:cubicBezTo>
                  <a:lnTo>
                    <a:pt x="83001" y="1409067"/>
                  </a:lnTo>
                  <a:cubicBezTo>
                    <a:pt x="37161" y="1409067"/>
                    <a:pt x="0" y="1371906"/>
                    <a:pt x="0" y="1326066"/>
                  </a:cubicBezTo>
                  <a:lnTo>
                    <a:pt x="0" y="83001"/>
                  </a:lnTo>
                  <a:cubicBezTo>
                    <a:pt x="0" y="37161"/>
                    <a:pt x="37161" y="0"/>
                    <a:pt x="830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9bbb59"/>
              </a:solidFill>
              <a:round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f121d"/>
                </a:solidFill>
                <a:latin typeface="Arial"/>
                <a:ea typeface="Arial"/>
              </a:endParaRPr>
            </a:p>
          </p:txBody>
        </p:sp>
        <p:sp>
          <p:nvSpPr>
            <p:cNvPr id="604" name="Google Shape;205;p19"/>
            <p:cNvSpPr/>
            <p:nvPr/>
          </p:nvSpPr>
          <p:spPr>
            <a:xfrm>
              <a:off x="12608640" y="3908160"/>
              <a:ext cx="4756320" cy="5349960"/>
            </a:xfrm>
            <a:prstGeom prst="rect">
              <a:avLst/>
            </a:prstGeom>
            <a:solidFill>
              <a:srgbClr val="9bbb59"/>
            </a:solidFill>
            <a:ln>
              <a:solidFill>
                <a:srgbClr val="435127"/>
              </a:solidFill>
              <a:round/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/>
          </p:style>
          <p:txBody>
            <a:bodyPr lIns="50760" rIns="50760" tIns="50760" bIns="50760" anchor="ctr">
              <a:noAutofit/>
            </a:bodyPr>
            <a:p>
              <a:pPr algn="ctr">
                <a:lnSpc>
                  <a:spcPct val="119000"/>
                </a:lnSpc>
              </a:pPr>
              <a:r>
                <a:rPr b="0" lang="es-MX" sz="2000" spc="-1" strike="noStrike">
                  <a:solidFill>
                    <a:schemeClr val="lt1"/>
                  </a:solidFill>
                  <a:latin typeface="Arial"/>
                  <a:ea typeface="Arial"/>
                </a:rPr>
                <a:t>Emitir el Registro de Identidad del Pueblo Indígena Originario con la certificación del registro de identidad, informe de necesidades de Uso de Espacio Territorial y documentación relacionada a Comunidades Campesinas y Territorio Indígena Originario Campesino, fiscalizar y transparentar las actividades agrarias atender denuncias y audiencias, así como gestionar demandas y procesos legales contencioso administrativo en curso. </a:t>
              </a:r>
              <a:endParaRPr b="0" lang="es-BO" sz="2000" spc="-1" strike="noStrike">
                <a:solidFill>
                  <a:srgbClr val="000000"/>
                </a:solidFill>
                <a:latin typeface="Arial"/>
              </a:endParaRPr>
            </a:p>
            <a:p>
              <a:pPr algn="ctr">
                <a:lnSpc>
                  <a:spcPct val="119000"/>
                </a:lnSpc>
                <a:tabLst>
                  <a:tab algn="l" pos="0"/>
                </a:tabLst>
              </a:pPr>
              <a:endParaRPr b="0" lang="es-BO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605" name="Google Shape;90;p14"/>
          <p:cNvGrpSpPr/>
          <p:nvPr/>
        </p:nvGrpSpPr>
        <p:grpSpPr>
          <a:xfrm>
            <a:off x="0" y="10136160"/>
            <a:ext cx="18287640" cy="150480"/>
            <a:chOff x="0" y="10136160"/>
            <a:chExt cx="18287640" cy="150480"/>
          </a:xfrm>
        </p:grpSpPr>
        <p:sp>
          <p:nvSpPr>
            <p:cNvPr id="606" name="Google Shape;91;p14"/>
            <p:cNvSpPr/>
            <p:nvPr/>
          </p:nvSpPr>
          <p:spPr>
            <a:xfrm>
              <a:off x="0" y="10136160"/>
              <a:ext cx="6032160" cy="150480"/>
            </a:xfrm>
            <a:prstGeom prst="rect">
              <a:avLst/>
            </a:prstGeom>
            <a:solidFill>
              <a:srgbClr val="ff313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607" name="Google Shape;92;p14"/>
            <p:cNvSpPr/>
            <p:nvPr/>
          </p:nvSpPr>
          <p:spPr>
            <a:xfrm>
              <a:off x="6127920" y="10136160"/>
              <a:ext cx="6032160" cy="150480"/>
            </a:xfrm>
            <a:prstGeom prst="rect">
              <a:avLst/>
            </a:prstGeom>
            <a:solidFill>
              <a:srgbClr val="ffde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608" name="Google Shape;93;p14"/>
            <p:cNvSpPr/>
            <p:nvPr/>
          </p:nvSpPr>
          <p:spPr>
            <a:xfrm>
              <a:off x="12255480" y="10136160"/>
              <a:ext cx="6032160" cy="150480"/>
            </a:xfrm>
            <a:prstGeom prst="rect">
              <a:avLst/>
            </a:prstGeom>
            <a:solidFill>
              <a:srgbClr val="00bf6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</p:spTree>
  </p:cSld>
  <p:transition spd="slow">
    <p:push dir="u"/>
  </p:transition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PlaceHolder 1"/>
          <p:cNvSpPr>
            <a:spLocks noGrp="1"/>
          </p:cNvSpPr>
          <p:nvPr>
            <p:ph type="title"/>
          </p:nvPr>
        </p:nvSpPr>
        <p:spPr>
          <a:xfrm>
            <a:off x="3548880" y="341640"/>
            <a:ext cx="11190240" cy="1469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1" lang="es-BO" sz="4800" spc="-1" strike="noStrike">
                <a:solidFill>
                  <a:srgbClr val="e2ac00"/>
                </a:solidFill>
                <a:latin typeface="Arial"/>
                <a:ea typeface="Calibri"/>
              </a:rPr>
              <a:t>Distribución de Casos/Procesos</a:t>
            </a:r>
            <a:endParaRPr b="0" lang="es-BO" sz="4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610" name="Google Shape;90;p14"/>
          <p:cNvGrpSpPr/>
          <p:nvPr/>
        </p:nvGrpSpPr>
        <p:grpSpPr>
          <a:xfrm>
            <a:off x="0" y="10136160"/>
            <a:ext cx="18287640" cy="150480"/>
            <a:chOff x="0" y="10136160"/>
            <a:chExt cx="18287640" cy="150480"/>
          </a:xfrm>
        </p:grpSpPr>
        <p:sp>
          <p:nvSpPr>
            <p:cNvPr id="611" name="Google Shape;91;p14"/>
            <p:cNvSpPr/>
            <p:nvPr/>
          </p:nvSpPr>
          <p:spPr>
            <a:xfrm>
              <a:off x="0" y="10136160"/>
              <a:ext cx="6032160" cy="150480"/>
            </a:xfrm>
            <a:prstGeom prst="rect">
              <a:avLst/>
            </a:prstGeom>
            <a:solidFill>
              <a:srgbClr val="ff313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612" name="Google Shape;92;p14"/>
            <p:cNvSpPr/>
            <p:nvPr/>
          </p:nvSpPr>
          <p:spPr>
            <a:xfrm>
              <a:off x="6127920" y="10136160"/>
              <a:ext cx="6032160" cy="150480"/>
            </a:xfrm>
            <a:prstGeom prst="rect">
              <a:avLst/>
            </a:prstGeom>
            <a:solidFill>
              <a:srgbClr val="ffde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613" name="Google Shape;93;p14"/>
            <p:cNvSpPr/>
            <p:nvPr/>
          </p:nvSpPr>
          <p:spPr>
            <a:xfrm>
              <a:off x="12255480" y="10136160"/>
              <a:ext cx="6032160" cy="150480"/>
            </a:xfrm>
            <a:prstGeom prst="rect">
              <a:avLst/>
            </a:prstGeom>
            <a:solidFill>
              <a:srgbClr val="00bf6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graphicFrame>
        <p:nvGraphicFramePr>
          <p:cNvPr id="1" name="Diagram1"/>
          <p:cNvGraphicFramePr/>
          <p:nvPr>
            <p:extLst>
              <p:ext uri="{D42A27DB-BD31-4B8C-83A1-F6EECF244321}">
                <p14:modId xmlns:p14="http://schemas.microsoft.com/office/powerpoint/2010/main" val="3282157598"/>
              </p:ext>
            </p:extLst>
          </p:nvPr>
        </p:nvGraphicFramePr>
        <p:xfrm>
          <a:off x="435600" y="3309120"/>
          <a:ext cx="8337960" cy="5775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614" name="Rectángulo: esquinas redondeadas 11"/>
          <p:cNvSpPr/>
          <p:nvPr/>
        </p:nvSpPr>
        <p:spPr>
          <a:xfrm>
            <a:off x="567720" y="1878120"/>
            <a:ext cx="8205480" cy="1051200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>
            <a:solidFill>
              <a:srgbClr val="223852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s-BO" sz="2000" spc="-1" strike="noStrike">
                <a:solidFill>
                  <a:schemeClr val="lt1"/>
                </a:solidFill>
                <a:latin typeface="Arial"/>
                <a:ea typeface="Arial"/>
              </a:rPr>
              <a:t>FISCALIZACION  DE PROCESOS AGRARIOS</a:t>
            </a:r>
            <a:endParaRPr b="0" lang="es-BO" sz="2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15" name="Rectángulo: esquinas redondeadas 12"/>
          <p:cNvSpPr/>
          <p:nvPr/>
        </p:nvSpPr>
        <p:spPr>
          <a:xfrm>
            <a:off x="9341640" y="1878120"/>
            <a:ext cx="8205480" cy="1051200"/>
          </a:xfrm>
          <a:prstGeom prst="roundRect">
            <a:avLst>
              <a:gd name="adj" fmla="val 16667"/>
            </a:avLst>
          </a:prstGeom>
          <a:solidFill>
            <a:srgbClr val="4f81bd"/>
          </a:solidFill>
          <a:ln>
            <a:solidFill>
              <a:srgbClr val="223852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s-BO" sz="2000" spc="-1" strike="noStrike">
                <a:solidFill>
                  <a:schemeClr val="lt1"/>
                </a:solidFill>
                <a:latin typeface="Arial"/>
                <a:ea typeface="Arial"/>
              </a:rPr>
              <a:t>ATENCION A DENUNCIAS Y SOLICITUDES</a:t>
            </a:r>
            <a:endParaRPr b="0" lang="es-BO" sz="2000" spc="-1" strike="noStrike">
              <a:solidFill>
                <a:srgbClr val="ffffff"/>
              </a:solidFill>
              <a:latin typeface="Arial"/>
            </a:endParaRPr>
          </a:p>
        </p:txBody>
      </p:sp>
      <p:graphicFrame>
        <p:nvGraphicFramePr>
          <p:cNvPr id="2" name="Diagram2"/>
          <p:cNvGraphicFramePr/>
          <p:nvPr>
            <p:extLst>
              <p:ext uri="{D42A27DB-BD31-4B8C-83A1-F6EECF244321}">
                <p14:modId xmlns:p14="http://schemas.microsoft.com/office/powerpoint/2010/main" val="2133529337"/>
              </p:ext>
            </p:extLst>
          </p:nvPr>
        </p:nvGraphicFramePr>
        <p:xfrm>
          <a:off x="9209160" y="3242880"/>
          <a:ext cx="8337960" cy="5775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transition spd="slow">
    <p:push dir="u"/>
  </p:transition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PlaceHolder 1"/>
          <p:cNvSpPr>
            <a:spLocks noGrp="1"/>
          </p:cNvSpPr>
          <p:nvPr>
            <p:ph type="title"/>
          </p:nvPr>
        </p:nvSpPr>
        <p:spPr>
          <a:xfrm>
            <a:off x="545040" y="2209680"/>
            <a:ext cx="16283880" cy="1469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lang="es-BO" sz="4400" spc="-1" strike="noStrike">
                <a:solidFill>
                  <a:schemeClr val="dk1"/>
                </a:solidFill>
                <a:latin typeface="Calibri"/>
                <a:ea typeface="Calibri"/>
              </a:rPr>
              <a:t>Dirección General de Tierras y Procesos Agrarios - DGTyPA</a:t>
            </a:r>
            <a:endParaRPr b="0" lang="es-BO" sz="44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617" name="Google Shape;90;p14"/>
          <p:cNvGrpSpPr/>
          <p:nvPr/>
        </p:nvGrpSpPr>
        <p:grpSpPr>
          <a:xfrm>
            <a:off x="0" y="10136160"/>
            <a:ext cx="18287640" cy="150480"/>
            <a:chOff x="0" y="10136160"/>
            <a:chExt cx="18287640" cy="150480"/>
          </a:xfrm>
        </p:grpSpPr>
        <p:sp>
          <p:nvSpPr>
            <p:cNvPr id="618" name="Google Shape;91;p14"/>
            <p:cNvSpPr/>
            <p:nvPr/>
          </p:nvSpPr>
          <p:spPr>
            <a:xfrm>
              <a:off x="0" y="10136160"/>
              <a:ext cx="6032160" cy="150480"/>
            </a:xfrm>
            <a:prstGeom prst="rect">
              <a:avLst/>
            </a:prstGeom>
            <a:solidFill>
              <a:srgbClr val="ff313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619" name="Google Shape;92;p14"/>
            <p:cNvSpPr/>
            <p:nvPr/>
          </p:nvSpPr>
          <p:spPr>
            <a:xfrm>
              <a:off x="6127920" y="10136160"/>
              <a:ext cx="6032160" cy="150480"/>
            </a:xfrm>
            <a:prstGeom prst="rect">
              <a:avLst/>
            </a:prstGeom>
            <a:solidFill>
              <a:srgbClr val="ffde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620" name="Google Shape;93;p14"/>
            <p:cNvSpPr/>
            <p:nvPr/>
          </p:nvSpPr>
          <p:spPr>
            <a:xfrm>
              <a:off x="12255480" y="10136160"/>
              <a:ext cx="6032160" cy="150480"/>
            </a:xfrm>
            <a:prstGeom prst="rect">
              <a:avLst/>
            </a:prstGeom>
            <a:solidFill>
              <a:srgbClr val="00bf6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sp>
        <p:nvSpPr>
          <p:cNvPr id="621" name="Google Shape;262;p22"/>
          <p:cNvSpPr/>
          <p:nvPr/>
        </p:nvSpPr>
        <p:spPr>
          <a:xfrm>
            <a:off x="854640" y="649800"/>
            <a:ext cx="15793560" cy="133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73000"/>
              </a:lnSpc>
              <a:tabLst>
                <a:tab algn="l" pos="0"/>
              </a:tabLst>
            </a:pPr>
            <a:r>
              <a:rPr b="1" lang="es-BO" sz="6000" spc="-1" strike="noStrike">
                <a:solidFill>
                  <a:srgbClr val="e2ac00"/>
                </a:solidFill>
                <a:latin typeface="Arial"/>
                <a:ea typeface="Arial"/>
              </a:rPr>
              <a:t>Resumen Ejecutivo Informe de actividades 2025 </a:t>
            </a:r>
            <a:endParaRPr b="0" lang="es-BO" sz="60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622" name="Gráfico 12"/>
          <p:cNvGraphicFramePr/>
          <p:nvPr/>
        </p:nvGraphicFramePr>
        <p:xfrm>
          <a:off x="7968240" y="3771360"/>
          <a:ext cx="8860680" cy="5527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625" name="Gráfico 17"/>
          <p:cNvGraphicFramePr/>
          <p:nvPr/>
        </p:nvGraphicFramePr>
        <p:xfrm>
          <a:off x="545040" y="3465360"/>
          <a:ext cx="8598600" cy="570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transition spd="slow">
    <p:push dir="u"/>
  </p:transition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PlaceHolder 1"/>
          <p:cNvSpPr>
            <a:spLocks noGrp="1"/>
          </p:cNvSpPr>
          <p:nvPr>
            <p:ph type="title"/>
          </p:nvPr>
        </p:nvSpPr>
        <p:spPr>
          <a:xfrm>
            <a:off x="4027680" y="387000"/>
            <a:ext cx="10232280" cy="1469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 fontScale="93422"/>
          </a:bodyPr>
          <a:p>
            <a:pPr indent="0" algn="ctr">
              <a:lnSpc>
                <a:spcPct val="100000"/>
              </a:lnSpc>
              <a:buNone/>
            </a:pPr>
            <a:r>
              <a:rPr b="1" lang="es-BO" sz="4800" spc="-1" strike="noStrike">
                <a:solidFill>
                  <a:srgbClr val="e2ac00"/>
                </a:solidFill>
                <a:latin typeface="Arial"/>
                <a:ea typeface="Calibri"/>
              </a:rPr>
              <a:t>TIPOLOGÍA DE CONFLICTOS IDENTIFICADOS</a:t>
            </a:r>
            <a:endParaRPr b="0" lang="es-BO" sz="4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628" name="Google Shape;90;p14"/>
          <p:cNvGrpSpPr/>
          <p:nvPr/>
        </p:nvGrpSpPr>
        <p:grpSpPr>
          <a:xfrm>
            <a:off x="0" y="10136160"/>
            <a:ext cx="18287640" cy="150480"/>
            <a:chOff x="0" y="10136160"/>
            <a:chExt cx="18287640" cy="150480"/>
          </a:xfrm>
        </p:grpSpPr>
        <p:sp>
          <p:nvSpPr>
            <p:cNvPr id="629" name="Google Shape;91;p14"/>
            <p:cNvSpPr/>
            <p:nvPr/>
          </p:nvSpPr>
          <p:spPr>
            <a:xfrm>
              <a:off x="0" y="10136160"/>
              <a:ext cx="6032160" cy="150480"/>
            </a:xfrm>
            <a:prstGeom prst="rect">
              <a:avLst/>
            </a:prstGeom>
            <a:solidFill>
              <a:srgbClr val="ff313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630" name="Google Shape;92;p14"/>
            <p:cNvSpPr/>
            <p:nvPr/>
          </p:nvSpPr>
          <p:spPr>
            <a:xfrm>
              <a:off x="6127920" y="10136160"/>
              <a:ext cx="6032160" cy="150480"/>
            </a:xfrm>
            <a:prstGeom prst="rect">
              <a:avLst/>
            </a:prstGeom>
            <a:solidFill>
              <a:srgbClr val="ffde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631" name="Google Shape;93;p14"/>
            <p:cNvSpPr/>
            <p:nvPr/>
          </p:nvSpPr>
          <p:spPr>
            <a:xfrm>
              <a:off x="12255480" y="10136160"/>
              <a:ext cx="6032160" cy="150480"/>
            </a:xfrm>
            <a:prstGeom prst="rect">
              <a:avLst/>
            </a:prstGeom>
            <a:solidFill>
              <a:srgbClr val="00bf6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graphicFrame>
        <p:nvGraphicFramePr>
          <p:cNvPr id="3" name="Diagram3"/>
          <p:cNvGraphicFramePr/>
          <p:nvPr>
            <p:extLst>
              <p:ext uri="{D42A27DB-BD31-4B8C-83A1-F6EECF244321}">
                <p14:modId xmlns:p14="http://schemas.microsoft.com/office/powerpoint/2010/main" val="3024561059"/>
              </p:ext>
            </p:extLst>
          </p:nvPr>
        </p:nvGraphicFramePr>
        <p:xfrm>
          <a:off x="-849240" y="1944000"/>
          <a:ext cx="13389120" cy="7314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pic>
        <p:nvPicPr>
          <p:cNvPr id="632" name="Imagen 13" descr="Un par de personas de pie sobre pasto&#10;&#10;El contenido generado por IA puede ser incorrecto."/>
          <p:cNvPicPr/>
          <p:nvPr/>
        </p:nvPicPr>
        <p:blipFill>
          <a:blip r:embed="rId6"/>
          <a:srcRect l="0" t="0" r="32546" b="0"/>
          <a:stretch/>
        </p:blipFill>
        <p:spPr>
          <a:xfrm>
            <a:off x="11100600" y="2351520"/>
            <a:ext cx="7088040" cy="6084360"/>
          </a:xfrm>
          <a:prstGeom prst="rect">
            <a:avLst/>
          </a:prstGeom>
          <a:ln w="0">
            <a:noFill/>
          </a:ln>
        </p:spPr>
      </p:pic>
    </p:spTree>
  </p:cSld>
  <p:transition spd="slow">
    <p:push dir="u"/>
  </p:transition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PlaceHolder 1"/>
          <p:cNvSpPr>
            <a:spLocks noGrp="1"/>
          </p:cNvSpPr>
          <p:nvPr>
            <p:ph type="title"/>
          </p:nvPr>
        </p:nvSpPr>
        <p:spPr>
          <a:xfrm>
            <a:off x="1186200" y="415800"/>
            <a:ext cx="12050280" cy="1469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 fontScale="71601" lnSpcReduction="10000"/>
          </a:bodyPr>
          <a:p>
            <a:pPr indent="0" algn="ctr">
              <a:lnSpc>
                <a:spcPct val="100000"/>
              </a:lnSpc>
              <a:buNone/>
            </a:pPr>
            <a:r>
              <a:rPr b="1" lang="es-BO" sz="4400" spc="-1" strike="noStrike">
                <a:solidFill>
                  <a:srgbClr val="e2ac00"/>
                </a:solidFill>
                <a:latin typeface="Arial"/>
                <a:ea typeface="Calibri"/>
              </a:rPr>
              <a:t>ESTADO DE LA TRANSICIÓN Y HALLAZGOS ADMINISTRATIVOS</a:t>
            </a:r>
            <a:br>
              <a:rPr sz="4400"/>
            </a:br>
            <a:endParaRPr b="0" lang="es-BO" sz="44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634" name="Google Shape;90;p14"/>
          <p:cNvGrpSpPr/>
          <p:nvPr/>
        </p:nvGrpSpPr>
        <p:grpSpPr>
          <a:xfrm>
            <a:off x="0" y="10136160"/>
            <a:ext cx="18287640" cy="150480"/>
            <a:chOff x="0" y="10136160"/>
            <a:chExt cx="18287640" cy="150480"/>
          </a:xfrm>
        </p:grpSpPr>
        <p:sp>
          <p:nvSpPr>
            <p:cNvPr id="635" name="Google Shape;91;p14"/>
            <p:cNvSpPr/>
            <p:nvPr/>
          </p:nvSpPr>
          <p:spPr>
            <a:xfrm>
              <a:off x="0" y="10136160"/>
              <a:ext cx="6032160" cy="150480"/>
            </a:xfrm>
            <a:prstGeom prst="rect">
              <a:avLst/>
            </a:prstGeom>
            <a:solidFill>
              <a:srgbClr val="ff313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636" name="Google Shape;92;p14"/>
            <p:cNvSpPr/>
            <p:nvPr/>
          </p:nvSpPr>
          <p:spPr>
            <a:xfrm>
              <a:off x="6127920" y="10136160"/>
              <a:ext cx="6032160" cy="150480"/>
            </a:xfrm>
            <a:prstGeom prst="rect">
              <a:avLst/>
            </a:prstGeom>
            <a:solidFill>
              <a:srgbClr val="ffde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637" name="Google Shape;93;p14"/>
            <p:cNvSpPr/>
            <p:nvPr/>
          </p:nvSpPr>
          <p:spPr>
            <a:xfrm>
              <a:off x="12255480" y="10136160"/>
              <a:ext cx="6032160" cy="150480"/>
            </a:xfrm>
            <a:prstGeom prst="rect">
              <a:avLst/>
            </a:prstGeom>
            <a:solidFill>
              <a:srgbClr val="00bf6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sp>
        <p:nvSpPr>
          <p:cNvPr id="638" name="Rectángulo 9"/>
          <p:cNvSpPr/>
          <p:nvPr/>
        </p:nvSpPr>
        <p:spPr>
          <a:xfrm>
            <a:off x="762120" y="1743120"/>
            <a:ext cx="7532640" cy="4515840"/>
          </a:xfrm>
          <a:prstGeom prst="rect">
            <a:avLst/>
          </a:prstGeom>
          <a:gradFill rotWithShape="0">
            <a:gsLst>
              <a:gs pos="0">
                <a:srgbClr val="a4c1ff"/>
              </a:gs>
              <a:gs pos="35000">
                <a:srgbClr val="bfd4fe"/>
              </a:gs>
              <a:gs pos="100000">
                <a:srgbClr val="e5efff"/>
              </a:gs>
            </a:gsLst>
            <a:lin ang="16200000"/>
          </a:gradFill>
          <a:ln>
            <a:solidFill>
              <a:srgbClr val="4a7ebb"/>
            </a:solidFill>
            <a:round/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just">
              <a:lnSpc>
                <a:spcPct val="100000"/>
              </a:lnSpc>
            </a:pPr>
            <a:r>
              <a:rPr b="0" lang="es-BO" sz="2400" spc="-1" strike="noStrike">
                <a:solidFill>
                  <a:schemeClr val="dk1"/>
                </a:solidFill>
                <a:latin typeface="Arial"/>
                <a:ea typeface="Arial"/>
              </a:rPr>
              <a:t>Se hace conocer a la opinión pública y a las instancias de Control Social que, tras el proceso electoral nacional de 2025 y la conformación del nuevo gabinete Ministerial, la administración entrante del Viceministerio de Tierras (ahora bajo la dependencia del Ministerio de la Presidencia según </a:t>
            </a:r>
            <a:r>
              <a:rPr b="1" lang="es-BO" sz="2400" spc="-1" strike="noStrike">
                <a:solidFill>
                  <a:schemeClr val="dk1"/>
                </a:solidFill>
                <a:latin typeface="Arial"/>
                <a:ea typeface="Arial"/>
              </a:rPr>
              <a:t>DS 5488</a:t>
            </a:r>
            <a:r>
              <a:rPr b="0" lang="es-BO" sz="2400" spc="-1" strike="noStrike">
                <a:solidFill>
                  <a:schemeClr val="dk1"/>
                </a:solidFill>
                <a:latin typeface="Arial"/>
                <a:ea typeface="Arial"/>
              </a:rPr>
              <a:t>) ha identificado una </a:t>
            </a:r>
            <a:r>
              <a:rPr b="1" lang="es-BO" sz="2400" spc="-1" strike="noStrike">
                <a:solidFill>
                  <a:schemeClr val="dk1"/>
                </a:solidFill>
                <a:latin typeface="Arial"/>
                <a:ea typeface="Arial"/>
              </a:rPr>
              <a:t>ausencia total de archivos documentales, respaldos físicos y bases de datos digitales</a:t>
            </a:r>
            <a:r>
              <a:rPr b="0" lang="es-BO" sz="2400" spc="-1" strike="noStrike">
                <a:solidFill>
                  <a:schemeClr val="dk1"/>
                </a:solidFill>
                <a:latin typeface="Arial"/>
                <a:ea typeface="Arial"/>
              </a:rPr>
              <a:t> correspondientes a la gestión 2025. En estricto cumplimento a la I</a:t>
            </a:r>
            <a:r>
              <a:rPr b="1" lang="es-BO" sz="2400" spc="-1" strike="noStrike">
                <a:solidFill>
                  <a:schemeClr val="dk1"/>
                </a:solidFill>
                <a:latin typeface="Arial"/>
                <a:ea typeface="Arial"/>
              </a:rPr>
              <a:t>ncumplimiento de la Ley N° 1178 (SAFCO)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9" name="Rectángulo 10"/>
          <p:cNvSpPr/>
          <p:nvPr/>
        </p:nvSpPr>
        <p:spPr>
          <a:xfrm>
            <a:off x="8724960" y="6023520"/>
            <a:ext cx="8512200" cy="3133800"/>
          </a:xfrm>
          <a:prstGeom prst="rect">
            <a:avLst/>
          </a:prstGeom>
          <a:gradFill rotWithShape="0">
            <a:gsLst>
              <a:gs pos="0">
                <a:srgbClr val="a4c1ff"/>
              </a:gs>
              <a:gs pos="35000">
                <a:srgbClr val="bfd4fe"/>
              </a:gs>
              <a:gs pos="100000">
                <a:srgbClr val="e5efff"/>
              </a:gs>
            </a:gsLst>
            <a:lin ang="16200000"/>
          </a:gradFill>
          <a:ln>
            <a:solidFill>
              <a:srgbClr val="4a7ebb"/>
            </a:solidFill>
            <a:round/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s-BO" sz="2800" spc="-1" strike="noStrike">
                <a:solidFill>
                  <a:schemeClr val="dk1"/>
                </a:solidFill>
                <a:latin typeface="Arial"/>
                <a:ea typeface="Arial"/>
              </a:rPr>
              <a:t>Acciones Legales:</a:t>
            </a:r>
            <a:r>
              <a:rPr b="0" lang="es-BO" sz="2800" spc="-1" strike="noStrike">
                <a:solidFill>
                  <a:schemeClr val="dk1"/>
                </a:solidFill>
                <a:latin typeface="Arial"/>
                <a:ea typeface="Arial"/>
              </a:rPr>
              <a:t> Ante la inexistencia de informes de gestión y estados financieros  por la anterior administración, el VMT </a:t>
            </a:r>
            <a:r>
              <a:rPr b="0" lang="es-BO" sz="2800" spc="-1" strike="noStrike">
                <a:solidFill>
                  <a:srgbClr val="ff0000"/>
                </a:solidFill>
                <a:latin typeface="Arial"/>
                <a:ea typeface="Arial"/>
              </a:rPr>
              <a:t>esta analizando la realización de acciones Administrativas y Judiciales  </a:t>
            </a:r>
            <a:r>
              <a:rPr b="0" lang="es-BO" sz="2800" spc="-1" strike="noStrike">
                <a:solidFill>
                  <a:schemeClr val="dk1"/>
                </a:solidFill>
                <a:latin typeface="Arial"/>
                <a:ea typeface="Arial"/>
              </a:rPr>
              <a:t> para determinar responsabilidades por la pérdida o sustracción de información pública.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40" name="Imagen 16" descr="Un grupo de personas de pie sobre pasto&#10;&#10;El contenido generado por IA puede ser incorrecto."/>
          <p:cNvPicPr/>
          <p:nvPr/>
        </p:nvPicPr>
        <p:blipFill>
          <a:blip r:embed="rId1"/>
          <a:srcRect l="0" t="14725" r="0" b="0"/>
          <a:stretch/>
        </p:blipFill>
        <p:spPr>
          <a:xfrm>
            <a:off x="9475920" y="1617840"/>
            <a:ext cx="7009920" cy="3962880"/>
          </a:xfrm>
          <a:prstGeom prst="rect">
            <a:avLst/>
          </a:prstGeom>
          <a:ln w="0">
            <a:noFill/>
          </a:ln>
        </p:spPr>
      </p:pic>
      <p:pic>
        <p:nvPicPr>
          <p:cNvPr id="641" name="Imagen 18" descr="Imagen que contiene exterior, pasto, campo, verde&#10;&#10;El contenido generado por IA puede ser incorrecto."/>
          <p:cNvPicPr/>
          <p:nvPr/>
        </p:nvPicPr>
        <p:blipFill>
          <a:blip r:embed="rId2"/>
          <a:stretch/>
        </p:blipFill>
        <p:spPr>
          <a:xfrm>
            <a:off x="2364120" y="6750000"/>
            <a:ext cx="4972320" cy="2793600"/>
          </a:xfrm>
          <a:prstGeom prst="rect">
            <a:avLst/>
          </a:prstGeom>
          <a:ln w="0">
            <a:noFill/>
          </a:ln>
        </p:spPr>
      </p:pic>
    </p:spTree>
  </p:cSld>
  <p:transition spd="slow">
    <p:push dir="u"/>
  </p:transition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2" name="Google Shape;90;p14"/>
          <p:cNvGrpSpPr/>
          <p:nvPr/>
        </p:nvGrpSpPr>
        <p:grpSpPr>
          <a:xfrm>
            <a:off x="0" y="10136160"/>
            <a:ext cx="18287640" cy="150480"/>
            <a:chOff x="0" y="10136160"/>
            <a:chExt cx="18287640" cy="150480"/>
          </a:xfrm>
        </p:grpSpPr>
        <p:sp>
          <p:nvSpPr>
            <p:cNvPr id="643" name="Google Shape;91;p14"/>
            <p:cNvSpPr/>
            <p:nvPr/>
          </p:nvSpPr>
          <p:spPr>
            <a:xfrm>
              <a:off x="0" y="10136160"/>
              <a:ext cx="6032160" cy="150480"/>
            </a:xfrm>
            <a:prstGeom prst="rect">
              <a:avLst/>
            </a:prstGeom>
            <a:solidFill>
              <a:srgbClr val="ff313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644" name="Google Shape;92;p14"/>
            <p:cNvSpPr/>
            <p:nvPr/>
          </p:nvSpPr>
          <p:spPr>
            <a:xfrm>
              <a:off x="6127920" y="10136160"/>
              <a:ext cx="6032160" cy="150480"/>
            </a:xfrm>
            <a:prstGeom prst="rect">
              <a:avLst/>
            </a:prstGeom>
            <a:solidFill>
              <a:srgbClr val="ffde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645" name="Google Shape;93;p14"/>
            <p:cNvSpPr/>
            <p:nvPr/>
          </p:nvSpPr>
          <p:spPr>
            <a:xfrm>
              <a:off x="12255480" y="10136160"/>
              <a:ext cx="6032160" cy="150480"/>
            </a:xfrm>
            <a:prstGeom prst="rect">
              <a:avLst/>
            </a:prstGeom>
            <a:solidFill>
              <a:srgbClr val="00bf6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sp>
        <p:nvSpPr>
          <p:cNvPr id="646" name="Google Shape;95;p14"/>
          <p:cNvSpPr/>
          <p:nvPr/>
        </p:nvSpPr>
        <p:spPr>
          <a:xfrm>
            <a:off x="1235520" y="5864400"/>
            <a:ext cx="16124040" cy="152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5000" spc="-1" strike="noStrike">
                <a:solidFill>
                  <a:schemeClr val="dk1"/>
                </a:solidFill>
                <a:latin typeface="Arial"/>
                <a:ea typeface="Arial"/>
              </a:rPr>
              <a:t>VICEMINISTERIO 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5000" spc="-1" strike="noStrike">
                <a:solidFill>
                  <a:schemeClr val="dk1"/>
                </a:solidFill>
                <a:latin typeface="Arial"/>
                <a:ea typeface="Arial"/>
              </a:rPr>
              <a:t>DE COORDINACIÓN POLÍTICA Y LEGISLATIVA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47" name="Imagen 1" descr=""/>
          <p:cNvPicPr/>
          <p:nvPr/>
        </p:nvPicPr>
        <p:blipFill>
          <a:blip r:embed="rId1"/>
          <a:srcRect l="0" t="0" r="0" b="44473"/>
          <a:stretch/>
        </p:blipFill>
        <p:spPr>
          <a:xfrm>
            <a:off x="3993840" y="1781280"/>
            <a:ext cx="6211800" cy="3996360"/>
          </a:xfrm>
          <a:prstGeom prst="rect">
            <a:avLst/>
          </a:prstGeom>
          <a:ln w="0">
            <a:noFill/>
          </a:ln>
        </p:spPr>
      </p:pic>
      <p:cxnSp>
        <p:nvCxnSpPr>
          <p:cNvPr id="648" name="Conector recto 3"/>
          <p:cNvCxnSpPr/>
          <p:nvPr/>
        </p:nvCxnSpPr>
        <p:spPr>
          <a:xfrm>
            <a:off x="9297360" y="1867680"/>
            <a:ext cx="360" cy="3567960"/>
          </a:xfrm>
          <a:prstGeom prst="straightConnector1">
            <a:avLst/>
          </a:prstGeom>
          <a:ln>
            <a:solidFill>
              <a:srgbClr val="000000"/>
            </a:solidFill>
            <a:round/>
          </a:ln>
        </p:spPr>
      </p:cxnSp>
      <p:sp>
        <p:nvSpPr>
          <p:cNvPr id="649" name="CuadroTexto 4"/>
          <p:cNvSpPr/>
          <p:nvPr/>
        </p:nvSpPr>
        <p:spPr>
          <a:xfrm>
            <a:off x="9297720" y="2759040"/>
            <a:ext cx="6375600" cy="161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es-MX" sz="5000" spc="-1" strike="noStrike">
                <a:solidFill>
                  <a:srgbClr val="e2ac00"/>
                </a:solidFill>
                <a:latin typeface="Arial"/>
                <a:ea typeface="Arial"/>
              </a:rPr>
              <a:t>MINISTERIO DE LA PRESIDENCIA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slow">
    <p:wipe dir="l"/>
  </p:transition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22;p16"/>
          <p:cNvSpPr/>
          <p:nvPr/>
        </p:nvSpPr>
        <p:spPr>
          <a:xfrm>
            <a:off x="-43200" y="2845800"/>
            <a:ext cx="2728800" cy="110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74000"/>
              </a:lnSpc>
              <a:tabLst>
                <a:tab algn="l" pos="0"/>
              </a:tabLst>
            </a:pPr>
            <a:r>
              <a:rPr b="0" lang="en-US" sz="9800" spc="-1" strike="noStrike">
                <a:solidFill>
                  <a:srgbClr val="0f121d"/>
                </a:solidFill>
                <a:latin typeface="Arial"/>
                <a:ea typeface="Arial"/>
              </a:rPr>
              <a:t>-</a:t>
            </a:r>
            <a:endParaRPr b="0" lang="es-BO" sz="9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Google Shape;123;p16"/>
          <p:cNvSpPr/>
          <p:nvPr/>
        </p:nvSpPr>
        <p:spPr>
          <a:xfrm>
            <a:off x="10917720" y="1997640"/>
            <a:ext cx="7008120" cy="135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ct val="120000"/>
              </a:lnSpc>
              <a:tabLst>
                <a:tab algn="l" pos="0"/>
              </a:tabLst>
            </a:pPr>
            <a:r>
              <a:rPr b="0" lang="es-ES" sz="1800" spc="-1" strike="noStrike">
                <a:solidFill>
                  <a:srgbClr val="0f121d"/>
                </a:solidFill>
                <a:latin typeface="Arial"/>
                <a:ea typeface="Arial"/>
              </a:rPr>
              <a:t>Se </a:t>
            </a:r>
            <a:r>
              <a:rPr b="1" lang="es-ES" sz="2000" spc="-1" strike="noStrike">
                <a:solidFill>
                  <a:srgbClr val="0f121d"/>
                </a:solidFill>
                <a:latin typeface="Arial"/>
                <a:ea typeface="Arial"/>
              </a:rPr>
              <a:t>implementó el sistema SIRIEFI S2+, </a:t>
            </a:r>
            <a:r>
              <a:rPr b="0" lang="es-ES" sz="1800" spc="-1" strike="noStrike">
                <a:solidFill>
                  <a:srgbClr val="0f121d"/>
                </a:solidFill>
                <a:latin typeface="Arial"/>
                <a:ea typeface="Arial"/>
              </a:rPr>
              <a:t>fortaleciendo la interoperabilidad con instituciones públicas y privadas, reduciendo la burocracia y los tiempos de intercambio de información aprobado con R.M. 016/2025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Google Shape;125;p16"/>
          <p:cNvSpPr/>
          <p:nvPr/>
        </p:nvSpPr>
        <p:spPr>
          <a:xfrm>
            <a:off x="10917720" y="5182200"/>
            <a:ext cx="6299640" cy="138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ct val="120000"/>
              </a:lnSpc>
              <a:tabLst>
                <a:tab algn="l" pos="0"/>
              </a:tabLst>
            </a:pPr>
            <a:r>
              <a:rPr b="0" lang="es-ES" sz="1800" spc="-1" strike="noStrike">
                <a:solidFill>
                  <a:srgbClr val="0f121d"/>
                </a:solidFill>
                <a:latin typeface="Arial"/>
                <a:ea typeface="Arial"/>
              </a:rPr>
              <a:t>Se gestionó </a:t>
            </a:r>
            <a:r>
              <a:rPr b="1" lang="es-ES" sz="2000" spc="-1" strike="noStrike">
                <a:solidFill>
                  <a:srgbClr val="0f121d"/>
                </a:solidFill>
                <a:latin typeface="Arial"/>
                <a:ea typeface="Arial"/>
              </a:rPr>
              <a:t>322 solicitudes de Justicia Restaurativa</a:t>
            </a:r>
            <a:r>
              <a:rPr b="0" lang="es-ES" sz="1800" spc="-1" strike="noStrike">
                <a:solidFill>
                  <a:srgbClr val="0f121d"/>
                </a:solidFill>
                <a:latin typeface="Arial"/>
                <a:ea typeface="Arial"/>
              </a:rPr>
              <a:t>, se suscribieron 104 Acuerdos Restaurativos y se </a:t>
            </a:r>
            <a:r>
              <a:rPr b="1" lang="es-ES" sz="2000" spc="-1" strike="noStrike">
                <a:solidFill>
                  <a:srgbClr val="0f121d"/>
                </a:solidFill>
                <a:latin typeface="Arial"/>
                <a:ea typeface="Arial"/>
              </a:rPr>
              <a:t>recuperaron Bs. 2.300.352,79 a favor del Estado </a:t>
            </a:r>
            <a:r>
              <a:rPr b="0" lang="es-ES" sz="1800" spc="-1" strike="noStrike">
                <a:solidFill>
                  <a:srgbClr val="0f121d"/>
                </a:solidFill>
                <a:latin typeface="Arial"/>
                <a:ea typeface="Arial"/>
              </a:rPr>
              <a:t>en procesos por delitos de corrupción y vinculados.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" name="Google Shape;126;p16"/>
          <p:cNvSpPr/>
          <p:nvPr/>
        </p:nvSpPr>
        <p:spPr>
          <a:xfrm>
            <a:off x="0" y="4676040"/>
            <a:ext cx="2728800" cy="110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74000"/>
              </a:lnSpc>
              <a:tabLst>
                <a:tab algn="l" pos="0"/>
              </a:tabLst>
            </a:pPr>
            <a:r>
              <a:rPr b="0" lang="en-US" sz="9800" spc="-1" strike="noStrike">
                <a:solidFill>
                  <a:srgbClr val="0f121d"/>
                </a:solidFill>
                <a:latin typeface="Arial"/>
                <a:ea typeface="Arial"/>
              </a:rPr>
              <a:t>-</a:t>
            </a:r>
            <a:endParaRPr b="0" lang="es-BO" sz="9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" name="Google Shape;127;p16"/>
          <p:cNvSpPr/>
          <p:nvPr/>
        </p:nvSpPr>
        <p:spPr>
          <a:xfrm>
            <a:off x="1899000" y="4987800"/>
            <a:ext cx="7111800" cy="135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ct val="120000"/>
              </a:lnSpc>
            </a:pPr>
            <a:r>
              <a:rPr b="0" lang="es-ES" sz="1800" spc="-1" strike="noStrike">
                <a:solidFill>
                  <a:srgbClr val="0f121d"/>
                </a:solidFill>
                <a:latin typeface="Arial"/>
                <a:ea typeface="Arial"/>
              </a:rPr>
              <a:t>Se </a:t>
            </a:r>
            <a:r>
              <a:rPr b="1" lang="es-ES" sz="2000" spc="-1" strike="noStrike">
                <a:solidFill>
                  <a:srgbClr val="0f121d"/>
                </a:solidFill>
                <a:latin typeface="Arial"/>
                <a:ea typeface="Arial"/>
              </a:rPr>
              <a:t>gestionó 366 denuncias </a:t>
            </a:r>
            <a:r>
              <a:rPr b="0" lang="es-ES" sz="1800" spc="-1" strike="noStrike">
                <a:solidFill>
                  <a:srgbClr val="0f121d"/>
                </a:solidFill>
                <a:latin typeface="Arial"/>
                <a:ea typeface="Arial"/>
              </a:rPr>
              <a:t>por posibles hechos de corrupción con su respectivo informe final y recomendación en el marco de la Ley N° 974. De los cuales 14 fueron remitidos al área de procesamiento penal.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Google Shape;131;p16"/>
          <p:cNvSpPr/>
          <p:nvPr/>
        </p:nvSpPr>
        <p:spPr>
          <a:xfrm>
            <a:off x="1899000" y="3085200"/>
            <a:ext cx="6341400" cy="102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ct val="120000"/>
              </a:lnSpc>
            </a:pPr>
            <a:r>
              <a:rPr b="0" lang="es-ES" sz="1800" spc="-1" strike="noStrike">
                <a:solidFill>
                  <a:srgbClr val="0f121d"/>
                </a:solidFill>
                <a:latin typeface="Arial"/>
                <a:ea typeface="Arial"/>
              </a:rPr>
              <a:t>Se </a:t>
            </a:r>
            <a:r>
              <a:rPr b="1" lang="es-ES" sz="2000" spc="-1" strike="noStrike">
                <a:solidFill>
                  <a:srgbClr val="0f121d"/>
                </a:solidFill>
                <a:latin typeface="Arial"/>
                <a:ea typeface="Arial"/>
              </a:rPr>
              <a:t>gestionó un total de  1.773  </a:t>
            </a:r>
            <a:r>
              <a:rPr b="0" lang="es-ES" sz="1800" spc="-1" strike="noStrike">
                <a:solidFill>
                  <a:srgbClr val="0f121d"/>
                </a:solidFill>
                <a:latin typeface="Arial"/>
                <a:ea typeface="Arial"/>
              </a:rPr>
              <a:t>procesos penales por delitos de corrupción, Legitimación de Ganancias Ilícitas y Enriquecimiento Ilícito a nivel nacional.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2" name="Google Shape;135;p16"/>
          <p:cNvSpPr/>
          <p:nvPr/>
        </p:nvSpPr>
        <p:spPr>
          <a:xfrm>
            <a:off x="10917720" y="3708720"/>
            <a:ext cx="6225120" cy="102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ct val="120000"/>
              </a:lnSpc>
              <a:tabLst>
                <a:tab algn="l" pos="0"/>
              </a:tabLst>
            </a:pPr>
            <a:r>
              <a:rPr b="0" lang="es-ES" sz="1800" spc="-1" strike="noStrike">
                <a:solidFill>
                  <a:srgbClr val="0f121d"/>
                </a:solidFill>
                <a:latin typeface="Arial"/>
                <a:ea typeface="Arial"/>
              </a:rPr>
              <a:t>Se </a:t>
            </a:r>
            <a:r>
              <a:rPr b="1" lang="es-ES" sz="2000" spc="-1" strike="noStrike">
                <a:solidFill>
                  <a:schemeClr val="accent2"/>
                </a:solidFill>
                <a:latin typeface="Arial"/>
                <a:ea typeface="Arial"/>
              </a:rPr>
              <a:t>atendieron</a:t>
            </a:r>
            <a:r>
              <a:rPr b="1" lang="es-ES" sz="2000" spc="-1" strike="noStrike">
                <a:solidFill>
                  <a:srgbClr val="0f121d"/>
                </a:solidFill>
                <a:latin typeface="Arial"/>
                <a:ea typeface="Arial"/>
              </a:rPr>
              <a:t> un total de 394 denuncias </a:t>
            </a:r>
            <a:r>
              <a:rPr b="0" lang="es-ES" sz="1800" spc="-1" strike="noStrike">
                <a:solidFill>
                  <a:srgbClr val="0f121d"/>
                </a:solidFill>
                <a:latin typeface="Arial"/>
                <a:ea typeface="Arial"/>
              </a:rPr>
              <a:t>y/o reclamos presentados por litigantes contra autoridades judiciales y del Ministerio Público.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" name="Google Shape;112;p15"/>
          <p:cNvSpPr/>
          <p:nvPr/>
        </p:nvSpPr>
        <p:spPr>
          <a:xfrm>
            <a:off x="1071360" y="646200"/>
            <a:ext cx="11832840" cy="1997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91000"/>
              </a:lnSpc>
              <a:tabLst>
                <a:tab algn="l" pos="0"/>
              </a:tabLst>
            </a:pPr>
            <a:r>
              <a:rPr b="1" lang="es-ES" sz="4800" spc="-1" strike="noStrike">
                <a:solidFill>
                  <a:srgbClr val="e2ac00"/>
                </a:solidFill>
                <a:latin typeface="Arial"/>
                <a:ea typeface="Arial"/>
              </a:rPr>
              <a:t>Dirección General de Transparencia Institucional y Lucha Contra la Corrupción</a:t>
            </a:r>
            <a:endParaRPr b="0" lang="es-BO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Google Shape;126;p16"/>
          <p:cNvSpPr/>
          <p:nvPr/>
        </p:nvSpPr>
        <p:spPr>
          <a:xfrm>
            <a:off x="9144000" y="1702440"/>
            <a:ext cx="2728800" cy="110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74000"/>
              </a:lnSpc>
              <a:tabLst>
                <a:tab algn="l" pos="0"/>
              </a:tabLst>
            </a:pPr>
            <a:r>
              <a:rPr b="0" lang="en-US" sz="9800" spc="-1" strike="noStrike">
                <a:solidFill>
                  <a:srgbClr val="0f121d"/>
                </a:solidFill>
                <a:latin typeface="Arial"/>
                <a:ea typeface="Arial"/>
              </a:rPr>
              <a:t>-</a:t>
            </a:r>
            <a:endParaRPr b="0" lang="es-BO" sz="9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Google Shape;126;p16"/>
          <p:cNvSpPr/>
          <p:nvPr/>
        </p:nvSpPr>
        <p:spPr>
          <a:xfrm>
            <a:off x="9144000" y="3430440"/>
            <a:ext cx="2728800" cy="110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74000"/>
              </a:lnSpc>
              <a:tabLst>
                <a:tab algn="l" pos="0"/>
              </a:tabLst>
            </a:pPr>
            <a:r>
              <a:rPr b="0" lang="en-US" sz="9800" spc="-1" strike="noStrike">
                <a:solidFill>
                  <a:srgbClr val="0f121d"/>
                </a:solidFill>
                <a:latin typeface="Arial"/>
                <a:ea typeface="Arial"/>
              </a:rPr>
              <a:t>-</a:t>
            </a:r>
            <a:endParaRPr b="0" lang="es-BO" sz="9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" name="Google Shape;126;p16"/>
          <p:cNvSpPr/>
          <p:nvPr/>
        </p:nvSpPr>
        <p:spPr>
          <a:xfrm>
            <a:off x="9199080" y="4777560"/>
            <a:ext cx="2728800" cy="110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74000"/>
              </a:lnSpc>
              <a:tabLst>
                <a:tab algn="l" pos="0"/>
              </a:tabLst>
            </a:pPr>
            <a:r>
              <a:rPr b="0" lang="en-US" sz="9800" spc="-1" strike="noStrike">
                <a:solidFill>
                  <a:srgbClr val="0f121d"/>
                </a:solidFill>
                <a:latin typeface="Arial"/>
                <a:ea typeface="Arial"/>
              </a:rPr>
              <a:t>-</a:t>
            </a:r>
            <a:endParaRPr b="0" lang="es-BO" sz="98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57" name="Google Shape;360;p28"/>
          <p:cNvCxnSpPr/>
          <p:nvPr/>
        </p:nvCxnSpPr>
        <p:spPr>
          <a:xfrm>
            <a:off x="1898640" y="4587120"/>
            <a:ext cx="6300360" cy="360"/>
          </a:xfrm>
          <a:prstGeom prst="straightConnector1">
            <a:avLst/>
          </a:prstGeom>
          <a:ln w="19050">
            <a:solidFill>
              <a:srgbClr val="c9a751"/>
            </a:solidFill>
            <a:round/>
          </a:ln>
        </p:spPr>
      </p:cxnSp>
      <p:cxnSp>
        <p:nvCxnSpPr>
          <p:cNvPr id="158" name="Google Shape;360;p28"/>
          <p:cNvCxnSpPr/>
          <p:nvPr/>
        </p:nvCxnSpPr>
        <p:spPr>
          <a:xfrm>
            <a:off x="11134800" y="3483720"/>
            <a:ext cx="6300360" cy="360"/>
          </a:xfrm>
          <a:prstGeom prst="straightConnector1">
            <a:avLst/>
          </a:prstGeom>
          <a:ln w="19050">
            <a:solidFill>
              <a:srgbClr val="c9a751"/>
            </a:solidFill>
            <a:round/>
          </a:ln>
        </p:spPr>
      </p:cxnSp>
      <p:cxnSp>
        <p:nvCxnSpPr>
          <p:cNvPr id="159" name="Google Shape;360;p28"/>
          <p:cNvCxnSpPr/>
          <p:nvPr/>
        </p:nvCxnSpPr>
        <p:spPr>
          <a:xfrm>
            <a:off x="11176560" y="4890240"/>
            <a:ext cx="6300360" cy="360"/>
          </a:xfrm>
          <a:prstGeom prst="straightConnector1">
            <a:avLst/>
          </a:prstGeom>
          <a:ln w="19050">
            <a:solidFill>
              <a:srgbClr val="c9a751"/>
            </a:solidFill>
            <a:round/>
          </a:ln>
        </p:spPr>
      </p:cxnSp>
      <p:cxnSp>
        <p:nvCxnSpPr>
          <p:cNvPr id="160" name="Google Shape;360;p28"/>
          <p:cNvCxnSpPr/>
          <p:nvPr/>
        </p:nvCxnSpPr>
        <p:spPr>
          <a:xfrm>
            <a:off x="11176560" y="6900480"/>
            <a:ext cx="6300360" cy="360"/>
          </a:xfrm>
          <a:prstGeom prst="straightConnector1">
            <a:avLst/>
          </a:prstGeom>
          <a:ln w="19050">
            <a:solidFill>
              <a:srgbClr val="c9a751"/>
            </a:solidFill>
            <a:round/>
          </a:ln>
        </p:spPr>
      </p:cxnSp>
      <p:pic>
        <p:nvPicPr>
          <p:cNvPr id="161" name="Imagen 21" descr=""/>
          <p:cNvPicPr/>
          <p:nvPr/>
        </p:nvPicPr>
        <p:blipFill>
          <a:blip r:embed="rId1"/>
          <a:stretch/>
        </p:blipFill>
        <p:spPr>
          <a:xfrm>
            <a:off x="5937120" y="6290280"/>
            <a:ext cx="3764160" cy="3764160"/>
          </a:xfrm>
          <a:prstGeom prst="rect">
            <a:avLst/>
          </a:prstGeom>
          <a:ln w="0">
            <a:noFill/>
          </a:ln>
        </p:spPr>
      </p:pic>
      <p:sp>
        <p:nvSpPr>
          <p:cNvPr id="162" name="Google Shape;125;p16"/>
          <p:cNvSpPr/>
          <p:nvPr/>
        </p:nvSpPr>
        <p:spPr>
          <a:xfrm>
            <a:off x="11081520" y="7215840"/>
            <a:ext cx="6490080" cy="124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ct val="120000"/>
              </a:lnSpc>
            </a:pPr>
            <a:r>
              <a:rPr b="0" lang="es-ES" sz="1800" spc="-1" strike="noStrike">
                <a:solidFill>
                  <a:srgbClr val="0f121d"/>
                </a:solidFill>
                <a:latin typeface="Arial"/>
                <a:ea typeface="Arial"/>
              </a:rPr>
              <a:t>Se lanzó la iniciativa </a:t>
            </a:r>
            <a:r>
              <a:rPr b="1" lang="es-ES" sz="1800" spc="-1" strike="noStrike">
                <a:solidFill>
                  <a:srgbClr val="0f121d"/>
                </a:solidFill>
                <a:latin typeface="Arial"/>
                <a:ea typeface="Arial"/>
              </a:rPr>
              <a:t>#HazTuDenuncia, </a:t>
            </a:r>
            <a:r>
              <a:rPr b="0" lang="es-ES" sz="1800" spc="-1" strike="noStrike">
                <a:solidFill>
                  <a:srgbClr val="0f121d"/>
                </a:solidFill>
                <a:latin typeface="Arial"/>
                <a:ea typeface="Arial"/>
              </a:rPr>
              <a:t>habilitando un </a:t>
            </a:r>
            <a:r>
              <a:rPr b="1" lang="es-ES" sz="1800" spc="-1" strike="noStrike">
                <a:solidFill>
                  <a:srgbClr val="0f121d"/>
                </a:solidFill>
                <a:latin typeface="Arial"/>
                <a:ea typeface="Arial"/>
              </a:rPr>
              <a:t>código QR </a:t>
            </a:r>
            <a:r>
              <a:rPr b="0" lang="es-ES" sz="1800" spc="-1" strike="noStrike">
                <a:solidFill>
                  <a:srgbClr val="0f121d"/>
                </a:solidFill>
                <a:latin typeface="Arial"/>
                <a:ea typeface="Arial"/>
              </a:rPr>
              <a:t>que permite a la población reportar hechos de corrupción de manera rápida, accesible y anónima.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2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Google Shape;126;p16"/>
          <p:cNvSpPr/>
          <p:nvPr/>
        </p:nvSpPr>
        <p:spPr>
          <a:xfrm>
            <a:off x="9361080" y="6932520"/>
            <a:ext cx="2728800" cy="110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74000"/>
              </a:lnSpc>
              <a:tabLst>
                <a:tab algn="l" pos="0"/>
              </a:tabLst>
            </a:pPr>
            <a:r>
              <a:rPr b="0" lang="en-US" sz="9800" spc="-1" strike="noStrike">
                <a:solidFill>
                  <a:srgbClr val="0f121d"/>
                </a:solidFill>
                <a:latin typeface="Arial"/>
                <a:ea typeface="Arial"/>
              </a:rPr>
              <a:t>-</a:t>
            </a:r>
            <a:endParaRPr b="0" lang="es-BO" sz="9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4" name="Google Shape;127;p16"/>
          <p:cNvSpPr/>
          <p:nvPr/>
        </p:nvSpPr>
        <p:spPr>
          <a:xfrm>
            <a:off x="1899000" y="6521040"/>
            <a:ext cx="4412880" cy="204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ct val="120000"/>
              </a:lnSpc>
            </a:pPr>
            <a:r>
              <a:rPr b="1" lang="es-BO" sz="1600" spc="-1" strike="noStrike">
                <a:solidFill>
                  <a:srgbClr val="0f121d"/>
                </a:solidFill>
                <a:latin typeface="Arial"/>
                <a:ea typeface="Arial"/>
              </a:rPr>
              <a:t>CASOS RELEVANTES: 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  <a:p>
            <a:pPr lvl="4" marL="285840" indent="-285840" algn="just">
              <a:lnSpc>
                <a:spcPct val="120000"/>
              </a:lnSpc>
              <a:buClr>
                <a:srgbClr val="000000"/>
              </a:buClr>
              <a:buFont typeface="Arial"/>
              <a:buChar char="•"/>
            </a:pPr>
            <a:r>
              <a:rPr b="0" lang="es-BO" sz="1600" spc="-1" strike="noStrike">
                <a:solidFill>
                  <a:srgbClr val="0f121d"/>
                </a:solidFill>
                <a:latin typeface="Arial"/>
                <a:ea typeface="Arial"/>
              </a:rPr>
              <a:t>EMAPA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  <a:p>
            <a:pPr lvl="4" marL="285840" indent="-285840" algn="just">
              <a:lnSpc>
                <a:spcPct val="120000"/>
              </a:lnSpc>
              <a:buClr>
                <a:srgbClr val="000000"/>
              </a:buClr>
              <a:buFont typeface="Arial"/>
              <a:buChar char="•"/>
            </a:pPr>
            <a:r>
              <a:rPr b="0" lang="es-BO" sz="1600" spc="-1" strike="noStrike">
                <a:solidFill>
                  <a:srgbClr val="0f121d"/>
                </a:solidFill>
                <a:latin typeface="Arial"/>
                <a:ea typeface="Arial"/>
              </a:rPr>
              <a:t>DOBLE VIA EL SILLAR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  <a:p>
            <a:pPr lvl="4" marL="285840" indent="-285840" algn="just">
              <a:lnSpc>
                <a:spcPct val="120000"/>
              </a:lnSpc>
              <a:buClr>
                <a:srgbClr val="000000"/>
              </a:buClr>
              <a:buFont typeface="Arial"/>
              <a:buChar char="•"/>
            </a:pPr>
            <a:r>
              <a:rPr b="0" lang="es-BO" sz="1600" spc="-1" strike="noStrike">
                <a:solidFill>
                  <a:srgbClr val="0f121d"/>
                </a:solidFill>
                <a:latin typeface="Arial"/>
                <a:ea typeface="Arial"/>
              </a:rPr>
              <a:t>FONDO INDÍGENA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  <a:p>
            <a:pPr lvl="4" marL="285840" indent="-285840" algn="just">
              <a:lnSpc>
                <a:spcPct val="120000"/>
              </a:lnSpc>
              <a:buClr>
                <a:srgbClr val="000000"/>
              </a:buClr>
              <a:buFont typeface="Arial"/>
              <a:buChar char="•"/>
            </a:pPr>
            <a:r>
              <a:rPr b="0" lang="es-BO" sz="1600" spc="-1" strike="noStrike">
                <a:solidFill>
                  <a:srgbClr val="0f121d"/>
                </a:solidFill>
                <a:latin typeface="Arial"/>
                <a:ea typeface="Arial"/>
              </a:rPr>
              <a:t>BOTRADING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  <a:p>
            <a:pPr lvl="4" marL="285840" indent="-285840" algn="just">
              <a:lnSpc>
                <a:spcPct val="120000"/>
              </a:lnSpc>
              <a:buClr>
                <a:srgbClr val="000000"/>
              </a:buClr>
              <a:buFont typeface="Arial"/>
              <a:buChar char="•"/>
            </a:pPr>
            <a:r>
              <a:rPr b="0" lang="es-BO" sz="1600" spc="-1" strike="noStrike">
                <a:solidFill>
                  <a:srgbClr val="0f121d"/>
                </a:solidFill>
                <a:latin typeface="Arial"/>
                <a:ea typeface="Arial"/>
              </a:rPr>
              <a:t>YPFB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  <a:p>
            <a:pPr lvl="4" marL="285840" indent="-285840" algn="just">
              <a:lnSpc>
                <a:spcPct val="120000"/>
              </a:lnSpc>
              <a:buClr>
                <a:srgbClr val="000000"/>
              </a:buClr>
              <a:buFont typeface="Arial"/>
              <a:buChar char="•"/>
            </a:pPr>
            <a:r>
              <a:rPr b="0" lang="es-BO" sz="1600" spc="-1" strike="noStrike">
                <a:solidFill>
                  <a:srgbClr val="0f121d"/>
                </a:solidFill>
                <a:latin typeface="Arial"/>
                <a:ea typeface="Arial"/>
              </a:rPr>
              <a:t>OTROS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slow">
    <p:push dir="u"/>
  </p:transition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CuadroTexto 2"/>
          <p:cNvSpPr/>
          <p:nvPr/>
        </p:nvSpPr>
        <p:spPr>
          <a:xfrm>
            <a:off x="1003680" y="1437480"/>
            <a:ext cx="7277760" cy="7336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171360" algn="ctr" defTabSz="1371600">
              <a:lnSpc>
                <a:spcPct val="100000"/>
              </a:lnSpc>
            </a:pPr>
            <a:r>
              <a:rPr b="1" lang="es-MX" sz="3600" spc="-1" strike="noStrike">
                <a:solidFill>
                  <a:srgbClr val="e2ac00"/>
                </a:solidFill>
                <a:latin typeface="Arial"/>
                <a:ea typeface="Arial"/>
              </a:rPr>
              <a:t>OBJETIVOS CUMPLIDOS EN LA GESTIÓN 2025 </a:t>
            </a:r>
            <a:endParaRPr b="0" lang="es-BO" sz="3600" spc="-1" strike="noStrike">
              <a:solidFill>
                <a:srgbClr val="000000"/>
              </a:solidFill>
              <a:latin typeface="Arial"/>
            </a:endParaRPr>
          </a:p>
          <a:p>
            <a:pPr marL="171360" algn="just" defTabSz="1371600">
              <a:lnSpc>
                <a:spcPct val="100000"/>
              </a:lnSpc>
            </a:pPr>
            <a:endParaRPr b="0" lang="es-BO" sz="2700" spc="-1" strike="noStrike">
              <a:solidFill>
                <a:srgbClr val="000000"/>
              </a:solidFill>
              <a:latin typeface="Arial"/>
            </a:endParaRPr>
          </a:p>
          <a:p>
            <a:pPr marL="171360" algn="just" defTabSz="1371600">
              <a:lnSpc>
                <a:spcPct val="100000"/>
              </a:lnSpc>
            </a:pPr>
            <a:r>
              <a:rPr b="0" lang="es-ES" sz="3000" spc="-1" strike="noStrike">
                <a:solidFill>
                  <a:srgbClr val="000000"/>
                </a:solidFill>
                <a:latin typeface="Calibri"/>
                <a:ea typeface="Calibri"/>
              </a:rPr>
              <a:t>El Ex - Viceministerio de Coordinación y Gestión Gubernamental mediante la </a:t>
            </a:r>
            <a:r>
              <a:rPr b="0" lang="es-MX" sz="3000" spc="-1" strike="noStrike">
                <a:solidFill>
                  <a:srgbClr val="000000"/>
                </a:solidFill>
                <a:latin typeface="Calibri"/>
                <a:ea typeface="Calibri"/>
              </a:rPr>
              <a:t>Dirección General De Gestión Legislativa Plurinacional </a:t>
            </a:r>
            <a:r>
              <a:rPr b="0" lang="es-ES" sz="3000" spc="-1" strike="noStrike">
                <a:solidFill>
                  <a:srgbClr val="000000"/>
                </a:solidFill>
                <a:latin typeface="Calibri"/>
                <a:ea typeface="Calibri"/>
              </a:rPr>
              <a:t>durante el periodo comprendido de </a:t>
            </a:r>
            <a:r>
              <a:rPr b="1" lang="es-ES" sz="3000" spc="-1" strike="noStrike">
                <a:solidFill>
                  <a:srgbClr val="000000"/>
                </a:solidFill>
                <a:latin typeface="Calibri"/>
                <a:ea typeface="Calibri"/>
              </a:rPr>
              <a:t>01 enero al 31 de octubre de 2025</a:t>
            </a:r>
            <a:r>
              <a:rPr b="0" lang="es-ES" sz="3000" spc="-1" strike="noStrike">
                <a:solidFill>
                  <a:srgbClr val="000000"/>
                </a:solidFill>
                <a:latin typeface="Calibri"/>
                <a:ea typeface="Calibri"/>
              </a:rPr>
              <a:t>, recepcionaron y procesaron un total de </a:t>
            </a:r>
            <a:r>
              <a:rPr b="1" lang="es-ES" sz="3000" spc="-1" strike="noStrike">
                <a:solidFill>
                  <a:srgbClr val="000000"/>
                </a:solidFill>
                <a:latin typeface="Calibri"/>
                <a:ea typeface="Calibri"/>
              </a:rPr>
              <a:t>1733 </a:t>
            </a:r>
            <a:r>
              <a:rPr b="0" lang="es-ES" sz="3000" spc="-1" strike="noStrike">
                <a:solidFill>
                  <a:srgbClr val="000000"/>
                </a:solidFill>
                <a:latin typeface="Calibri"/>
                <a:ea typeface="Calibri"/>
              </a:rPr>
              <a:t>Instrumentos de Fiscalización y Acción Camaral correspondiendo: </a:t>
            </a:r>
            <a:r>
              <a:rPr b="1" lang="es-ES" sz="3000" spc="-1" strike="noStrike">
                <a:solidFill>
                  <a:srgbClr val="000000"/>
                </a:solidFill>
                <a:latin typeface="Calibri"/>
                <a:ea typeface="Calibri"/>
              </a:rPr>
              <a:t>835</a:t>
            </a:r>
            <a:r>
              <a:rPr b="0" lang="es-ES" sz="3000" spc="-1" strike="noStrike">
                <a:solidFill>
                  <a:srgbClr val="000000"/>
                </a:solidFill>
                <a:latin typeface="Calibri"/>
                <a:ea typeface="Calibri"/>
              </a:rPr>
              <a:t> PIE´s, </a:t>
            </a:r>
            <a:r>
              <a:rPr b="1" lang="es-ES" sz="3000" spc="-1" strike="noStrike">
                <a:solidFill>
                  <a:srgbClr val="000000"/>
                </a:solidFill>
                <a:latin typeface="Calibri"/>
                <a:ea typeface="Calibri"/>
              </a:rPr>
              <a:t>36</a:t>
            </a:r>
            <a:r>
              <a:rPr b="0" lang="es-ES" sz="3000" spc="-1" strike="noStrike">
                <a:solidFill>
                  <a:srgbClr val="000000"/>
                </a:solidFill>
                <a:latin typeface="Calibri"/>
                <a:ea typeface="Calibri"/>
              </a:rPr>
              <a:t> Minutas de Comunicación y </a:t>
            </a:r>
            <a:r>
              <a:rPr b="1" lang="es-ES" sz="3000" spc="-1" strike="noStrike">
                <a:solidFill>
                  <a:srgbClr val="000000"/>
                </a:solidFill>
                <a:latin typeface="Calibri"/>
                <a:ea typeface="Calibri"/>
              </a:rPr>
              <a:t>44</a:t>
            </a:r>
            <a:r>
              <a:rPr b="0" lang="es-ES" sz="3000" spc="-1" strike="noStrike">
                <a:solidFill>
                  <a:srgbClr val="000000"/>
                </a:solidFill>
                <a:latin typeface="Calibri"/>
                <a:ea typeface="Calibri"/>
              </a:rPr>
              <a:t> PIO´s </a:t>
            </a:r>
            <a:r>
              <a:rPr b="1" lang="es-ES" sz="3000" spc="-1" strike="noStrike">
                <a:solidFill>
                  <a:srgbClr val="000000"/>
                </a:solidFill>
                <a:latin typeface="Calibri"/>
                <a:ea typeface="Calibri"/>
              </a:rPr>
              <a:t>Cámara de Diputados</a:t>
            </a:r>
            <a:r>
              <a:rPr b="0" lang="es-ES" sz="3000" spc="-1" strike="noStrike">
                <a:solidFill>
                  <a:srgbClr val="000000"/>
                </a:solidFill>
                <a:latin typeface="Calibri"/>
                <a:ea typeface="Calibri"/>
              </a:rPr>
              <a:t>; asimismo </a:t>
            </a:r>
            <a:r>
              <a:rPr b="1" lang="es-ES" sz="3000" spc="-1" strike="noStrike">
                <a:solidFill>
                  <a:srgbClr val="000000"/>
                </a:solidFill>
                <a:latin typeface="Calibri"/>
                <a:ea typeface="Calibri"/>
              </a:rPr>
              <a:t>706</a:t>
            </a:r>
            <a:r>
              <a:rPr b="0" lang="es-ES" sz="3000" spc="-1" strike="noStrike">
                <a:solidFill>
                  <a:srgbClr val="000000"/>
                </a:solidFill>
                <a:latin typeface="Calibri"/>
                <a:ea typeface="Calibri"/>
              </a:rPr>
              <a:t> PIE´s, </a:t>
            </a:r>
            <a:r>
              <a:rPr b="1" lang="es-ES" sz="3000" spc="-1" strike="noStrike">
                <a:solidFill>
                  <a:srgbClr val="000000"/>
                </a:solidFill>
                <a:latin typeface="Calibri"/>
                <a:ea typeface="Calibri"/>
              </a:rPr>
              <a:t>83</a:t>
            </a:r>
            <a:r>
              <a:rPr b="0" lang="es-ES" sz="3000" spc="-1" strike="noStrike">
                <a:solidFill>
                  <a:srgbClr val="000000"/>
                </a:solidFill>
                <a:latin typeface="Calibri"/>
                <a:ea typeface="Calibri"/>
              </a:rPr>
              <a:t> Minutas de Comunicación y </a:t>
            </a:r>
            <a:r>
              <a:rPr b="1" lang="es-ES" sz="3000" spc="-1" strike="noStrike">
                <a:solidFill>
                  <a:srgbClr val="000000"/>
                </a:solidFill>
                <a:latin typeface="Calibri"/>
                <a:ea typeface="Calibri"/>
              </a:rPr>
              <a:t>29</a:t>
            </a:r>
            <a:r>
              <a:rPr b="0" lang="es-ES" sz="3000" spc="-1" strike="noStrike">
                <a:solidFill>
                  <a:srgbClr val="000000"/>
                </a:solidFill>
                <a:latin typeface="Calibri"/>
                <a:ea typeface="Calibri"/>
              </a:rPr>
              <a:t> PIO´s de la </a:t>
            </a:r>
            <a:r>
              <a:rPr b="1" lang="es-ES" sz="3000" spc="-1" strike="noStrike">
                <a:solidFill>
                  <a:srgbClr val="000000"/>
                </a:solidFill>
                <a:latin typeface="Calibri"/>
                <a:ea typeface="Calibri"/>
              </a:rPr>
              <a:t>Cámara de Senadores</a:t>
            </a:r>
            <a:r>
              <a:rPr b="0" lang="es-ES" sz="3000" spc="-1" strike="noStrike">
                <a:solidFill>
                  <a:srgbClr val="000000"/>
                </a:solidFill>
                <a:latin typeface="Calibri"/>
                <a:ea typeface="Calibri"/>
              </a:rPr>
              <a:t>. </a:t>
            </a:r>
            <a:endParaRPr b="0" lang="es-BO" sz="3000" spc="-1" strike="noStrike">
              <a:solidFill>
                <a:srgbClr val="000000"/>
              </a:solidFill>
              <a:latin typeface="Arial"/>
            </a:endParaRPr>
          </a:p>
          <a:p>
            <a:pPr marL="171360" algn="ctr" defTabSz="1371600">
              <a:lnSpc>
                <a:spcPct val="100000"/>
              </a:lnSpc>
            </a:pPr>
            <a:endParaRPr b="0" lang="es-BO" sz="165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51" name="Imagen 7" descr=""/>
          <p:cNvPicPr/>
          <p:nvPr/>
        </p:nvPicPr>
        <p:blipFill>
          <a:blip r:embed="rId1"/>
          <a:stretch/>
        </p:blipFill>
        <p:spPr>
          <a:xfrm>
            <a:off x="8941320" y="1437480"/>
            <a:ext cx="7958160" cy="6976440"/>
          </a:xfrm>
          <a:prstGeom prst="rect">
            <a:avLst/>
          </a:prstGeom>
          <a:ln w="0">
            <a:noFill/>
          </a:ln>
        </p:spPr>
      </p:pic>
    </p:spTree>
  </p:cSld>
  <p:transition spd="slow">
    <p:push dir="u"/>
  </p:transition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2" name="Imagen 3" descr=""/>
          <p:cNvPicPr/>
          <p:nvPr/>
        </p:nvPicPr>
        <p:blipFill>
          <a:blip r:embed="rId1"/>
          <a:stretch/>
        </p:blipFill>
        <p:spPr>
          <a:xfrm>
            <a:off x="9713880" y="2024280"/>
            <a:ext cx="8126640" cy="6237720"/>
          </a:xfrm>
          <a:prstGeom prst="rect">
            <a:avLst/>
          </a:prstGeom>
          <a:ln w="0">
            <a:noFill/>
          </a:ln>
        </p:spPr>
      </p:pic>
      <p:sp>
        <p:nvSpPr>
          <p:cNvPr id="653" name="CuadroTexto 1"/>
          <p:cNvSpPr/>
          <p:nvPr/>
        </p:nvSpPr>
        <p:spPr>
          <a:xfrm>
            <a:off x="1398960" y="1069200"/>
            <a:ext cx="7277760" cy="8067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171360" algn="ctr" defTabSz="1371600">
              <a:lnSpc>
                <a:spcPct val="100000"/>
              </a:lnSpc>
            </a:pPr>
            <a:r>
              <a:rPr b="1" lang="es-MX" sz="3000" spc="-1" strike="noStrike">
                <a:solidFill>
                  <a:srgbClr val="e2ac00"/>
                </a:solidFill>
                <a:latin typeface="Arial"/>
                <a:ea typeface="Arial"/>
              </a:rPr>
              <a:t>VICEMINISTERIO DE COORDINACIÓN POLÍTICA Y LEGISLATIVA </a:t>
            </a:r>
            <a:endParaRPr b="0" lang="es-BO" sz="3000" spc="-1" strike="noStrike">
              <a:solidFill>
                <a:srgbClr val="000000"/>
              </a:solidFill>
              <a:latin typeface="Arial"/>
            </a:endParaRPr>
          </a:p>
          <a:p>
            <a:pPr marL="171360" algn="just" defTabSz="1371600">
              <a:lnSpc>
                <a:spcPct val="100000"/>
              </a:lnSpc>
            </a:pPr>
            <a:endParaRPr b="0" lang="es-BO" sz="2700" spc="-1" strike="noStrike">
              <a:solidFill>
                <a:srgbClr val="000000"/>
              </a:solidFill>
              <a:latin typeface="Arial"/>
            </a:endParaRPr>
          </a:p>
          <a:p>
            <a:pPr marL="171360" algn="just" defTabSz="1371600">
              <a:lnSpc>
                <a:spcPct val="100000"/>
              </a:lnSpc>
            </a:pPr>
            <a:r>
              <a:rPr b="0" lang="es-ES" sz="3000" spc="-1" strike="noStrike">
                <a:solidFill>
                  <a:srgbClr val="000000"/>
                </a:solidFill>
                <a:latin typeface="Calibri"/>
                <a:ea typeface="Calibri"/>
              </a:rPr>
              <a:t>Tras la reestructuración del Estado y en el marco de las atribuciones establecidas por el </a:t>
            </a:r>
            <a:r>
              <a:rPr b="1" lang="es-ES" sz="3000" spc="-1" strike="noStrike">
                <a:solidFill>
                  <a:srgbClr val="000000"/>
                </a:solidFill>
                <a:latin typeface="Calibri"/>
                <a:ea typeface="Calibri"/>
              </a:rPr>
              <a:t>Decreto Supremo N° 5488</a:t>
            </a:r>
            <a:r>
              <a:rPr b="0" lang="es-ES" sz="3000" spc="-1" strike="noStrike">
                <a:solidFill>
                  <a:srgbClr val="000000"/>
                </a:solidFill>
                <a:latin typeface="Calibri"/>
                <a:ea typeface="Calibri"/>
              </a:rPr>
              <a:t> de Organización del Órgano Ejecutivo y dando continuidad al trabajo realizado por su antecesor, el Viceministerio de Coordinación Política Legislativa durante el periodo comprendido entre el </a:t>
            </a:r>
            <a:r>
              <a:rPr b="1" lang="es-ES" sz="3000" spc="-1" strike="noStrike">
                <a:solidFill>
                  <a:srgbClr val="000000"/>
                </a:solidFill>
                <a:latin typeface="Calibri"/>
                <a:ea typeface="Calibri"/>
              </a:rPr>
              <a:t>17 de noviembre al 31 de diciembre del 2025</a:t>
            </a:r>
            <a:r>
              <a:rPr b="0" lang="es-ES" sz="3000" spc="-1" strike="noStrike">
                <a:solidFill>
                  <a:srgbClr val="000000"/>
                </a:solidFill>
                <a:latin typeface="Calibri"/>
                <a:ea typeface="Calibri"/>
              </a:rPr>
              <a:t> recepción y procesó un total de </a:t>
            </a:r>
            <a:r>
              <a:rPr b="1" lang="es-ES" sz="3000" spc="-1" strike="noStrike">
                <a:solidFill>
                  <a:srgbClr val="000000"/>
                </a:solidFill>
                <a:latin typeface="Calibri"/>
                <a:ea typeface="Calibri"/>
              </a:rPr>
              <a:t>208 Instrumentos de Fiscalización</a:t>
            </a:r>
            <a:r>
              <a:rPr b="0" lang="es-ES" sz="3000" spc="-1" strike="noStrike">
                <a:solidFill>
                  <a:srgbClr val="000000"/>
                </a:solidFill>
                <a:latin typeface="Calibri"/>
                <a:ea typeface="Calibri"/>
              </a:rPr>
              <a:t> de acuerdo al siguiente detalle: </a:t>
            </a:r>
            <a:r>
              <a:rPr b="1" lang="es-ES" sz="3000" spc="-1" strike="noStrike">
                <a:solidFill>
                  <a:srgbClr val="000000"/>
                </a:solidFill>
                <a:latin typeface="Calibri"/>
                <a:ea typeface="Calibri"/>
              </a:rPr>
              <a:t>104</a:t>
            </a:r>
            <a:r>
              <a:rPr b="0" lang="es-ES" sz="3000" spc="-1" strike="noStrike">
                <a:solidFill>
                  <a:srgbClr val="000000"/>
                </a:solidFill>
                <a:latin typeface="Calibri"/>
                <a:ea typeface="Calibri"/>
              </a:rPr>
              <a:t> PIE´s, </a:t>
            </a:r>
            <a:r>
              <a:rPr b="1" lang="es-ES" sz="3000" spc="-1" strike="noStrike">
                <a:solidFill>
                  <a:srgbClr val="000000"/>
                </a:solidFill>
                <a:latin typeface="Calibri"/>
                <a:ea typeface="Calibri"/>
              </a:rPr>
              <a:t>1</a:t>
            </a:r>
            <a:r>
              <a:rPr b="0" lang="es-ES" sz="3000" spc="-1" strike="noStrike">
                <a:solidFill>
                  <a:srgbClr val="000000"/>
                </a:solidFill>
                <a:latin typeface="Calibri"/>
                <a:ea typeface="Calibri"/>
              </a:rPr>
              <a:t> Minuta de Comunicación de la Cámara de Diputados y </a:t>
            </a:r>
            <a:r>
              <a:rPr b="1" lang="es-ES" sz="3000" spc="-1" strike="noStrike">
                <a:solidFill>
                  <a:srgbClr val="000000"/>
                </a:solidFill>
                <a:latin typeface="Calibri"/>
                <a:ea typeface="Calibri"/>
              </a:rPr>
              <a:t>99</a:t>
            </a:r>
            <a:r>
              <a:rPr b="0" lang="es-ES" sz="3000" spc="-1" strike="noStrike">
                <a:solidFill>
                  <a:srgbClr val="000000"/>
                </a:solidFill>
                <a:latin typeface="Calibri"/>
                <a:ea typeface="Calibri"/>
              </a:rPr>
              <a:t> PIE´s, </a:t>
            </a:r>
            <a:r>
              <a:rPr b="1" lang="es-ES" sz="3000" spc="-1" strike="noStrike">
                <a:solidFill>
                  <a:srgbClr val="000000"/>
                </a:solidFill>
                <a:latin typeface="Calibri"/>
                <a:ea typeface="Calibri"/>
              </a:rPr>
              <a:t>4</a:t>
            </a:r>
            <a:r>
              <a:rPr b="0" lang="es-ES" sz="3000" spc="-1" strike="noStrike">
                <a:solidFill>
                  <a:srgbClr val="000000"/>
                </a:solidFill>
                <a:latin typeface="Calibri"/>
                <a:ea typeface="Calibri"/>
              </a:rPr>
              <a:t> Minutas de Comunicación Cámara de la Senadores.</a:t>
            </a:r>
            <a:endParaRPr b="0" lang="es-BO" sz="3000" spc="-1" strike="noStrike">
              <a:solidFill>
                <a:srgbClr val="000000"/>
              </a:solidFill>
              <a:latin typeface="Arial"/>
            </a:endParaRPr>
          </a:p>
          <a:p>
            <a:pPr marL="171360" algn="ctr" defTabSz="1371600">
              <a:lnSpc>
                <a:spcPct val="100000"/>
              </a:lnSpc>
            </a:pPr>
            <a:endParaRPr b="0" lang="es-BO" sz="165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slow">
    <p:push dir="u"/>
  </p:transition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PlaceHolder 1"/>
          <p:cNvSpPr>
            <a:spLocks noGrp="1"/>
          </p:cNvSpPr>
          <p:nvPr>
            <p:ph type="title"/>
          </p:nvPr>
        </p:nvSpPr>
        <p:spPr>
          <a:xfrm>
            <a:off x="597600" y="1627560"/>
            <a:ext cx="11812320" cy="605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rmAutofit fontScale="90240"/>
          </a:bodyPr>
          <a:p>
            <a:pPr indent="0" algn="ctr">
              <a:lnSpc>
                <a:spcPct val="100000"/>
              </a:lnSpc>
              <a:buNone/>
            </a:pPr>
            <a:r>
              <a:rPr b="1" lang="es-MX" sz="3750" spc="-1" strike="noStrike">
                <a:solidFill>
                  <a:schemeClr val="dk1"/>
                </a:solidFill>
                <a:latin typeface="Calibri"/>
                <a:ea typeface="Calibri"/>
              </a:rPr>
              <a:t>Proyectos de Ley con origen desde el Órgano Ejecutivo</a:t>
            </a:r>
            <a:endParaRPr b="0" lang="es-BO" sz="375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655" name="Marcador de contenido 3"/>
          <p:cNvGraphicFramePr/>
          <p:nvPr/>
        </p:nvGraphicFramePr>
        <p:xfrm>
          <a:off x="579960" y="2243160"/>
          <a:ext cx="11794680" cy="1159920"/>
        </p:xfrm>
        <a:graphic>
          <a:graphicData uri="http://schemas.openxmlformats.org/drawingml/2006/table">
            <a:tbl>
              <a:tblPr/>
              <a:tblGrid>
                <a:gridCol w="11794680"/>
              </a:tblGrid>
              <a:tr h="579960">
                <a:tc>
                  <a:txBody>
                    <a:bodyPr lIns="137160" rIns="137160" tIns="68400" bIns="684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MX" sz="2100" spc="-1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</a:rPr>
                        <a:t>Iniciativas legislativas enviadas a la A.L.P. </a:t>
                      </a:r>
                      <a:endParaRPr b="0" lang="es-BO" sz="21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137160" marR="1371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c9a751"/>
                    </a:solidFill>
                  </a:tcPr>
                </a:tc>
              </a:tr>
              <a:tr h="579960">
                <a:tc>
                  <a:txBody>
                    <a:bodyPr lIns="137160" rIns="137160" tIns="68400" bIns="684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s-MX" sz="2100" spc="-1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</a:rPr>
                        <a:t>47</a:t>
                      </a:r>
                      <a:endParaRPr b="0" lang="es-BO" sz="21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137160" marR="1371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c9a751"/>
                    </a:solidFill>
                  </a:tcPr>
                </a:tc>
              </a:tr>
            </a:tbl>
          </a:graphicData>
        </a:graphic>
      </p:graphicFrame>
      <p:sp>
        <p:nvSpPr>
          <p:cNvPr id="656" name="Título 1"/>
          <p:cNvSpPr/>
          <p:nvPr/>
        </p:nvSpPr>
        <p:spPr>
          <a:xfrm>
            <a:off x="579600" y="5789520"/>
            <a:ext cx="11795040" cy="552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37160" rIns="137160" tIns="68760" bIns="68760" anchor="ctr">
            <a:normAutofit fontScale="80920"/>
          </a:bodyPr>
          <a:p>
            <a:pPr defTabSz="914400">
              <a:lnSpc>
                <a:spcPct val="90000"/>
              </a:lnSpc>
            </a:pPr>
            <a:r>
              <a:rPr b="1" lang="es-MX" sz="3750" spc="-1" strike="noStrike">
                <a:solidFill>
                  <a:schemeClr val="dk1"/>
                </a:solidFill>
                <a:latin typeface="Arial"/>
              </a:rPr>
              <a:t>Proyectos de Ley en Consulta Cámara de Diputados</a:t>
            </a:r>
            <a:endParaRPr b="0" lang="es-BO" sz="375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657" name="Tabla 7"/>
          <p:cNvGraphicFramePr/>
          <p:nvPr/>
        </p:nvGraphicFramePr>
        <p:xfrm>
          <a:off x="623880" y="6406920"/>
          <a:ext cx="11829600" cy="996120"/>
        </p:xfrm>
        <a:graphic>
          <a:graphicData uri="http://schemas.openxmlformats.org/drawingml/2006/table">
            <a:tbl>
              <a:tblPr/>
              <a:tblGrid>
                <a:gridCol w="5914800"/>
                <a:gridCol w="5914800"/>
              </a:tblGrid>
              <a:tr h="996120">
                <a:tc>
                  <a:txBody>
                    <a:bodyPr lIns="137160" rIns="137160" tIns="68400" bIns="684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MX" sz="2100" spc="-1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</a:rPr>
                        <a:t>Total de proyectos de ley en consulta atendidos por los diferentes ministerios</a:t>
                      </a:r>
                      <a:endParaRPr b="0" lang="es-BO" sz="21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137160" marR="1371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c9a751"/>
                    </a:solidFill>
                  </a:tcPr>
                </a:tc>
                <a:tc>
                  <a:txBody>
                    <a:bodyPr lIns="137160" rIns="137160" tIns="68400" bIns="684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MX" sz="2100" spc="-1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</a:rPr>
                        <a:t>630</a:t>
                      </a:r>
                      <a:endParaRPr b="0" lang="es-BO" sz="21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137160" marR="1371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c9a751"/>
                    </a:solidFill>
                  </a:tcPr>
                </a:tc>
              </a:tr>
            </a:tbl>
          </a:graphicData>
        </a:graphic>
      </p:graphicFrame>
      <p:sp>
        <p:nvSpPr>
          <p:cNvPr id="658" name="Título 1"/>
          <p:cNvSpPr/>
          <p:nvPr/>
        </p:nvSpPr>
        <p:spPr>
          <a:xfrm>
            <a:off x="579600" y="7895880"/>
            <a:ext cx="11795040" cy="568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37160" rIns="137160" tIns="68760" bIns="68760" anchor="ctr">
            <a:normAutofit fontScale="84102"/>
          </a:bodyPr>
          <a:p>
            <a:pPr defTabSz="914400">
              <a:lnSpc>
                <a:spcPct val="90000"/>
              </a:lnSpc>
            </a:pPr>
            <a:r>
              <a:rPr b="1" lang="es-MX" sz="3750" spc="-1" strike="noStrike">
                <a:solidFill>
                  <a:schemeClr val="dk1"/>
                </a:solidFill>
                <a:latin typeface="Arial"/>
              </a:rPr>
              <a:t>Proyectos de Ley en Consulta Cámara de Senadores</a:t>
            </a:r>
            <a:endParaRPr b="0" lang="es-BO" sz="375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659" name="Tabla 9"/>
          <p:cNvGraphicFramePr/>
          <p:nvPr/>
        </p:nvGraphicFramePr>
        <p:xfrm>
          <a:off x="545040" y="8464320"/>
          <a:ext cx="11829600" cy="777240"/>
        </p:xfrm>
        <a:graphic>
          <a:graphicData uri="http://schemas.openxmlformats.org/drawingml/2006/table">
            <a:tbl>
              <a:tblPr/>
              <a:tblGrid>
                <a:gridCol w="5914800"/>
                <a:gridCol w="5914800"/>
              </a:tblGrid>
              <a:tr h="777240">
                <a:tc>
                  <a:txBody>
                    <a:bodyPr lIns="137160" rIns="137160" tIns="68400" bIns="684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MX" sz="2100" spc="-1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</a:rPr>
                        <a:t>Total de proyectos de ley en consulta atendidos por los diferentes ministerios</a:t>
                      </a:r>
                      <a:endParaRPr b="0" lang="es-BO" sz="21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137160" marR="1371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c9a751"/>
                    </a:solidFill>
                  </a:tcPr>
                </a:tc>
                <a:tc>
                  <a:txBody>
                    <a:bodyPr lIns="137160" rIns="137160" tIns="68400" bIns="684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MX" sz="2100" spc="-1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</a:rPr>
                        <a:t>506</a:t>
                      </a:r>
                      <a:endParaRPr b="0" lang="es-BO" sz="21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137160" marR="1371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c9a751"/>
                    </a:solidFill>
                  </a:tcPr>
                </a:tc>
              </a:tr>
            </a:tbl>
          </a:graphicData>
        </a:graphic>
      </p:graphicFrame>
      <p:sp>
        <p:nvSpPr>
          <p:cNvPr id="660" name="Título 1"/>
          <p:cNvSpPr/>
          <p:nvPr/>
        </p:nvSpPr>
        <p:spPr>
          <a:xfrm>
            <a:off x="615600" y="3718440"/>
            <a:ext cx="11812320" cy="58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37160" rIns="137160" tIns="68760" bIns="68760" anchor="ctr">
            <a:normAutofit fontScale="90240"/>
          </a:bodyPr>
          <a:p>
            <a:pPr defTabSz="914400">
              <a:lnSpc>
                <a:spcPct val="90000"/>
              </a:lnSpc>
            </a:pPr>
            <a:r>
              <a:rPr b="1" lang="es-MX" sz="3750" spc="-1" strike="noStrike">
                <a:solidFill>
                  <a:schemeClr val="dk1"/>
                </a:solidFill>
                <a:latin typeface="Arial"/>
              </a:rPr>
              <a:t>Leyes Promulgadas</a:t>
            </a:r>
            <a:endParaRPr b="0" lang="es-BO" sz="375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661" name="Tabla 11"/>
          <p:cNvGraphicFramePr/>
          <p:nvPr/>
        </p:nvGraphicFramePr>
        <p:xfrm>
          <a:off x="615600" y="4209840"/>
          <a:ext cx="11829600" cy="606600"/>
        </p:xfrm>
        <a:graphic>
          <a:graphicData uri="http://schemas.openxmlformats.org/drawingml/2006/table">
            <a:tbl>
              <a:tblPr/>
              <a:tblGrid>
                <a:gridCol w="5914800"/>
                <a:gridCol w="5914800"/>
              </a:tblGrid>
              <a:tr h="606600">
                <a:tc>
                  <a:txBody>
                    <a:bodyPr lIns="137160" rIns="137160" tIns="68400" bIns="684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MX" sz="2100" spc="-1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</a:rPr>
                        <a:t>Total leyes promulgas </a:t>
                      </a:r>
                      <a:endParaRPr b="0" lang="es-BO" sz="21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137160" marR="1371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c9a751"/>
                    </a:solidFill>
                  </a:tcPr>
                </a:tc>
                <a:tc>
                  <a:txBody>
                    <a:bodyPr lIns="137160" rIns="137160" tIns="68400" bIns="684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MX" sz="2100" spc="-1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</a:rPr>
                        <a:t>93*</a:t>
                      </a:r>
                      <a:endParaRPr b="0" lang="es-BO" sz="21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137160" marR="1371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c9a751"/>
                    </a:solidFill>
                  </a:tcPr>
                </a:tc>
              </a:tr>
            </a:tbl>
          </a:graphicData>
        </a:graphic>
      </p:graphicFrame>
      <p:sp>
        <p:nvSpPr>
          <p:cNvPr id="662" name="Título 1"/>
          <p:cNvSpPr/>
          <p:nvPr/>
        </p:nvSpPr>
        <p:spPr>
          <a:xfrm>
            <a:off x="580320" y="421560"/>
            <a:ext cx="15773040" cy="1014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37160" rIns="137160" tIns="68760" bIns="68760" anchor="ctr">
            <a:normAutofit/>
          </a:bodyPr>
          <a:p>
            <a:pPr algn="ctr" defTabSz="914400">
              <a:lnSpc>
                <a:spcPct val="90000"/>
              </a:lnSpc>
            </a:pPr>
            <a:r>
              <a:rPr b="1" lang="es-MX" sz="6000" spc="-1" strike="noStrike">
                <a:solidFill>
                  <a:srgbClr val="e2ac00"/>
                </a:solidFill>
                <a:latin typeface="Arial"/>
              </a:rPr>
              <a:t>ÁREA LEGISLATIVA</a:t>
            </a:r>
            <a:endParaRPr b="0" lang="es-BO" sz="6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3" name="CuadroTexto 18"/>
          <p:cNvSpPr/>
          <p:nvPr/>
        </p:nvSpPr>
        <p:spPr>
          <a:xfrm>
            <a:off x="12795840" y="1694880"/>
            <a:ext cx="5047920" cy="232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>
              <a:lnSpc>
                <a:spcPct val="100000"/>
              </a:lnSpc>
            </a:pPr>
            <a:r>
              <a:rPr b="0" lang="es-MX" sz="2100" spc="-1" strike="noStrike">
                <a:solidFill>
                  <a:srgbClr val="000000"/>
                </a:solidFill>
                <a:latin typeface="Arial"/>
                <a:ea typeface="Arial"/>
              </a:rPr>
              <a:t>Del total de proyectos con origen en el Ejecutivo; </a:t>
            </a:r>
            <a:r>
              <a:rPr b="1" lang="es-MX" sz="2100" spc="-1" strike="noStrike" u="sng">
                <a:solidFill>
                  <a:srgbClr val="000000"/>
                </a:solidFill>
                <a:uFillTx/>
                <a:latin typeface="Arial"/>
                <a:ea typeface="Arial"/>
              </a:rPr>
              <a:t>41</a:t>
            </a:r>
            <a:r>
              <a:rPr b="1" lang="es-MX" sz="2100" spc="-1" strike="noStrike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b="0" lang="es-MX" sz="2100" spc="-1" strike="noStrike">
                <a:solidFill>
                  <a:srgbClr val="000000"/>
                </a:solidFill>
                <a:latin typeface="Arial"/>
                <a:ea typeface="Arial"/>
              </a:rPr>
              <a:t>corresponden al </a:t>
            </a:r>
            <a:r>
              <a:rPr b="1" lang="es-MX" sz="2100" spc="-1" strike="noStrike">
                <a:solidFill>
                  <a:srgbClr val="000000"/>
                </a:solidFill>
                <a:latin typeface="Arial"/>
                <a:ea typeface="Arial"/>
              </a:rPr>
              <a:t>periodo anterior al 07 de noviembre y </a:t>
            </a:r>
            <a:r>
              <a:rPr b="1" lang="es-MX" sz="2100" spc="-1" strike="noStrike" u="sng">
                <a:solidFill>
                  <a:srgbClr val="000000"/>
                </a:solidFill>
                <a:uFillTx/>
                <a:latin typeface="Arial"/>
                <a:ea typeface="Arial"/>
              </a:rPr>
              <a:t>6</a:t>
            </a:r>
            <a:r>
              <a:rPr b="1" lang="es-MX" sz="2100" spc="-1" strike="noStrike">
                <a:solidFill>
                  <a:srgbClr val="000000"/>
                </a:solidFill>
                <a:latin typeface="Arial"/>
                <a:ea typeface="Arial"/>
              </a:rPr>
              <a:t> al periodo posterior al 07 de noviembre de 2025</a:t>
            </a:r>
            <a:r>
              <a:rPr b="0" lang="es-MX" sz="2100" spc="-1" strike="noStrike">
                <a:solidFill>
                  <a:srgbClr val="000000"/>
                </a:solidFill>
                <a:latin typeface="Arial"/>
                <a:ea typeface="Arial"/>
              </a:rPr>
              <a:t>. De estos últimos </a:t>
            </a:r>
            <a:r>
              <a:rPr b="1" lang="es-MX" sz="2100" spc="-1" strike="noStrike">
                <a:solidFill>
                  <a:srgbClr val="000000"/>
                </a:solidFill>
                <a:latin typeface="Arial"/>
                <a:ea typeface="Arial"/>
              </a:rPr>
              <a:t>3</a:t>
            </a:r>
            <a:r>
              <a:rPr b="0" lang="es-MX" sz="2100" spc="-1" strike="noStrike">
                <a:solidFill>
                  <a:srgbClr val="000000"/>
                </a:solidFill>
                <a:latin typeface="Arial"/>
                <a:ea typeface="Arial"/>
              </a:rPr>
              <a:t> fueron promulgados y </a:t>
            </a:r>
            <a:r>
              <a:rPr b="1" lang="es-MX" sz="2100" spc="-1" strike="noStrike">
                <a:solidFill>
                  <a:srgbClr val="000000"/>
                </a:solidFill>
                <a:latin typeface="Arial"/>
                <a:ea typeface="Arial"/>
              </a:rPr>
              <a:t>3</a:t>
            </a:r>
            <a:r>
              <a:rPr b="0" lang="es-MX" sz="2100" spc="-1" strike="noStrike">
                <a:solidFill>
                  <a:srgbClr val="000000"/>
                </a:solidFill>
                <a:latin typeface="Arial"/>
                <a:ea typeface="Arial"/>
              </a:rPr>
              <a:t> quedaron en tratamiento en la A.L.P. </a:t>
            </a:r>
            <a:endParaRPr b="0" lang="es-BO" sz="2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4" name="CuadroTexto 19"/>
          <p:cNvSpPr/>
          <p:nvPr/>
        </p:nvSpPr>
        <p:spPr>
          <a:xfrm>
            <a:off x="12795840" y="4206600"/>
            <a:ext cx="5047920" cy="168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>
              <a:lnSpc>
                <a:spcPct val="100000"/>
              </a:lnSpc>
            </a:pPr>
            <a:r>
              <a:rPr b="0" lang="es-MX" sz="2100" spc="-1" strike="noStrike">
                <a:solidFill>
                  <a:srgbClr val="000000"/>
                </a:solidFill>
                <a:latin typeface="Arial"/>
                <a:ea typeface="Arial"/>
              </a:rPr>
              <a:t>Del total </a:t>
            </a:r>
            <a:r>
              <a:rPr b="1" lang="es-MX" sz="2100" spc="-1" strike="noStrike">
                <a:solidFill>
                  <a:srgbClr val="000000"/>
                </a:solidFill>
                <a:latin typeface="Arial"/>
                <a:ea typeface="Arial"/>
              </a:rPr>
              <a:t>Leyes Promulgadas;</a:t>
            </a:r>
            <a:r>
              <a:rPr b="0" lang="es-MX" sz="2100" spc="-1" strike="noStrike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b="1" lang="es-MX" sz="2100" spc="-1" strike="noStrike">
                <a:solidFill>
                  <a:srgbClr val="000000"/>
                </a:solidFill>
                <a:latin typeface="Arial"/>
                <a:ea typeface="Arial"/>
              </a:rPr>
              <a:t>83</a:t>
            </a:r>
            <a:r>
              <a:rPr b="0" lang="es-MX" sz="2100" spc="-1" strike="noStrike">
                <a:solidFill>
                  <a:srgbClr val="000000"/>
                </a:solidFill>
                <a:latin typeface="Arial"/>
                <a:ea typeface="Arial"/>
              </a:rPr>
              <a:t> corresponden al periodo anterior al </a:t>
            </a:r>
            <a:r>
              <a:rPr b="1" lang="es-MX" sz="2100" spc="-1" strike="noStrike">
                <a:solidFill>
                  <a:srgbClr val="000000"/>
                </a:solidFill>
                <a:latin typeface="Arial"/>
                <a:ea typeface="Arial"/>
              </a:rPr>
              <a:t>07 de noviembre de 2025 y 10 corresponden al periodo posterior del 07 de noviembre de 2025</a:t>
            </a:r>
            <a:r>
              <a:rPr b="0" lang="es-MX" sz="2100" spc="-1" strike="noStrike">
                <a:solidFill>
                  <a:srgbClr val="000000"/>
                </a:solidFill>
                <a:latin typeface="Arial"/>
                <a:ea typeface="Arial"/>
              </a:rPr>
              <a:t>.</a:t>
            </a:r>
            <a:endParaRPr b="0" lang="es-BO" sz="2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5" name="CuadroTexto 20"/>
          <p:cNvSpPr/>
          <p:nvPr/>
        </p:nvSpPr>
        <p:spPr>
          <a:xfrm>
            <a:off x="12795840" y="8060760"/>
            <a:ext cx="4799160" cy="168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>
              <a:lnSpc>
                <a:spcPct val="100000"/>
              </a:lnSpc>
            </a:pPr>
            <a:r>
              <a:rPr b="0" lang="es-MX" sz="2100" spc="-1" strike="noStrike">
                <a:solidFill>
                  <a:srgbClr val="000000"/>
                </a:solidFill>
                <a:latin typeface="Arial"/>
                <a:ea typeface="Arial"/>
              </a:rPr>
              <a:t>Del total de </a:t>
            </a:r>
            <a:r>
              <a:rPr b="1" lang="es-MX" sz="2100" spc="-1" strike="noStrike">
                <a:solidFill>
                  <a:srgbClr val="000000"/>
                </a:solidFill>
                <a:latin typeface="Arial"/>
                <a:ea typeface="Arial"/>
              </a:rPr>
              <a:t>Proyectos de Ley</a:t>
            </a:r>
            <a:r>
              <a:rPr b="0" lang="es-MX" sz="2100" spc="-1" strike="noStrike">
                <a:solidFill>
                  <a:srgbClr val="000000"/>
                </a:solidFill>
                <a:latin typeface="Arial"/>
                <a:ea typeface="Arial"/>
              </a:rPr>
              <a:t> en consulta con origen en la Cámara de Senadores; </a:t>
            </a:r>
            <a:r>
              <a:rPr b="1" lang="es-MX" sz="2100" spc="-1" strike="noStrike">
                <a:solidFill>
                  <a:srgbClr val="000000"/>
                </a:solidFill>
                <a:latin typeface="Arial"/>
                <a:ea typeface="Arial"/>
              </a:rPr>
              <a:t>500 corresponden al periodo anterior al 07 de noviembre y 6 posteriores a tal fecha.</a:t>
            </a:r>
            <a:r>
              <a:rPr b="0" lang="es-MX" sz="2100" spc="-1" strike="noStrike">
                <a:solidFill>
                  <a:srgbClr val="000000"/>
                </a:solidFill>
                <a:latin typeface="Arial"/>
                <a:ea typeface="Arial"/>
              </a:rPr>
              <a:t> </a:t>
            </a:r>
            <a:endParaRPr b="0" lang="es-BO" sz="2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6" name="CuadroTexto 23"/>
          <p:cNvSpPr/>
          <p:nvPr/>
        </p:nvSpPr>
        <p:spPr>
          <a:xfrm>
            <a:off x="12795840" y="6110280"/>
            <a:ext cx="4912200" cy="136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>
              <a:lnSpc>
                <a:spcPct val="100000"/>
              </a:lnSpc>
            </a:pPr>
            <a:r>
              <a:rPr b="0" lang="es-MX" sz="2100" spc="-1" strike="noStrike">
                <a:solidFill>
                  <a:srgbClr val="000000"/>
                </a:solidFill>
                <a:latin typeface="Arial"/>
                <a:ea typeface="Arial"/>
              </a:rPr>
              <a:t>El total del </a:t>
            </a:r>
            <a:r>
              <a:rPr b="1" lang="es-MX" sz="2100" spc="-1" strike="noStrike">
                <a:solidFill>
                  <a:srgbClr val="000000"/>
                </a:solidFill>
                <a:latin typeface="Arial"/>
                <a:ea typeface="Arial"/>
              </a:rPr>
              <a:t>Proyectos de Ley</a:t>
            </a:r>
            <a:r>
              <a:rPr b="0" lang="es-MX" sz="2100" spc="-1" strike="noStrike">
                <a:solidFill>
                  <a:srgbClr val="000000"/>
                </a:solidFill>
                <a:latin typeface="Arial"/>
                <a:ea typeface="Arial"/>
              </a:rPr>
              <a:t> en Consulta de Diputados corresponden al </a:t>
            </a:r>
            <a:r>
              <a:rPr b="1" lang="es-MX" sz="2100" spc="-1" strike="noStrike">
                <a:solidFill>
                  <a:srgbClr val="000000"/>
                </a:solidFill>
                <a:latin typeface="Arial"/>
                <a:ea typeface="Arial"/>
              </a:rPr>
              <a:t>periodo anterior al 07 de noviembre de 2025.</a:t>
            </a:r>
            <a:r>
              <a:rPr b="0" lang="es-MX" sz="2100" spc="-1" strike="noStrike">
                <a:solidFill>
                  <a:srgbClr val="000000"/>
                </a:solidFill>
                <a:latin typeface="Arial"/>
                <a:ea typeface="Arial"/>
              </a:rPr>
              <a:t> </a:t>
            </a:r>
            <a:endParaRPr b="0" lang="es-BO" sz="2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7" name="CuadroTexto 24"/>
          <p:cNvSpPr/>
          <p:nvPr/>
        </p:nvSpPr>
        <p:spPr>
          <a:xfrm>
            <a:off x="632520" y="4933800"/>
            <a:ext cx="11812320" cy="72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>
              <a:lnSpc>
                <a:spcPct val="100000"/>
              </a:lnSpc>
            </a:pPr>
            <a:r>
              <a:rPr b="0" lang="es-MX" sz="2100" spc="-1" strike="noStrike">
                <a:solidFill>
                  <a:srgbClr val="000000"/>
                </a:solidFill>
                <a:latin typeface="Arial"/>
                <a:ea typeface="Arial"/>
              </a:rPr>
              <a:t>*La Ley 1705, de Presupuesto General del Estado se publicó en el marco del numeral 11 del parágrafo I del Art 158 de la C.P.E. </a:t>
            </a:r>
            <a:endParaRPr b="0" lang="es-BO" sz="2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slow">
    <p:push dir="u"/>
  </p:transition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8" name="Google Shape;90;p14"/>
          <p:cNvGrpSpPr/>
          <p:nvPr/>
        </p:nvGrpSpPr>
        <p:grpSpPr>
          <a:xfrm>
            <a:off x="0" y="10136160"/>
            <a:ext cx="18287640" cy="150480"/>
            <a:chOff x="0" y="10136160"/>
            <a:chExt cx="18287640" cy="150480"/>
          </a:xfrm>
        </p:grpSpPr>
        <p:sp>
          <p:nvSpPr>
            <p:cNvPr id="669" name="Google Shape;91;p14"/>
            <p:cNvSpPr/>
            <p:nvPr/>
          </p:nvSpPr>
          <p:spPr>
            <a:xfrm>
              <a:off x="0" y="10136160"/>
              <a:ext cx="6032160" cy="150480"/>
            </a:xfrm>
            <a:prstGeom prst="rect">
              <a:avLst/>
            </a:prstGeom>
            <a:solidFill>
              <a:srgbClr val="ff313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670" name="Google Shape;92;p14"/>
            <p:cNvSpPr/>
            <p:nvPr/>
          </p:nvSpPr>
          <p:spPr>
            <a:xfrm>
              <a:off x="6127920" y="10136160"/>
              <a:ext cx="6032160" cy="150480"/>
            </a:xfrm>
            <a:prstGeom prst="rect">
              <a:avLst/>
            </a:prstGeom>
            <a:solidFill>
              <a:srgbClr val="ffde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671" name="Google Shape;93;p14"/>
            <p:cNvSpPr/>
            <p:nvPr/>
          </p:nvSpPr>
          <p:spPr>
            <a:xfrm>
              <a:off x="12255480" y="10136160"/>
              <a:ext cx="6032160" cy="150480"/>
            </a:xfrm>
            <a:prstGeom prst="rect">
              <a:avLst/>
            </a:prstGeom>
            <a:solidFill>
              <a:srgbClr val="00bf6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sp>
        <p:nvSpPr>
          <p:cNvPr id="672" name="Google Shape;95;p14"/>
          <p:cNvSpPr/>
          <p:nvPr/>
        </p:nvSpPr>
        <p:spPr>
          <a:xfrm>
            <a:off x="1235520" y="5864400"/>
            <a:ext cx="16124040" cy="152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5000" spc="-1" strike="noStrike">
                <a:solidFill>
                  <a:schemeClr val="dk1"/>
                </a:solidFill>
                <a:latin typeface="Arial"/>
                <a:ea typeface="Arial"/>
              </a:rPr>
              <a:t>VICEMINISTERIO 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5000" spc="-1" strike="noStrike">
                <a:solidFill>
                  <a:schemeClr val="dk1"/>
                </a:solidFill>
                <a:latin typeface="Arial"/>
                <a:ea typeface="Arial"/>
              </a:rPr>
              <a:t>DE COORDINACIÓN DE LA GESTIÓN PÚBLICA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73" name="Imagen 1" descr=""/>
          <p:cNvPicPr/>
          <p:nvPr/>
        </p:nvPicPr>
        <p:blipFill>
          <a:blip r:embed="rId1"/>
          <a:srcRect l="0" t="0" r="0" b="44473"/>
          <a:stretch/>
        </p:blipFill>
        <p:spPr>
          <a:xfrm>
            <a:off x="3993840" y="1781280"/>
            <a:ext cx="6211800" cy="3996360"/>
          </a:xfrm>
          <a:prstGeom prst="rect">
            <a:avLst/>
          </a:prstGeom>
          <a:ln w="0">
            <a:noFill/>
          </a:ln>
        </p:spPr>
      </p:pic>
      <p:cxnSp>
        <p:nvCxnSpPr>
          <p:cNvPr id="674" name="Conector recto 3"/>
          <p:cNvCxnSpPr/>
          <p:nvPr/>
        </p:nvCxnSpPr>
        <p:spPr>
          <a:xfrm>
            <a:off x="9297360" y="1867680"/>
            <a:ext cx="360" cy="3567960"/>
          </a:xfrm>
          <a:prstGeom prst="straightConnector1">
            <a:avLst/>
          </a:prstGeom>
          <a:ln>
            <a:solidFill>
              <a:srgbClr val="000000"/>
            </a:solidFill>
            <a:round/>
          </a:ln>
        </p:spPr>
      </p:cxnSp>
      <p:sp>
        <p:nvSpPr>
          <p:cNvPr id="675" name="CuadroTexto 4"/>
          <p:cNvSpPr/>
          <p:nvPr/>
        </p:nvSpPr>
        <p:spPr>
          <a:xfrm>
            <a:off x="9297720" y="2759040"/>
            <a:ext cx="6375600" cy="161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es-MX" sz="5000" spc="-1" strike="noStrike">
                <a:solidFill>
                  <a:srgbClr val="e2ac00"/>
                </a:solidFill>
                <a:latin typeface="Arial"/>
                <a:ea typeface="Arial"/>
              </a:rPr>
              <a:t>MINISTERIO DE LA PRESIDENCIA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slow">
    <p:wipe dir="l"/>
  </p:transition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6" name="Google Shape;90;p14"/>
          <p:cNvGrpSpPr/>
          <p:nvPr/>
        </p:nvGrpSpPr>
        <p:grpSpPr>
          <a:xfrm>
            <a:off x="0" y="10136160"/>
            <a:ext cx="18287640" cy="150480"/>
            <a:chOff x="0" y="10136160"/>
            <a:chExt cx="18287640" cy="150480"/>
          </a:xfrm>
        </p:grpSpPr>
        <p:sp>
          <p:nvSpPr>
            <p:cNvPr id="677" name="Google Shape;91;p14"/>
            <p:cNvSpPr/>
            <p:nvPr/>
          </p:nvSpPr>
          <p:spPr>
            <a:xfrm>
              <a:off x="0" y="10136160"/>
              <a:ext cx="6032160" cy="150480"/>
            </a:xfrm>
            <a:prstGeom prst="rect">
              <a:avLst/>
            </a:prstGeom>
            <a:solidFill>
              <a:srgbClr val="ff313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678" name="Google Shape;92;p14"/>
            <p:cNvSpPr/>
            <p:nvPr/>
          </p:nvSpPr>
          <p:spPr>
            <a:xfrm>
              <a:off x="6127920" y="10136160"/>
              <a:ext cx="6032160" cy="150480"/>
            </a:xfrm>
            <a:prstGeom prst="rect">
              <a:avLst/>
            </a:prstGeom>
            <a:solidFill>
              <a:srgbClr val="ffde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679" name="Google Shape;93;p14"/>
            <p:cNvSpPr/>
            <p:nvPr/>
          </p:nvSpPr>
          <p:spPr>
            <a:xfrm>
              <a:off x="12255480" y="10136160"/>
              <a:ext cx="6032160" cy="150480"/>
            </a:xfrm>
            <a:prstGeom prst="rect">
              <a:avLst/>
            </a:prstGeom>
            <a:solidFill>
              <a:srgbClr val="00bf6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sp>
        <p:nvSpPr>
          <p:cNvPr id="680" name="Google Shape;95;p14"/>
          <p:cNvSpPr/>
          <p:nvPr/>
        </p:nvSpPr>
        <p:spPr>
          <a:xfrm>
            <a:off x="3900960" y="490320"/>
            <a:ext cx="10020960" cy="93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39000"/>
              </a:lnSpc>
              <a:tabLst>
                <a:tab algn="l" pos="0"/>
              </a:tabLst>
            </a:pPr>
            <a:r>
              <a:rPr b="1" lang="en-US" sz="4400" spc="-1" strike="noStrike">
                <a:solidFill>
                  <a:srgbClr val="c9a751"/>
                </a:solidFill>
                <a:latin typeface="Arial"/>
                <a:ea typeface="Arial"/>
              </a:rPr>
              <a:t>OBJETIVO 1</a:t>
            </a:r>
            <a:endParaRPr b="0" lang="es-BO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1" name="CuadroTexto 3"/>
          <p:cNvSpPr/>
          <p:nvPr/>
        </p:nvSpPr>
        <p:spPr>
          <a:xfrm>
            <a:off x="2643120" y="1570680"/>
            <a:ext cx="13001400" cy="137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131040" algn="just" defTabSz="457200">
              <a:lnSpc>
                <a:spcPct val="100000"/>
              </a:lnSpc>
            </a:pPr>
            <a:r>
              <a:rPr b="1" lang="es-MX" sz="2800" spc="-1" strike="noStrike">
                <a:solidFill>
                  <a:srgbClr val="000000"/>
                </a:solidFill>
                <a:latin typeface="Arial"/>
                <a:ea typeface="Verdana"/>
              </a:rPr>
              <a:t>Potenciar la Gestión Pública </a:t>
            </a:r>
            <a:r>
              <a:rPr b="0" lang="es-MX" sz="2800" spc="-1" strike="noStrike">
                <a:solidFill>
                  <a:srgbClr val="000000"/>
                </a:solidFill>
                <a:latin typeface="Arial"/>
                <a:ea typeface="Verdana"/>
              </a:rPr>
              <a:t>y Parlamentaria</a:t>
            </a:r>
            <a:r>
              <a:rPr b="1" lang="es-MX" sz="2800" spc="-1" strike="noStrike">
                <a:solidFill>
                  <a:srgbClr val="000000"/>
                </a:solidFill>
                <a:latin typeface="Arial"/>
                <a:ea typeface="Verdana"/>
              </a:rPr>
              <a:t>, a través de acciones de coordinación y seguimiento, entre el Órgano Ejecutivo </a:t>
            </a:r>
            <a:r>
              <a:rPr b="0" lang="es-MX" sz="2800" spc="-1" strike="noStrike">
                <a:solidFill>
                  <a:srgbClr val="000000"/>
                </a:solidFill>
                <a:latin typeface="Arial"/>
                <a:ea typeface="Verdana"/>
              </a:rPr>
              <a:t>y el Órgano Legislativo.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2" name="Rectángulo 5"/>
          <p:cNvSpPr/>
          <p:nvPr/>
        </p:nvSpPr>
        <p:spPr>
          <a:xfrm>
            <a:off x="1065600" y="2908440"/>
            <a:ext cx="16487280" cy="19040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just">
              <a:lnSpc>
                <a:spcPct val="100000"/>
              </a:lnSpc>
            </a:pPr>
            <a:r>
              <a:rPr b="0" lang="es-BO" sz="2500" spc="-1" strike="noStrike">
                <a:solidFill>
                  <a:schemeClr val="dk1"/>
                </a:solidFill>
                <a:latin typeface="Arial"/>
                <a:ea typeface="Verdana"/>
              </a:rPr>
              <a:t>A través de acciones de coordinación  interinstitucional  con  los  diferentes ministerios y entidades bajo tuición y /o dependencia, se operativizó el seguimiento, monitoreo, evaluación y socialización de la gestión pública, siendo los resultados planes, programas, proyectos y/o actividades del Órgano Ejecutivo.</a:t>
            </a:r>
            <a:endParaRPr b="0" lang="es-BO" sz="2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3" name="Google Shape;95;p14"/>
          <p:cNvSpPr/>
          <p:nvPr/>
        </p:nvSpPr>
        <p:spPr>
          <a:xfrm>
            <a:off x="3900960" y="4733280"/>
            <a:ext cx="10020960" cy="93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39000"/>
              </a:lnSpc>
              <a:tabLst>
                <a:tab algn="l" pos="0"/>
              </a:tabLst>
            </a:pPr>
            <a:r>
              <a:rPr b="1" lang="en-US" sz="4400" spc="-1" strike="noStrike">
                <a:solidFill>
                  <a:srgbClr val="c9a751"/>
                </a:solidFill>
                <a:latin typeface="Arial"/>
                <a:ea typeface="Arial"/>
              </a:rPr>
              <a:t>OBJETIVO 2</a:t>
            </a:r>
            <a:endParaRPr b="0" lang="es-BO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4" name="CuadroTexto 7"/>
          <p:cNvSpPr/>
          <p:nvPr/>
        </p:nvSpPr>
        <p:spPr>
          <a:xfrm>
            <a:off x="2643120" y="5761440"/>
            <a:ext cx="13001400" cy="137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131040" algn="just">
              <a:lnSpc>
                <a:spcPct val="100000"/>
              </a:lnSpc>
            </a:pPr>
            <a:r>
              <a:rPr b="1" lang="es-ES" sz="2800" spc="-1" strike="noStrike">
                <a:solidFill>
                  <a:srgbClr val="000000"/>
                </a:solidFill>
                <a:latin typeface="Arial"/>
                <a:ea typeface="Verdana"/>
              </a:rPr>
              <a:t>Socializar los logros del gobierno con el objetivo de generar retroalimentación con la sociedad, a través de los modernos INFOMÓVILES. 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5" name="Rectángulo 9"/>
          <p:cNvSpPr/>
          <p:nvPr/>
        </p:nvSpPr>
        <p:spPr>
          <a:xfrm>
            <a:off x="1257120" y="7243200"/>
            <a:ext cx="16296120" cy="168012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just">
              <a:lnSpc>
                <a:spcPct val="100000"/>
              </a:lnSpc>
            </a:pPr>
            <a:r>
              <a:rPr b="0" lang="es-BO" sz="2500" spc="-1" strike="noStrike">
                <a:solidFill>
                  <a:schemeClr val="dk1"/>
                </a:solidFill>
                <a:latin typeface="Arial"/>
                <a:ea typeface="Verdana"/>
              </a:rPr>
              <a:t>Se implementó la plataforma web denominada “ INFOMOVIL” diseñada por la AGETIC, con el propósito de contar con una herramienta informática que imparta y socialice información acerca de proyectos, programas, productos y servicios que benefician al ciudadano. Cantidad de operativos 314. </a:t>
            </a:r>
            <a:endParaRPr b="0" lang="es-BO" sz="25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slow">
    <p:push dir="u"/>
  </p:transition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6" name="Google Shape;90;p14"/>
          <p:cNvGrpSpPr/>
          <p:nvPr/>
        </p:nvGrpSpPr>
        <p:grpSpPr>
          <a:xfrm>
            <a:off x="0" y="10136160"/>
            <a:ext cx="18287640" cy="150480"/>
            <a:chOff x="0" y="10136160"/>
            <a:chExt cx="18287640" cy="150480"/>
          </a:xfrm>
        </p:grpSpPr>
        <p:sp>
          <p:nvSpPr>
            <p:cNvPr id="687" name="Google Shape;91;p14"/>
            <p:cNvSpPr/>
            <p:nvPr/>
          </p:nvSpPr>
          <p:spPr>
            <a:xfrm>
              <a:off x="0" y="10136160"/>
              <a:ext cx="6032160" cy="150480"/>
            </a:xfrm>
            <a:prstGeom prst="rect">
              <a:avLst/>
            </a:prstGeom>
            <a:solidFill>
              <a:srgbClr val="ff313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688" name="Google Shape;92;p14"/>
            <p:cNvSpPr/>
            <p:nvPr/>
          </p:nvSpPr>
          <p:spPr>
            <a:xfrm>
              <a:off x="6127920" y="10136160"/>
              <a:ext cx="6032160" cy="150480"/>
            </a:xfrm>
            <a:prstGeom prst="rect">
              <a:avLst/>
            </a:prstGeom>
            <a:solidFill>
              <a:srgbClr val="ffde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689" name="Google Shape;93;p14"/>
            <p:cNvSpPr/>
            <p:nvPr/>
          </p:nvSpPr>
          <p:spPr>
            <a:xfrm>
              <a:off x="12255480" y="10136160"/>
              <a:ext cx="6032160" cy="150480"/>
            </a:xfrm>
            <a:prstGeom prst="rect">
              <a:avLst/>
            </a:prstGeom>
            <a:solidFill>
              <a:srgbClr val="00bf6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sp>
        <p:nvSpPr>
          <p:cNvPr id="690" name="Google Shape;95;p14"/>
          <p:cNvSpPr/>
          <p:nvPr/>
        </p:nvSpPr>
        <p:spPr>
          <a:xfrm>
            <a:off x="4133160" y="342000"/>
            <a:ext cx="10020960" cy="93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39000"/>
              </a:lnSpc>
              <a:tabLst>
                <a:tab algn="l" pos="0"/>
              </a:tabLst>
            </a:pPr>
            <a:r>
              <a:rPr b="1" lang="en-US" sz="4400" spc="-1" strike="noStrike">
                <a:solidFill>
                  <a:srgbClr val="c9a751"/>
                </a:solidFill>
                <a:latin typeface="Arial"/>
                <a:ea typeface="Arial"/>
              </a:rPr>
              <a:t>OBJETIVO 3</a:t>
            </a:r>
            <a:endParaRPr b="0" lang="es-BO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1" name="CuadroTexto 5"/>
          <p:cNvSpPr/>
          <p:nvPr/>
        </p:nvSpPr>
        <p:spPr>
          <a:xfrm>
            <a:off x="2284920" y="1297080"/>
            <a:ext cx="13367880" cy="94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131040" algn="just">
              <a:lnSpc>
                <a:spcPct val="100000"/>
              </a:lnSpc>
            </a:pPr>
            <a:r>
              <a:rPr b="1" lang="es-MX" sz="2800" spc="-1" strike="noStrike">
                <a:solidFill>
                  <a:srgbClr val="000000"/>
                </a:solidFill>
                <a:latin typeface="Arial"/>
                <a:ea typeface="Verdana"/>
              </a:rPr>
              <a:t>Realizar la Segunda Fase del Programa Nacional de Pulmones Verdes como retroalimentación en un tema de concientización por la crisis climática.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2" name="Rectángulo 6"/>
          <p:cNvSpPr/>
          <p:nvPr/>
        </p:nvSpPr>
        <p:spPr>
          <a:xfrm>
            <a:off x="1459080" y="2373480"/>
            <a:ext cx="15019920" cy="12063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just">
              <a:lnSpc>
                <a:spcPct val="100000"/>
              </a:lnSpc>
            </a:pPr>
            <a:r>
              <a:rPr b="0" lang="es-BO" sz="2500" spc="-1" strike="noStrike">
                <a:solidFill>
                  <a:schemeClr val="dk1"/>
                </a:solidFill>
                <a:latin typeface="Arial"/>
                <a:ea typeface="Verdana"/>
              </a:rPr>
              <a:t>Se entiende que se coordinó y gestionó actividades tales como, logística, acopio de plantines, traslado, marcado de terreno, perforación, plantación, actos protocolares de entrega, riego, supervisión, mantenimiento, etc.,</a:t>
            </a:r>
            <a:endParaRPr b="0" lang="es-BO" sz="25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93" name="Imagen 7" descr=""/>
          <p:cNvPicPr/>
          <p:nvPr/>
        </p:nvPicPr>
        <p:blipFill>
          <a:blip r:embed="rId1"/>
          <a:srcRect l="30522" t="23231" r="31444" b="69525"/>
          <a:stretch/>
        </p:blipFill>
        <p:spPr>
          <a:xfrm>
            <a:off x="4100760" y="3860280"/>
            <a:ext cx="9779760" cy="722520"/>
          </a:xfrm>
          <a:prstGeom prst="rect">
            <a:avLst/>
          </a:prstGeom>
          <a:ln w="0">
            <a:noFill/>
          </a:ln>
        </p:spPr>
      </p:pic>
      <p:sp>
        <p:nvSpPr>
          <p:cNvPr id="694" name="CuadroTexto 10"/>
          <p:cNvSpPr/>
          <p:nvPr/>
        </p:nvSpPr>
        <p:spPr>
          <a:xfrm>
            <a:off x="2284920" y="7201080"/>
            <a:ext cx="13367880" cy="94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131040" algn="just">
              <a:lnSpc>
                <a:spcPct val="100000"/>
              </a:lnSpc>
            </a:pPr>
            <a:r>
              <a:rPr b="1" lang="es-MX" sz="2800" spc="-1" strike="noStrike">
                <a:solidFill>
                  <a:srgbClr val="000000"/>
                </a:solidFill>
                <a:latin typeface="Arial"/>
                <a:ea typeface="Verdana"/>
              </a:rPr>
              <a:t>Seguimientos a Proyectos Estratégicos reflejando los resultados de la Gestión Pública.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5" name="Google Shape;95;p14"/>
          <p:cNvSpPr/>
          <p:nvPr/>
        </p:nvSpPr>
        <p:spPr>
          <a:xfrm>
            <a:off x="4081680" y="6157080"/>
            <a:ext cx="10020960" cy="932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39000"/>
              </a:lnSpc>
              <a:tabLst>
                <a:tab algn="l" pos="0"/>
              </a:tabLst>
            </a:pPr>
            <a:r>
              <a:rPr b="1" lang="en-US" sz="4400" spc="-1" strike="noStrike">
                <a:solidFill>
                  <a:srgbClr val="c9a751"/>
                </a:solidFill>
                <a:latin typeface="Arial"/>
                <a:ea typeface="Arial"/>
              </a:rPr>
              <a:t>OBJETIVO 4</a:t>
            </a:r>
            <a:endParaRPr b="0" lang="es-BO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6" name="Rectángulo 13"/>
          <p:cNvSpPr/>
          <p:nvPr/>
        </p:nvSpPr>
        <p:spPr>
          <a:xfrm>
            <a:off x="1459080" y="8024040"/>
            <a:ext cx="14284440" cy="11494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just">
              <a:lnSpc>
                <a:spcPct val="100000"/>
              </a:lnSpc>
            </a:pPr>
            <a:r>
              <a:rPr b="0" lang="es-BO" sz="2500" spc="-1" strike="noStrike">
                <a:solidFill>
                  <a:schemeClr val="dk1"/>
                </a:solidFill>
                <a:latin typeface="Arial"/>
                <a:ea typeface="Verdana"/>
              </a:rPr>
              <a:t>Se entiende que se analizó y evaluó la información respecto a los “Proyectos, Programas y/o Actividades” estableciendo procedimientos de seguimiento y monitoreo</a:t>
            </a:r>
            <a:r>
              <a:rPr b="0" lang="en-US" sz="1400" spc="-1" strike="noStrike">
                <a:solidFill>
                  <a:schemeClr val="dk1"/>
                </a:solidFill>
                <a:latin typeface="Arial"/>
                <a:ea typeface="Arial"/>
              </a:rPr>
              <a:t>.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97" name="Imagen 2" descr=""/>
          <p:cNvPicPr/>
          <p:nvPr/>
        </p:nvPicPr>
        <p:blipFill>
          <a:blip r:embed="rId2"/>
          <a:srcRect l="30255" t="70260" r="30910" b="15445"/>
          <a:stretch/>
        </p:blipFill>
        <p:spPr>
          <a:xfrm>
            <a:off x="4100760" y="4473000"/>
            <a:ext cx="9982800" cy="1621440"/>
          </a:xfrm>
          <a:prstGeom prst="rect">
            <a:avLst/>
          </a:prstGeom>
          <a:ln w="0">
            <a:noFill/>
          </a:ln>
        </p:spPr>
      </p:pic>
    </p:spTree>
  </p:cSld>
  <p:transition spd="slow">
    <p:push dir="u"/>
  </p:transition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8" name="Google Shape;90;p14"/>
          <p:cNvGrpSpPr/>
          <p:nvPr/>
        </p:nvGrpSpPr>
        <p:grpSpPr>
          <a:xfrm>
            <a:off x="0" y="10136160"/>
            <a:ext cx="18287640" cy="150480"/>
            <a:chOff x="0" y="10136160"/>
            <a:chExt cx="18287640" cy="150480"/>
          </a:xfrm>
        </p:grpSpPr>
        <p:sp>
          <p:nvSpPr>
            <p:cNvPr id="699" name="Google Shape;91;p14"/>
            <p:cNvSpPr/>
            <p:nvPr/>
          </p:nvSpPr>
          <p:spPr>
            <a:xfrm>
              <a:off x="0" y="10136160"/>
              <a:ext cx="6032160" cy="150480"/>
            </a:xfrm>
            <a:prstGeom prst="rect">
              <a:avLst/>
            </a:prstGeom>
            <a:solidFill>
              <a:srgbClr val="ff313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700" name="Google Shape;92;p14"/>
            <p:cNvSpPr/>
            <p:nvPr/>
          </p:nvSpPr>
          <p:spPr>
            <a:xfrm>
              <a:off x="6127920" y="10136160"/>
              <a:ext cx="6032160" cy="150480"/>
            </a:xfrm>
            <a:prstGeom prst="rect">
              <a:avLst/>
            </a:prstGeom>
            <a:solidFill>
              <a:srgbClr val="ffde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701" name="Google Shape;93;p14"/>
            <p:cNvSpPr/>
            <p:nvPr/>
          </p:nvSpPr>
          <p:spPr>
            <a:xfrm>
              <a:off x="12255480" y="10136160"/>
              <a:ext cx="6032160" cy="150480"/>
            </a:xfrm>
            <a:prstGeom prst="rect">
              <a:avLst/>
            </a:prstGeom>
            <a:solidFill>
              <a:srgbClr val="00bf6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sp>
        <p:nvSpPr>
          <p:cNvPr id="702" name="Rectángulo 1"/>
          <p:cNvSpPr/>
          <p:nvPr/>
        </p:nvSpPr>
        <p:spPr>
          <a:xfrm>
            <a:off x="737280" y="995040"/>
            <a:ext cx="16890840" cy="2258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just">
              <a:lnSpc>
                <a:spcPct val="150000"/>
              </a:lnSpc>
            </a:pPr>
            <a:r>
              <a:rPr b="0" lang="es-MX" sz="2500" spc="-1" strike="noStrike">
                <a:solidFill>
                  <a:schemeClr val="dk1"/>
                </a:solidFill>
                <a:latin typeface="Arial"/>
                <a:ea typeface="Verdana"/>
              </a:rPr>
              <a:t>Los Decretos Supremos N° 5488 y N° 5493 modifican la estructura del Viceministerio de Coordinación Gubernamental, separando las funciones y dividiendolo como </a:t>
            </a:r>
            <a:r>
              <a:rPr b="0" lang="es-BO" sz="2500" spc="-1" strike="noStrike">
                <a:solidFill>
                  <a:schemeClr val="dk1"/>
                </a:solidFill>
                <a:latin typeface="Arial"/>
                <a:ea typeface="Verdana"/>
              </a:rPr>
              <a:t>Viceministerio de Coordinación de la Gestión Publica y Viceministerio de Coordinación Legislativa, ambos con sus respectivas direcciones.</a:t>
            </a:r>
            <a:endParaRPr b="0" lang="es-BO" sz="25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50000"/>
              </a:lnSpc>
            </a:pPr>
            <a:r>
              <a:rPr b="0" lang="es-BO" sz="2500" spc="-1" strike="noStrike">
                <a:solidFill>
                  <a:schemeClr val="dk1"/>
                </a:solidFill>
                <a:latin typeface="Arial"/>
                <a:ea typeface="Verdana"/>
              </a:rPr>
              <a:t>La presente rendición obedece al Viceministerio de Coordinación de la Gestión Pública.</a:t>
            </a:r>
            <a:endParaRPr b="0" lang="es-BO" sz="2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3" name="CuadroTexto 3"/>
          <p:cNvSpPr/>
          <p:nvPr/>
        </p:nvSpPr>
        <p:spPr>
          <a:xfrm>
            <a:off x="2556360" y="3496680"/>
            <a:ext cx="12714840" cy="72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39000"/>
              </a:lnSpc>
              <a:tabLst>
                <a:tab algn="l" pos="0"/>
              </a:tabLst>
            </a:pPr>
            <a:r>
              <a:rPr b="1" lang="en-US" sz="3000" spc="-1" strike="noStrike">
                <a:solidFill>
                  <a:srgbClr val="c9a751"/>
                </a:solidFill>
                <a:latin typeface="Arial"/>
                <a:ea typeface="Arial"/>
              </a:rPr>
              <a:t>ENTRE LOS PRÓXIMOS OBJETIVOS … </a:t>
            </a:r>
            <a:endParaRPr b="0" lang="es-BO" sz="3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04" name="Imagen 5" descr=""/>
          <p:cNvPicPr/>
          <p:nvPr/>
        </p:nvPicPr>
        <p:blipFill>
          <a:blip r:embed="rId1"/>
          <a:stretch/>
        </p:blipFill>
        <p:spPr>
          <a:xfrm>
            <a:off x="4598280" y="5024160"/>
            <a:ext cx="7812000" cy="2004840"/>
          </a:xfrm>
          <a:prstGeom prst="rect">
            <a:avLst/>
          </a:prstGeom>
          <a:ln w="0">
            <a:noFill/>
          </a:ln>
        </p:spPr>
      </p:pic>
    </p:spTree>
  </p:cSld>
  <p:transition spd="slow">
    <p:push dir="u"/>
  </p:transition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5" name="Google Shape;90;p14"/>
          <p:cNvGrpSpPr/>
          <p:nvPr/>
        </p:nvGrpSpPr>
        <p:grpSpPr>
          <a:xfrm>
            <a:off x="0" y="10136160"/>
            <a:ext cx="18287640" cy="150480"/>
            <a:chOff x="0" y="10136160"/>
            <a:chExt cx="18287640" cy="150480"/>
          </a:xfrm>
        </p:grpSpPr>
        <p:sp>
          <p:nvSpPr>
            <p:cNvPr id="706" name="Google Shape;91;p14"/>
            <p:cNvSpPr/>
            <p:nvPr/>
          </p:nvSpPr>
          <p:spPr>
            <a:xfrm>
              <a:off x="0" y="10136160"/>
              <a:ext cx="6032160" cy="150480"/>
            </a:xfrm>
            <a:prstGeom prst="rect">
              <a:avLst/>
            </a:prstGeom>
            <a:solidFill>
              <a:srgbClr val="ff313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707" name="Google Shape;92;p14"/>
            <p:cNvSpPr/>
            <p:nvPr/>
          </p:nvSpPr>
          <p:spPr>
            <a:xfrm>
              <a:off x="6127920" y="10136160"/>
              <a:ext cx="6032160" cy="150480"/>
            </a:xfrm>
            <a:prstGeom prst="rect">
              <a:avLst/>
            </a:prstGeom>
            <a:solidFill>
              <a:srgbClr val="ffde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708" name="Google Shape;93;p14"/>
            <p:cNvSpPr/>
            <p:nvPr/>
          </p:nvSpPr>
          <p:spPr>
            <a:xfrm>
              <a:off x="12255480" y="10136160"/>
              <a:ext cx="6032160" cy="150480"/>
            </a:xfrm>
            <a:prstGeom prst="rect">
              <a:avLst/>
            </a:prstGeom>
            <a:solidFill>
              <a:srgbClr val="00bf6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sp>
        <p:nvSpPr>
          <p:cNvPr id="709" name="Google Shape;95;p14"/>
          <p:cNvSpPr/>
          <p:nvPr/>
        </p:nvSpPr>
        <p:spPr>
          <a:xfrm>
            <a:off x="1235520" y="5864400"/>
            <a:ext cx="16124040" cy="762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5000" spc="-1" strike="noStrike">
                <a:solidFill>
                  <a:schemeClr val="dk1"/>
                </a:solidFill>
                <a:latin typeface="Arial"/>
                <a:ea typeface="Arial"/>
              </a:rPr>
              <a:t>GACETA OFICIAL DE BOLIVIA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10" name="Imagen 1" descr=""/>
          <p:cNvPicPr/>
          <p:nvPr/>
        </p:nvPicPr>
        <p:blipFill>
          <a:blip r:embed="rId1"/>
          <a:srcRect l="0" t="0" r="0" b="44473"/>
          <a:stretch/>
        </p:blipFill>
        <p:spPr>
          <a:xfrm>
            <a:off x="3993840" y="1781280"/>
            <a:ext cx="6211800" cy="3996360"/>
          </a:xfrm>
          <a:prstGeom prst="rect">
            <a:avLst/>
          </a:prstGeom>
          <a:ln w="0">
            <a:noFill/>
          </a:ln>
        </p:spPr>
      </p:pic>
      <p:cxnSp>
        <p:nvCxnSpPr>
          <p:cNvPr id="711" name="Conector recto 3"/>
          <p:cNvCxnSpPr/>
          <p:nvPr/>
        </p:nvCxnSpPr>
        <p:spPr>
          <a:xfrm>
            <a:off x="9297360" y="1867680"/>
            <a:ext cx="360" cy="3567960"/>
          </a:xfrm>
          <a:prstGeom prst="straightConnector1">
            <a:avLst/>
          </a:prstGeom>
          <a:ln>
            <a:solidFill>
              <a:srgbClr val="000000"/>
            </a:solidFill>
            <a:round/>
          </a:ln>
        </p:spPr>
      </p:cxnSp>
      <p:sp>
        <p:nvSpPr>
          <p:cNvPr id="712" name="CuadroTexto 4"/>
          <p:cNvSpPr/>
          <p:nvPr/>
        </p:nvSpPr>
        <p:spPr>
          <a:xfrm>
            <a:off x="9297720" y="2759040"/>
            <a:ext cx="6375600" cy="161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es-MX" sz="5000" spc="-1" strike="noStrike">
                <a:solidFill>
                  <a:srgbClr val="e2ac00"/>
                </a:solidFill>
                <a:latin typeface="Arial"/>
                <a:ea typeface="Arial"/>
              </a:rPr>
              <a:t>MINISTERIO DE LA PRESIDENCIA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slow">
    <p:wipe dir="l"/>
  </p:transition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3" name="Google Shape;199;p19"/>
          <p:cNvGrpSpPr/>
          <p:nvPr/>
        </p:nvGrpSpPr>
        <p:grpSpPr>
          <a:xfrm>
            <a:off x="9483120" y="3200400"/>
            <a:ext cx="6783840" cy="5349960"/>
            <a:chOff x="9483120" y="3200400"/>
            <a:chExt cx="6783840" cy="5349960"/>
          </a:xfrm>
        </p:grpSpPr>
        <p:sp>
          <p:nvSpPr>
            <p:cNvPr id="714" name="Google Shape;200;p19"/>
            <p:cNvSpPr/>
            <p:nvPr/>
          </p:nvSpPr>
          <p:spPr>
            <a:xfrm>
              <a:off x="9483120" y="3200400"/>
              <a:ext cx="6783840" cy="5349600"/>
            </a:xfrm>
            <a:custGeom>
              <a:avLst/>
              <a:gdLst>
                <a:gd name="textAreaLeft" fmla="*/ 0 w 6783840"/>
                <a:gd name="textAreaRight" fmla="*/ 6784200 w 6783840"/>
                <a:gd name="textAreaTop" fmla="*/ 0 h 5349600"/>
                <a:gd name="textAreaBottom" fmla="*/ 5349960 h 5349600"/>
              </a:gdLst>
              <a:ahLst/>
              <a:rect l="textAreaLeft" t="textAreaTop" r="textAreaRight" b="textAreaBottom"/>
              <a:pathLst>
                <a:path w="1252874" h="1409067">
                  <a:moveTo>
                    <a:pt x="83001" y="0"/>
                  </a:moveTo>
                  <a:lnTo>
                    <a:pt x="1169873" y="0"/>
                  </a:lnTo>
                  <a:cubicBezTo>
                    <a:pt x="1191886" y="0"/>
                    <a:pt x="1212998" y="8745"/>
                    <a:pt x="1228564" y="24311"/>
                  </a:cubicBezTo>
                  <a:cubicBezTo>
                    <a:pt x="1244130" y="39876"/>
                    <a:pt x="1252874" y="60988"/>
                    <a:pt x="1252874" y="83001"/>
                  </a:cubicBezTo>
                  <a:lnTo>
                    <a:pt x="1252874" y="1326066"/>
                  </a:lnTo>
                  <a:cubicBezTo>
                    <a:pt x="1252874" y="1371906"/>
                    <a:pt x="1215713" y="1409067"/>
                    <a:pt x="1169873" y="1409067"/>
                  </a:cubicBezTo>
                  <a:lnTo>
                    <a:pt x="83001" y="1409067"/>
                  </a:lnTo>
                  <a:cubicBezTo>
                    <a:pt x="37161" y="1409067"/>
                    <a:pt x="0" y="1371906"/>
                    <a:pt x="0" y="1326066"/>
                  </a:cubicBezTo>
                  <a:lnTo>
                    <a:pt x="0" y="83001"/>
                  </a:lnTo>
                  <a:cubicBezTo>
                    <a:pt x="0" y="37161"/>
                    <a:pt x="37161" y="0"/>
                    <a:pt x="83001" y="0"/>
                  </a:cubicBezTo>
                  <a:close/>
                </a:path>
              </a:pathLst>
            </a:custGeom>
            <a:noFill/>
            <a:ln cap="rnd" w="19050">
              <a:solidFill>
                <a:srgbClr val="c9a75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f121d"/>
                </a:solidFill>
                <a:latin typeface="Arial"/>
                <a:ea typeface="Arial"/>
              </a:endParaRPr>
            </a:p>
          </p:txBody>
        </p:sp>
        <p:sp>
          <p:nvSpPr>
            <p:cNvPr id="715" name="Google Shape;201;p19"/>
            <p:cNvSpPr/>
            <p:nvPr/>
          </p:nvSpPr>
          <p:spPr>
            <a:xfrm>
              <a:off x="9483120" y="3200400"/>
              <a:ext cx="6783480" cy="53499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50760" rIns="50760" tIns="50760" bIns="50760" anchor="ctr">
              <a:noAutofit/>
            </a:bodyPr>
            <a:p>
              <a:pPr algn="ctr">
                <a:lnSpc>
                  <a:spcPct val="119000"/>
                </a:lnSpc>
                <a:tabLst>
                  <a:tab algn="l" pos="0"/>
                </a:tabLst>
              </a:pPr>
              <a:endParaRPr b="0" lang="es-BO" sz="1800" spc="-1" strike="noStrike">
                <a:solidFill>
                  <a:srgbClr val="0f121d"/>
                </a:solidFill>
                <a:latin typeface="Calibri"/>
                <a:ea typeface="Calibri"/>
              </a:endParaRPr>
            </a:p>
          </p:txBody>
        </p:sp>
      </p:grpSp>
      <p:sp>
        <p:nvSpPr>
          <p:cNvPr id="716" name="Google Shape;202;p19"/>
          <p:cNvSpPr/>
          <p:nvPr/>
        </p:nvSpPr>
        <p:spPr>
          <a:xfrm>
            <a:off x="1028880" y="1561320"/>
            <a:ext cx="10189800" cy="118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73000"/>
              </a:lnSpc>
              <a:tabLst>
                <a:tab algn="l" pos="0"/>
              </a:tabLst>
            </a:pPr>
            <a:r>
              <a:rPr b="1" lang="en-US" sz="10640" spc="-1" strike="noStrike">
                <a:solidFill>
                  <a:srgbClr val="e2ac00"/>
                </a:solidFill>
                <a:latin typeface="Arial"/>
                <a:ea typeface="Arial"/>
              </a:rPr>
              <a:t>Gaceta Oficial</a:t>
            </a:r>
            <a:endParaRPr b="0" lang="es-BO" sz="1064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717" name="Google Shape;203;p19"/>
          <p:cNvGrpSpPr/>
          <p:nvPr/>
        </p:nvGrpSpPr>
        <p:grpSpPr>
          <a:xfrm>
            <a:off x="1466640" y="3126600"/>
            <a:ext cx="6969240" cy="6131520"/>
            <a:chOff x="1466640" y="3126600"/>
            <a:chExt cx="6969240" cy="6131520"/>
          </a:xfrm>
        </p:grpSpPr>
        <p:sp>
          <p:nvSpPr>
            <p:cNvPr id="718" name="Google Shape;204;p19"/>
            <p:cNvSpPr/>
            <p:nvPr/>
          </p:nvSpPr>
          <p:spPr>
            <a:xfrm>
              <a:off x="1466640" y="3126600"/>
              <a:ext cx="6969240" cy="6131160"/>
            </a:xfrm>
            <a:custGeom>
              <a:avLst/>
              <a:gdLst>
                <a:gd name="textAreaLeft" fmla="*/ 0 w 6969240"/>
                <a:gd name="textAreaRight" fmla="*/ 6969600 w 6969240"/>
                <a:gd name="textAreaTop" fmla="*/ 0 h 6131160"/>
                <a:gd name="textAreaBottom" fmla="*/ 6131520 h 6131160"/>
              </a:gdLst>
              <a:ahLst/>
              <a:rect l="textAreaLeft" t="textAreaTop" r="textAreaRight" b="textAreaBottom"/>
              <a:pathLst>
                <a:path w="1252874" h="1409067">
                  <a:moveTo>
                    <a:pt x="83001" y="0"/>
                  </a:moveTo>
                  <a:lnTo>
                    <a:pt x="1169873" y="0"/>
                  </a:lnTo>
                  <a:cubicBezTo>
                    <a:pt x="1191886" y="0"/>
                    <a:pt x="1212998" y="8745"/>
                    <a:pt x="1228564" y="24311"/>
                  </a:cubicBezTo>
                  <a:cubicBezTo>
                    <a:pt x="1244130" y="39876"/>
                    <a:pt x="1252874" y="60988"/>
                    <a:pt x="1252874" y="83001"/>
                  </a:cubicBezTo>
                  <a:lnTo>
                    <a:pt x="1252874" y="1326066"/>
                  </a:lnTo>
                  <a:cubicBezTo>
                    <a:pt x="1252874" y="1371906"/>
                    <a:pt x="1215713" y="1409067"/>
                    <a:pt x="1169873" y="1409067"/>
                  </a:cubicBezTo>
                  <a:lnTo>
                    <a:pt x="83001" y="1409067"/>
                  </a:lnTo>
                  <a:cubicBezTo>
                    <a:pt x="37161" y="1409067"/>
                    <a:pt x="0" y="1371906"/>
                    <a:pt x="0" y="1326066"/>
                  </a:cubicBezTo>
                  <a:lnTo>
                    <a:pt x="0" y="83001"/>
                  </a:lnTo>
                  <a:cubicBezTo>
                    <a:pt x="0" y="37161"/>
                    <a:pt x="37161" y="0"/>
                    <a:pt x="83001" y="0"/>
                  </a:cubicBezTo>
                  <a:close/>
                </a:path>
              </a:pathLst>
            </a:custGeom>
            <a:noFill/>
            <a:ln cap="rnd" w="19050">
              <a:solidFill>
                <a:srgbClr val="c9a75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f121d"/>
                </a:solidFill>
                <a:latin typeface="Arial Narrow"/>
                <a:ea typeface="Arial"/>
              </a:endParaRPr>
            </a:p>
          </p:txBody>
        </p:sp>
        <p:sp>
          <p:nvSpPr>
            <p:cNvPr id="719" name="Google Shape;205;p19"/>
            <p:cNvSpPr/>
            <p:nvPr/>
          </p:nvSpPr>
          <p:spPr>
            <a:xfrm>
              <a:off x="1466640" y="3126600"/>
              <a:ext cx="6968880" cy="61315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50760" rIns="50760" tIns="50760" bIns="50760" anchor="ctr">
              <a:noAutofit/>
            </a:bodyPr>
            <a:p>
              <a:pPr algn="ctr">
                <a:lnSpc>
                  <a:spcPct val="119000"/>
                </a:lnSpc>
                <a:tabLst>
                  <a:tab algn="l" pos="0"/>
                </a:tabLst>
              </a:pPr>
              <a:endParaRPr b="0" lang="es-BO" sz="1800" spc="-1" strike="noStrike">
                <a:solidFill>
                  <a:srgbClr val="0f121d"/>
                </a:solidFill>
                <a:latin typeface="Arial Narrow"/>
                <a:ea typeface="Calibri"/>
              </a:endParaRPr>
            </a:p>
          </p:txBody>
        </p:sp>
      </p:grpSp>
      <p:sp>
        <p:nvSpPr>
          <p:cNvPr id="720" name="Google Shape;209;p19"/>
          <p:cNvSpPr/>
          <p:nvPr/>
        </p:nvSpPr>
        <p:spPr>
          <a:xfrm>
            <a:off x="1954440" y="3804120"/>
            <a:ext cx="3780720" cy="36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2400" spc="-1" strike="noStrike">
                <a:solidFill>
                  <a:srgbClr val="0f121d"/>
                </a:solidFill>
                <a:latin typeface="Arial"/>
                <a:ea typeface="Arial"/>
              </a:rPr>
              <a:t>MISIÓN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1" name="Google Shape;210;p19"/>
          <p:cNvSpPr/>
          <p:nvPr/>
        </p:nvSpPr>
        <p:spPr>
          <a:xfrm>
            <a:off x="1784520" y="4304880"/>
            <a:ext cx="6311880" cy="460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ct val="140000"/>
              </a:lnSpc>
            </a:pPr>
            <a:r>
              <a:rPr b="0" lang="es-ES" sz="2400" spc="-1" strike="noStrike">
                <a:solidFill>
                  <a:srgbClr val="000000"/>
                </a:solidFill>
                <a:latin typeface="Arial"/>
                <a:ea typeface="Arial"/>
              </a:rPr>
              <a:t>Editar periódica, cronológica y oportunamente la Gaceta Oficial que contenga Leyes, Decretos Supremos, Resoluciones Supremas, Convenios y Tratados Internacionales. Sentencias de Inconstitucionalidad, Boletín de Propiedad Industrial – Intelectual, Resoluciones Ministeriales, Resoluciones de Gobernaciones y otras que el Órgano Ejecutivo promulgue</a:t>
            </a:r>
            <a:r>
              <a:rPr b="0" lang="es-ES" sz="2000" spc="-1" strike="noStrike">
                <a:solidFill>
                  <a:srgbClr val="000000"/>
                </a:solidFill>
                <a:latin typeface="Arial"/>
                <a:ea typeface="Arial"/>
              </a:rPr>
              <a:t>.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2" name="Google Shape;211;p19"/>
          <p:cNvSpPr/>
          <p:nvPr/>
        </p:nvSpPr>
        <p:spPr>
          <a:xfrm>
            <a:off x="9925560" y="3848400"/>
            <a:ext cx="3780720" cy="36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2400" spc="-1" strike="noStrike">
                <a:solidFill>
                  <a:srgbClr val="0f121d"/>
                </a:solidFill>
                <a:latin typeface="Arial"/>
                <a:ea typeface="Arial"/>
              </a:rPr>
              <a:t>VISIÓN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3" name="Google Shape;212;p19"/>
          <p:cNvSpPr/>
          <p:nvPr/>
        </p:nvSpPr>
        <p:spPr>
          <a:xfrm>
            <a:off x="9851760" y="4355280"/>
            <a:ext cx="5943240" cy="153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ct val="140000"/>
              </a:lnSpc>
            </a:pPr>
            <a:r>
              <a:rPr b="0" lang="es-ES" sz="2400" spc="-1" strike="noStrike">
                <a:solidFill>
                  <a:srgbClr val="000000"/>
                </a:solidFill>
                <a:latin typeface="Arial"/>
                <a:ea typeface="Arial"/>
              </a:rPr>
              <a:t>Constituirse en el órgano oficial de publicación y difusión permanente de la normativa legal del país.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slow">
    <p:push dir="u"/>
  </p:transition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112;p15"/>
          <p:cNvSpPr/>
          <p:nvPr/>
        </p:nvSpPr>
        <p:spPr>
          <a:xfrm>
            <a:off x="1028520" y="530640"/>
            <a:ext cx="12648240" cy="1463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s-BO" sz="4800" spc="-1" strike="noStrike">
                <a:solidFill>
                  <a:srgbClr val="e2ac00"/>
                </a:solidFill>
                <a:latin typeface="Arial"/>
                <a:ea typeface="Arial"/>
              </a:rPr>
              <a:t>ACCIONES U OBJETIVOS CUMPLIDOS EN LA GESTIÓN 2025</a:t>
            </a:r>
            <a:endParaRPr b="0" lang="es-BO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5" name="Google Shape;113;p15"/>
          <p:cNvSpPr/>
          <p:nvPr/>
        </p:nvSpPr>
        <p:spPr>
          <a:xfrm>
            <a:off x="1258920" y="2252880"/>
            <a:ext cx="9737280" cy="7866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ct val="100000"/>
              </a:lnSpc>
            </a:pPr>
            <a:r>
              <a:rPr b="1" lang="es-BO" sz="2200" spc="-1" strike="noStrike">
                <a:solidFill>
                  <a:srgbClr val="000000"/>
                </a:solidFill>
                <a:latin typeface="Arial"/>
                <a:ea typeface="Arial"/>
              </a:rPr>
              <a:t>1.</a:t>
            </a:r>
            <a:r>
              <a:rPr b="1" lang="es-ES" sz="2200" spc="-1" strike="noStrike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b="0" lang="es-ES" sz="2200" spc="-1" strike="noStrike">
                <a:solidFill>
                  <a:srgbClr val="000000"/>
                </a:solidFill>
                <a:latin typeface="Arial"/>
                <a:ea typeface="Arial"/>
              </a:rPr>
              <a:t>Publicación de </a:t>
            </a:r>
            <a:r>
              <a:rPr b="1" lang="es-ES" sz="2200" spc="-1" strike="noStrike">
                <a:solidFill>
                  <a:srgbClr val="000000"/>
                </a:solidFill>
                <a:latin typeface="Arial"/>
                <a:ea typeface="Arial"/>
              </a:rPr>
              <a:t>2.322</a:t>
            </a:r>
            <a:r>
              <a:rPr b="0" lang="es-ES" sz="2200" spc="-1" strike="noStrike">
                <a:solidFill>
                  <a:srgbClr val="000000"/>
                </a:solidFill>
                <a:latin typeface="Arial"/>
                <a:ea typeface="Arial"/>
              </a:rPr>
              <a:t> Normas entre: Leyes, Decretos, Resoluciones, Sentencias Constitucionales y Resoluciones de Gobernaciones.</a:t>
            </a:r>
            <a:endParaRPr b="0" lang="es-BO" sz="2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s-BO" sz="2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s-BO" sz="2200" spc="-1" strike="noStrike">
                <a:solidFill>
                  <a:srgbClr val="000000"/>
                </a:solidFill>
                <a:latin typeface="Arial"/>
                <a:ea typeface="Arial"/>
              </a:rPr>
              <a:t>2.</a:t>
            </a:r>
            <a:r>
              <a:rPr b="1" lang="es-ES" sz="2200" spc="-1" strike="noStrike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b="0" lang="es-ES" sz="2200" spc="-1" strike="noStrike">
                <a:solidFill>
                  <a:srgbClr val="000000"/>
                </a:solidFill>
                <a:latin typeface="Arial"/>
                <a:ea typeface="Arial"/>
              </a:rPr>
              <a:t>Publicación de 7 Compendios Normativos:</a:t>
            </a:r>
            <a:endParaRPr b="0" lang="es-BO" sz="2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s-BO" sz="22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  <a:ea typeface="Arial"/>
              </a:rPr>
              <a:t>C</a:t>
            </a:r>
            <a:r>
              <a:rPr b="0" lang="es-ES" sz="2200" spc="-1" strike="noStrike">
                <a:solidFill>
                  <a:schemeClr val="dk1"/>
                </a:solidFill>
                <a:latin typeface="Arial"/>
                <a:ea typeface="Arial"/>
              </a:rPr>
              <a:t>ompendio de Minería y Metalurgia</a:t>
            </a:r>
            <a:r>
              <a:rPr b="0" lang="en-US" sz="2200" spc="-1" strike="noStrike">
                <a:solidFill>
                  <a:schemeClr val="dk1"/>
                </a:solidFill>
                <a:latin typeface="Arial"/>
                <a:ea typeface="Arial"/>
              </a:rPr>
              <a:t> </a:t>
            </a:r>
            <a:r>
              <a:rPr b="1" lang="en-US" sz="2200" spc="-1" strike="noStrike">
                <a:solidFill>
                  <a:schemeClr val="dk1"/>
                </a:solidFill>
                <a:latin typeface="Arial"/>
                <a:ea typeface="Arial"/>
              </a:rPr>
              <a:t>(Texto Ordenado)</a:t>
            </a:r>
            <a:endParaRPr b="0" lang="es-BO" sz="22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es-ES" sz="2200" spc="-1" strike="noStrike">
                <a:solidFill>
                  <a:schemeClr val="dk1"/>
                </a:solidFill>
                <a:latin typeface="Arial"/>
                <a:ea typeface="Arial"/>
              </a:rPr>
              <a:t>Compendio del Órgano Judicial. </a:t>
            </a:r>
            <a:r>
              <a:rPr b="1" lang="en-US" sz="2200" spc="-1" strike="noStrike">
                <a:solidFill>
                  <a:schemeClr val="dk1"/>
                </a:solidFill>
                <a:latin typeface="Arial"/>
                <a:ea typeface="Arial"/>
              </a:rPr>
              <a:t>(Texto Ordenado)</a:t>
            </a:r>
            <a:endParaRPr b="0" lang="es-BO" sz="22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es-ES" sz="2200" spc="-1" strike="noStrike">
                <a:solidFill>
                  <a:schemeClr val="dk1"/>
                </a:solidFill>
                <a:latin typeface="Arial"/>
                <a:ea typeface="Arial"/>
              </a:rPr>
              <a:t>Estatuto del Funcionario Público.</a:t>
            </a:r>
            <a:r>
              <a:rPr b="0" lang="en-US" sz="2200" spc="-1" strike="noStrike">
                <a:solidFill>
                  <a:schemeClr val="dk1"/>
                </a:solidFill>
                <a:latin typeface="Arial"/>
                <a:ea typeface="Arial"/>
              </a:rPr>
              <a:t> </a:t>
            </a:r>
            <a:r>
              <a:rPr b="1" lang="en-US" sz="2200" spc="-1" strike="noStrike">
                <a:solidFill>
                  <a:schemeClr val="dk1"/>
                </a:solidFill>
                <a:latin typeface="Arial"/>
                <a:ea typeface="Arial"/>
              </a:rPr>
              <a:t>(Texto Ordenado)</a:t>
            </a:r>
            <a:endParaRPr b="0" lang="es-BO" sz="22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  <a:ea typeface="Arial"/>
              </a:rPr>
              <a:t>L</a:t>
            </a:r>
            <a:r>
              <a:rPr b="0" lang="es-ES" sz="2200" spc="-1" strike="noStrike">
                <a:solidFill>
                  <a:schemeClr val="dk1"/>
                </a:solidFill>
                <a:latin typeface="Arial"/>
                <a:ea typeface="Arial"/>
              </a:rPr>
              <a:t>ey de Abreviación Procesal Penal.</a:t>
            </a:r>
            <a:r>
              <a:rPr b="0" lang="en-US" sz="2200" spc="-1" strike="noStrike">
                <a:solidFill>
                  <a:schemeClr val="dk1"/>
                </a:solidFill>
                <a:latin typeface="Arial"/>
                <a:ea typeface="Arial"/>
              </a:rPr>
              <a:t> </a:t>
            </a:r>
            <a:r>
              <a:rPr b="1" lang="en-US" sz="2200" spc="-1" strike="noStrike">
                <a:solidFill>
                  <a:schemeClr val="dk1"/>
                </a:solidFill>
                <a:latin typeface="Arial"/>
                <a:ea typeface="Arial"/>
              </a:rPr>
              <a:t>(Texto Ordenado)</a:t>
            </a:r>
            <a:endParaRPr b="0" lang="es-BO" sz="22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  <a:ea typeface="Arial"/>
              </a:rPr>
              <a:t>L</a:t>
            </a:r>
            <a:r>
              <a:rPr b="0" lang="es-ES" sz="2200" spc="-1" strike="noStrike">
                <a:solidFill>
                  <a:schemeClr val="dk1"/>
                </a:solidFill>
                <a:latin typeface="Arial"/>
                <a:ea typeface="Arial"/>
              </a:rPr>
              <a:t>ey</a:t>
            </a:r>
            <a:r>
              <a:rPr b="0" lang="en-US" sz="2200" spc="-1" strike="noStrike">
                <a:solidFill>
                  <a:schemeClr val="dk1"/>
                </a:solidFill>
                <a:latin typeface="Arial"/>
                <a:ea typeface="Arial"/>
              </a:rPr>
              <a:t> G</a:t>
            </a:r>
            <a:r>
              <a:rPr b="0" lang="es-ES" sz="2200" spc="-1" strike="noStrike">
                <a:solidFill>
                  <a:schemeClr val="dk1"/>
                </a:solidFill>
                <a:latin typeface="Arial"/>
                <a:ea typeface="Arial"/>
              </a:rPr>
              <a:t>eneral</a:t>
            </a:r>
            <a:r>
              <a:rPr b="0" lang="en-US" sz="2200" spc="-1" strike="noStrike">
                <a:solidFill>
                  <a:schemeClr val="dk1"/>
                </a:solidFill>
                <a:latin typeface="Arial"/>
                <a:ea typeface="Arial"/>
              </a:rPr>
              <a:t> </a:t>
            </a:r>
            <a:r>
              <a:rPr b="0" lang="es-ES" sz="2200" spc="-1" strike="noStrike">
                <a:solidFill>
                  <a:schemeClr val="dk1"/>
                </a:solidFill>
                <a:latin typeface="Arial"/>
                <a:ea typeface="Arial"/>
              </a:rPr>
              <a:t>de</a:t>
            </a:r>
            <a:r>
              <a:rPr b="0" lang="en-US" sz="2200" spc="-1" strike="noStrike">
                <a:solidFill>
                  <a:schemeClr val="dk1"/>
                </a:solidFill>
                <a:latin typeface="Arial"/>
                <a:ea typeface="Arial"/>
              </a:rPr>
              <a:t> C</a:t>
            </a:r>
            <a:r>
              <a:rPr b="0" lang="es-ES" sz="2200" spc="-1" strike="noStrike">
                <a:solidFill>
                  <a:schemeClr val="dk1"/>
                </a:solidFill>
                <a:latin typeface="Arial"/>
                <a:ea typeface="Arial"/>
              </a:rPr>
              <a:t>ooperativas.</a:t>
            </a:r>
            <a:r>
              <a:rPr b="0" lang="en-US" sz="2200" spc="-1" strike="noStrike">
                <a:solidFill>
                  <a:schemeClr val="dk1"/>
                </a:solidFill>
                <a:latin typeface="Arial"/>
                <a:ea typeface="Arial"/>
              </a:rPr>
              <a:t> </a:t>
            </a:r>
            <a:r>
              <a:rPr b="1" lang="en-US" sz="2200" spc="-1" strike="noStrike">
                <a:solidFill>
                  <a:schemeClr val="dk1"/>
                </a:solidFill>
                <a:latin typeface="Arial"/>
                <a:ea typeface="Arial"/>
              </a:rPr>
              <a:t>(Texto Ordenado)</a:t>
            </a:r>
            <a:endParaRPr b="0" lang="es-BO" sz="22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  <a:ea typeface="Arial"/>
              </a:rPr>
              <a:t>Nomativa Agrarians </a:t>
            </a:r>
            <a:r>
              <a:rPr b="1" lang="en-US" sz="2200" spc="-1" strike="noStrike">
                <a:solidFill>
                  <a:schemeClr val="dk1"/>
                </a:solidFill>
                <a:latin typeface="Arial"/>
                <a:ea typeface="Arial"/>
              </a:rPr>
              <a:t>(Texto Ordenado)</a:t>
            </a:r>
            <a:endParaRPr b="0" lang="es-BO" sz="22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en-US" sz="2200" spc="-1" strike="noStrike">
                <a:solidFill>
                  <a:schemeClr val="dk1"/>
                </a:solidFill>
                <a:latin typeface="Arial"/>
                <a:ea typeface="Arial"/>
              </a:rPr>
              <a:t>Racismo y Toda Forma de Discriminación </a:t>
            </a:r>
            <a:r>
              <a:rPr b="1" lang="en-US" sz="2200" spc="-1" strike="noStrike">
                <a:solidFill>
                  <a:schemeClr val="dk1"/>
                </a:solidFill>
                <a:latin typeface="Arial"/>
                <a:ea typeface="Arial"/>
              </a:rPr>
              <a:t>(Texto Ordenado)</a:t>
            </a:r>
            <a:endParaRPr b="0" lang="es-BO" sz="22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20000"/>
              </a:lnSpc>
              <a:spcBef>
                <a:spcPts val="360"/>
              </a:spcBef>
            </a:pPr>
            <a:endParaRPr b="0" lang="es-BO" sz="2200" spc="-1" strike="noStrike">
              <a:solidFill>
                <a:srgbClr val="000000"/>
              </a:solidFill>
              <a:latin typeface="Arial"/>
            </a:endParaRPr>
          </a:p>
          <a:p>
            <a:pPr marL="114480" algn="just">
              <a:lnSpc>
                <a:spcPct val="100000"/>
              </a:lnSpc>
              <a:spcBef>
                <a:spcPts val="360"/>
              </a:spcBef>
            </a:pPr>
            <a:r>
              <a:rPr b="1" lang="es-BO" sz="2200" spc="-1" strike="noStrike">
                <a:solidFill>
                  <a:srgbClr val="000000"/>
                </a:solidFill>
                <a:latin typeface="Arial"/>
                <a:ea typeface="Arial"/>
              </a:rPr>
              <a:t>3. </a:t>
            </a:r>
            <a:r>
              <a:rPr b="0" lang="es-ES" sz="2200" spc="-1" strike="noStrike">
                <a:solidFill>
                  <a:schemeClr val="dk1"/>
                </a:solidFill>
                <a:latin typeface="Arial"/>
                <a:ea typeface="Arial"/>
              </a:rPr>
              <a:t>Se Implementó el “Servicio de Impresión de Ediciones de Gacetas por Demanda”.</a:t>
            </a:r>
            <a:endParaRPr b="0" lang="es-BO" sz="2200" spc="-1" strike="noStrike">
              <a:solidFill>
                <a:srgbClr val="000000"/>
              </a:solidFill>
              <a:latin typeface="Arial"/>
            </a:endParaRPr>
          </a:p>
          <a:p>
            <a:pPr marL="114480" algn="just">
              <a:lnSpc>
                <a:spcPct val="100000"/>
              </a:lnSpc>
              <a:spcBef>
                <a:spcPts val="360"/>
              </a:spcBef>
            </a:pPr>
            <a:endParaRPr b="0" lang="es-BO" sz="2200" spc="-1" strike="noStrike">
              <a:solidFill>
                <a:srgbClr val="000000"/>
              </a:solidFill>
              <a:latin typeface="Arial"/>
            </a:endParaRPr>
          </a:p>
          <a:p>
            <a:pPr marL="114480" algn="just">
              <a:lnSpc>
                <a:spcPct val="100000"/>
              </a:lnSpc>
              <a:spcBef>
                <a:spcPts val="360"/>
              </a:spcBef>
            </a:pPr>
            <a:r>
              <a:rPr b="1" lang="es-ES" sz="2200" spc="-1" strike="noStrike">
                <a:solidFill>
                  <a:srgbClr val="000000"/>
                </a:solidFill>
                <a:latin typeface="Arial"/>
                <a:ea typeface="Arial"/>
              </a:rPr>
              <a:t>4. </a:t>
            </a:r>
            <a:r>
              <a:rPr b="0" lang="es-ES" sz="2200" spc="-1" strike="noStrike">
                <a:solidFill>
                  <a:srgbClr val="000000"/>
                </a:solidFill>
                <a:latin typeface="Arial"/>
                <a:ea typeface="Arial"/>
              </a:rPr>
              <a:t>Restructuración del portal web “www.gacetaoficialdebolivia.gob.bo”.</a:t>
            </a:r>
            <a:endParaRPr b="0" lang="es-BO" sz="2200" spc="-1" strike="noStrike">
              <a:solidFill>
                <a:srgbClr val="000000"/>
              </a:solidFill>
              <a:latin typeface="Arial"/>
            </a:endParaRPr>
          </a:p>
          <a:p>
            <a:pPr marL="114480" algn="just">
              <a:lnSpc>
                <a:spcPct val="100000"/>
              </a:lnSpc>
              <a:spcBef>
                <a:spcPts val="360"/>
              </a:spcBef>
            </a:pPr>
            <a:endParaRPr b="0" lang="es-BO" sz="2200" spc="-1" strike="noStrike">
              <a:solidFill>
                <a:srgbClr val="000000"/>
              </a:solidFill>
              <a:latin typeface="Arial"/>
            </a:endParaRPr>
          </a:p>
          <a:p>
            <a:pPr marL="114480">
              <a:lnSpc>
                <a:spcPct val="100000"/>
              </a:lnSpc>
            </a:pP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726" name="Google Shape;90;p14"/>
          <p:cNvGrpSpPr/>
          <p:nvPr/>
        </p:nvGrpSpPr>
        <p:grpSpPr>
          <a:xfrm>
            <a:off x="0" y="10136160"/>
            <a:ext cx="18287640" cy="150480"/>
            <a:chOff x="0" y="10136160"/>
            <a:chExt cx="18287640" cy="150480"/>
          </a:xfrm>
        </p:grpSpPr>
        <p:sp>
          <p:nvSpPr>
            <p:cNvPr id="727" name="Google Shape;91;p14"/>
            <p:cNvSpPr/>
            <p:nvPr/>
          </p:nvSpPr>
          <p:spPr>
            <a:xfrm>
              <a:off x="0" y="10136160"/>
              <a:ext cx="6032160" cy="150480"/>
            </a:xfrm>
            <a:prstGeom prst="rect">
              <a:avLst/>
            </a:prstGeom>
            <a:solidFill>
              <a:srgbClr val="ff313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728" name="Google Shape;92;p14"/>
            <p:cNvSpPr/>
            <p:nvPr/>
          </p:nvSpPr>
          <p:spPr>
            <a:xfrm>
              <a:off x="6127920" y="10136160"/>
              <a:ext cx="6032160" cy="150480"/>
            </a:xfrm>
            <a:prstGeom prst="rect">
              <a:avLst/>
            </a:prstGeom>
            <a:solidFill>
              <a:srgbClr val="ffde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729" name="Google Shape;93;p14"/>
            <p:cNvSpPr/>
            <p:nvPr/>
          </p:nvSpPr>
          <p:spPr>
            <a:xfrm>
              <a:off x="12255480" y="10136160"/>
              <a:ext cx="6032160" cy="150480"/>
            </a:xfrm>
            <a:prstGeom prst="rect">
              <a:avLst/>
            </a:prstGeom>
            <a:solidFill>
              <a:srgbClr val="00bf6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pic>
        <p:nvPicPr>
          <p:cNvPr id="730" name="Picture 4" descr=""/>
          <p:cNvPicPr/>
          <p:nvPr/>
        </p:nvPicPr>
        <p:blipFill>
          <a:blip r:embed="rId1"/>
          <a:stretch/>
        </p:blipFill>
        <p:spPr>
          <a:xfrm>
            <a:off x="13055760" y="6743520"/>
            <a:ext cx="3860280" cy="315612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731" name="1 Tabla"/>
          <p:cNvGraphicFramePr/>
          <p:nvPr/>
        </p:nvGraphicFramePr>
        <p:xfrm>
          <a:off x="12425040" y="2898000"/>
          <a:ext cx="4894200" cy="3609360"/>
        </p:xfrm>
        <a:graphic>
          <a:graphicData uri="http://schemas.openxmlformats.org/drawingml/2006/table">
            <a:tbl>
              <a:tblPr/>
              <a:tblGrid>
                <a:gridCol w="3171960"/>
                <a:gridCol w="1722600"/>
              </a:tblGrid>
              <a:tr h="540360">
                <a:tc>
                  <a:txBody>
                    <a:bodyPr lIns="6120" rIns="6120" tIns="612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s-ES" sz="12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NORMAS PUBLICADAS</a:t>
                      </a:r>
                      <a:endParaRPr b="0" lang="es-BO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120" marR="61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 lIns="6120" rIns="6120" tIns="612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s-ES" sz="12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GESTIÓN 2025</a:t>
                      </a:r>
                      <a:endParaRPr b="0" lang="es-BO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120" marR="61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bfbfbf"/>
                    </a:solidFill>
                  </a:tcPr>
                </a:tc>
              </a:tr>
              <a:tr h="306720">
                <a:tc>
                  <a:txBody>
                    <a:bodyPr lIns="6120" rIns="6120" tIns="6120" bIns="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1400" spc="-1" strike="noStrike">
                          <a:solidFill>
                            <a:srgbClr val="000000"/>
                          </a:solidFill>
                          <a:latin typeface="Arial Narrow"/>
                          <a:ea typeface="Arial"/>
                        </a:rPr>
                        <a:t>Leyes</a:t>
                      </a:r>
                      <a:endParaRPr b="0" lang="es-BO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120" marR="61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120" rIns="6120" tIns="612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s-ES" sz="12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98</a:t>
                      </a:r>
                      <a:endParaRPr b="0" lang="es-BO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120" marR="61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06720">
                <a:tc>
                  <a:txBody>
                    <a:bodyPr lIns="6120" rIns="6120" tIns="6120" bIns="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1400" spc="-1" strike="noStrike">
                          <a:solidFill>
                            <a:srgbClr val="000000"/>
                          </a:solidFill>
                          <a:latin typeface="Arial Narrow"/>
                          <a:ea typeface="Arial"/>
                        </a:rPr>
                        <a:t>Decretos Supremos</a:t>
                      </a:r>
                      <a:endParaRPr b="0" lang="es-BO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120" marR="61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120" rIns="6120" tIns="612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s-ES" sz="12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135</a:t>
                      </a:r>
                      <a:endParaRPr b="0" lang="es-BO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120" marR="61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06720">
                <a:tc>
                  <a:txBody>
                    <a:bodyPr lIns="6120" rIns="6120" tIns="6120" bIns="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1400" spc="-1" strike="noStrike">
                          <a:solidFill>
                            <a:srgbClr val="000000"/>
                          </a:solidFill>
                          <a:latin typeface="Arial Narrow"/>
                          <a:ea typeface="Arial"/>
                        </a:rPr>
                        <a:t>Decretos Presidenciales</a:t>
                      </a:r>
                      <a:endParaRPr b="0" lang="es-BO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120" marR="61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120" rIns="6120" tIns="612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s-ES" sz="12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74</a:t>
                      </a:r>
                      <a:endParaRPr b="0" lang="es-BO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120" marR="61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06720">
                <a:tc>
                  <a:txBody>
                    <a:bodyPr lIns="6120" rIns="6120" tIns="6120" bIns="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1400" spc="-1" strike="noStrike">
                          <a:solidFill>
                            <a:srgbClr val="000000"/>
                          </a:solidFill>
                          <a:latin typeface="Arial Narrow"/>
                          <a:ea typeface="Arial"/>
                        </a:rPr>
                        <a:t>Resoluciones Ministeriales</a:t>
                      </a:r>
                      <a:endParaRPr b="0" lang="es-BO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120" marR="61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120" rIns="6120" tIns="612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s-ES" sz="12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88</a:t>
                      </a:r>
                      <a:endParaRPr b="0" lang="es-BO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120" marR="61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06720">
                <a:tc>
                  <a:txBody>
                    <a:bodyPr lIns="6120" rIns="6120" tIns="6120" bIns="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1400" spc="-1" strike="noStrike">
                          <a:solidFill>
                            <a:srgbClr val="000000"/>
                          </a:solidFill>
                          <a:latin typeface="Arial Narrow"/>
                          <a:ea typeface="Arial"/>
                        </a:rPr>
                        <a:t>Resolución Suprema</a:t>
                      </a:r>
                      <a:endParaRPr b="0" lang="es-BO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120" marR="61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120" rIns="6120" tIns="612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s-ES" sz="12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47</a:t>
                      </a:r>
                      <a:endParaRPr b="0" lang="es-BO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120" marR="61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06720">
                <a:tc>
                  <a:txBody>
                    <a:bodyPr lIns="6120" rIns="6120" tIns="6120" bIns="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1400" spc="-1" strike="noStrike">
                          <a:solidFill>
                            <a:srgbClr val="000000"/>
                          </a:solidFill>
                          <a:latin typeface="Arial Narrow"/>
                          <a:ea typeface="Arial"/>
                        </a:rPr>
                        <a:t>Resoluciones de Gobernación - La Paz</a:t>
                      </a:r>
                      <a:endParaRPr b="0" lang="es-BO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120" marR="61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120" rIns="6120" tIns="612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s-ES" sz="12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1632</a:t>
                      </a:r>
                      <a:endParaRPr b="0" lang="es-BO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120" marR="61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06720">
                <a:tc>
                  <a:txBody>
                    <a:bodyPr lIns="6120" rIns="6120" tIns="6120" bIns="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1400" spc="-1" strike="noStrike">
                          <a:solidFill>
                            <a:srgbClr val="000000"/>
                          </a:solidFill>
                          <a:latin typeface="Arial Narrow"/>
                          <a:ea typeface="Arial"/>
                        </a:rPr>
                        <a:t>Resoluciones de Gobernación - Potosí</a:t>
                      </a:r>
                      <a:endParaRPr b="0" lang="es-BO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120" marR="61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120" rIns="6120" tIns="612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s-ES" sz="12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74</a:t>
                      </a:r>
                      <a:endParaRPr b="0" lang="es-BO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120" marR="61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06720">
                <a:tc>
                  <a:txBody>
                    <a:bodyPr lIns="6120" rIns="6120" tIns="6120" bIns="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1400" spc="-1" strike="noStrike">
                          <a:solidFill>
                            <a:srgbClr val="000000"/>
                          </a:solidFill>
                          <a:latin typeface="Arial Narrow"/>
                          <a:ea typeface="Arial"/>
                        </a:rPr>
                        <a:t>Resoluciones de Gobernación - Tarija</a:t>
                      </a:r>
                      <a:endParaRPr b="0" lang="es-BO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120" marR="61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120" rIns="6120" tIns="612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s-ES" sz="12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174</a:t>
                      </a:r>
                      <a:endParaRPr b="0" lang="es-BO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120" marR="61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06720">
                <a:tc>
                  <a:txBody>
                    <a:bodyPr lIns="6120" rIns="6120" tIns="6120" bIns="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 sz="1400" spc="-1" strike="noStrike">
                          <a:solidFill>
                            <a:srgbClr val="000000"/>
                          </a:solidFill>
                          <a:latin typeface="Arial Narrow"/>
                          <a:ea typeface="Arial"/>
                        </a:rPr>
                        <a:t>Sentencia Constitucional</a:t>
                      </a:r>
                      <a:endParaRPr b="0" lang="es-BO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120" marR="61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120" rIns="6120" tIns="612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s-ES" sz="12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0</a:t>
                      </a:r>
                      <a:endParaRPr b="0" lang="es-BO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120" marR="61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06720">
                <a:tc>
                  <a:txBody>
                    <a:bodyPr lIns="6120" rIns="6120" tIns="612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s-ES" sz="1400" spc="-1" strike="noStrike">
                          <a:solidFill>
                            <a:srgbClr val="000000"/>
                          </a:solidFill>
                          <a:latin typeface="Arial Narrow"/>
                          <a:ea typeface="Arial"/>
                        </a:rPr>
                        <a:t>TOTAL</a:t>
                      </a:r>
                      <a:endParaRPr b="0" lang="es-BO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120" marR="61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 lIns="6120" rIns="6120" tIns="612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s-ES" sz="14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2322</a:t>
                      </a:r>
                      <a:endParaRPr b="0" lang="es-BO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120" marR="612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bfbfbf"/>
                    </a:solidFill>
                  </a:tcPr>
                </a:tc>
              </a:tr>
            </a:tbl>
          </a:graphicData>
        </a:graphic>
      </p:graphicFrame>
    </p:spTree>
  </p:cSld>
  <p:transition spd="slow">
    <p:push dir="u"/>
  </p:transition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23;p16"/>
          <p:cNvSpPr/>
          <p:nvPr/>
        </p:nvSpPr>
        <p:spPr>
          <a:xfrm>
            <a:off x="2624400" y="2791440"/>
            <a:ext cx="676368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ct val="120000"/>
              </a:lnSpc>
              <a:tabLst>
                <a:tab algn="l" pos="0"/>
              </a:tabLst>
            </a:pPr>
            <a:r>
              <a:rPr b="1" lang="es-BO" sz="2000" spc="-1" strike="noStrike">
                <a:solidFill>
                  <a:srgbClr val="0f121d"/>
                </a:solidFill>
                <a:latin typeface="Arial"/>
                <a:ea typeface="Arial"/>
              </a:rPr>
              <a:t>7 eventos </a:t>
            </a:r>
            <a:r>
              <a:rPr b="0" lang="es-BO" sz="1800" spc="-1" strike="noStrike">
                <a:solidFill>
                  <a:srgbClr val="0f121d"/>
                </a:solidFill>
                <a:latin typeface="Arial"/>
                <a:ea typeface="Arial"/>
              </a:rPr>
              <a:t>a través de expresiones artísticas para promover principios y valores éticos.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6" name="Google Shape;127;p16"/>
          <p:cNvSpPr/>
          <p:nvPr/>
        </p:nvSpPr>
        <p:spPr>
          <a:xfrm>
            <a:off x="2647440" y="4090320"/>
            <a:ext cx="6752160" cy="208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ct val="120000"/>
              </a:lnSpc>
              <a:tabLst>
                <a:tab algn="l" pos="0"/>
              </a:tabLst>
            </a:pPr>
            <a:r>
              <a:rPr b="1" lang="es-ES" sz="2000" spc="-1" strike="noStrike">
                <a:solidFill>
                  <a:srgbClr val="0f121d"/>
                </a:solidFill>
                <a:latin typeface="Arial"/>
                <a:ea typeface="Arial"/>
              </a:rPr>
              <a:t>12 brigadas móviles de capacitación contra la corrupción </a:t>
            </a:r>
            <a:r>
              <a:rPr b="0" lang="es-ES" sz="1800" spc="-1" strike="noStrike">
                <a:solidFill>
                  <a:srgbClr val="0f121d"/>
                </a:solidFill>
                <a:latin typeface="Arial"/>
                <a:ea typeface="Arial"/>
              </a:rPr>
              <a:t>a nivel nacional, mediante la cual se capacitó a </a:t>
            </a:r>
            <a:r>
              <a:rPr b="1" lang="es-ES" sz="2000" spc="-1" strike="noStrike">
                <a:solidFill>
                  <a:srgbClr val="0f121d"/>
                </a:solidFill>
                <a:latin typeface="Arial"/>
                <a:ea typeface="Arial"/>
              </a:rPr>
              <a:t>436 servidores públicos </a:t>
            </a:r>
            <a:r>
              <a:rPr b="0" lang="es-ES" sz="1800" spc="-1" strike="noStrike">
                <a:solidFill>
                  <a:srgbClr val="0f121d"/>
                </a:solidFill>
                <a:latin typeface="Arial"/>
                <a:ea typeface="Arial"/>
              </a:rPr>
              <a:t>de 6 GADs y 74 GAMs, así como a 224 miembros de Control Social. Asimismo, 316 jóvenes universitarios y 204 servidores públicos participaron en la construcción de compromisos éticos.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7" name="Google Shape;129;p16"/>
          <p:cNvSpPr/>
          <p:nvPr/>
        </p:nvSpPr>
        <p:spPr>
          <a:xfrm>
            <a:off x="11788200" y="3444840"/>
            <a:ext cx="5795640" cy="73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ct val="120000"/>
              </a:lnSpc>
              <a:tabLst>
                <a:tab algn="l" pos="0"/>
              </a:tabLst>
            </a:pPr>
            <a:r>
              <a:rPr b="0" lang="es-ES" sz="1800" spc="-1" strike="noStrike">
                <a:solidFill>
                  <a:srgbClr val="0f121d"/>
                </a:solidFill>
                <a:latin typeface="Arial"/>
                <a:ea typeface="Arial"/>
              </a:rPr>
              <a:t>Se implementó los </a:t>
            </a:r>
            <a:r>
              <a:rPr b="1" lang="es-ES" sz="2000" spc="-1" strike="noStrike">
                <a:solidFill>
                  <a:srgbClr val="0f121d"/>
                </a:solidFill>
                <a:latin typeface="Arial"/>
                <a:ea typeface="Arial"/>
              </a:rPr>
              <a:t>lineamientos de contenidos mínimos </a:t>
            </a:r>
            <a:r>
              <a:rPr b="0" lang="es-ES" sz="1800" spc="-1" strike="noStrike">
                <a:solidFill>
                  <a:srgbClr val="0f121d"/>
                </a:solidFill>
                <a:latin typeface="Arial"/>
                <a:ea typeface="Arial"/>
              </a:rPr>
              <a:t>para portales y páginas web institucionales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8" name="Google Shape;131;p16"/>
          <p:cNvSpPr/>
          <p:nvPr/>
        </p:nvSpPr>
        <p:spPr>
          <a:xfrm>
            <a:off x="2705040" y="6714360"/>
            <a:ext cx="6694560" cy="138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ct val="120000"/>
              </a:lnSpc>
              <a:tabLst>
                <a:tab algn="l" pos="0"/>
              </a:tabLst>
            </a:pPr>
            <a:r>
              <a:rPr b="0" lang="es-ES" sz="1800" spc="-1" strike="noStrike">
                <a:solidFill>
                  <a:srgbClr val="0f121d"/>
                </a:solidFill>
                <a:latin typeface="Arial"/>
                <a:ea typeface="Arial"/>
              </a:rPr>
              <a:t>Se difundió la tercera temporada de la serie “Trascender”, alcanzando a </a:t>
            </a:r>
            <a:r>
              <a:rPr b="1" lang="es-ES" sz="2000" spc="-1" strike="noStrike">
                <a:solidFill>
                  <a:srgbClr val="0f121d"/>
                </a:solidFill>
                <a:latin typeface="Arial"/>
                <a:ea typeface="Arial"/>
              </a:rPr>
              <a:t>7.423 niñas, niños y adolescentes de forma presencial y a 31.105 personas </a:t>
            </a:r>
            <a:r>
              <a:rPr b="0" lang="es-ES" sz="1800" spc="-1" strike="noStrike">
                <a:solidFill>
                  <a:srgbClr val="0f121d"/>
                </a:solidFill>
                <a:latin typeface="Arial"/>
                <a:ea typeface="Arial"/>
              </a:rPr>
              <a:t>mediante redes sociales, promoviendo valores de transparencia e integridad.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9" name="Google Shape;133;p16"/>
          <p:cNvSpPr/>
          <p:nvPr/>
        </p:nvSpPr>
        <p:spPr>
          <a:xfrm>
            <a:off x="11885400" y="4807440"/>
            <a:ext cx="5695920" cy="135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ct val="120000"/>
              </a:lnSpc>
            </a:pPr>
            <a:r>
              <a:rPr b="1" lang="es-ES" sz="2000" spc="-1" strike="noStrike">
                <a:solidFill>
                  <a:srgbClr val="0f121d"/>
                </a:solidFill>
                <a:latin typeface="Arial"/>
                <a:ea typeface="Arial"/>
              </a:rPr>
              <a:t>11 evaluaciones </a:t>
            </a:r>
            <a:r>
              <a:rPr b="0" lang="es-ES" sz="1800" spc="-1" strike="noStrike">
                <a:solidFill>
                  <a:srgbClr val="0f121d"/>
                </a:solidFill>
                <a:latin typeface="Arial"/>
                <a:ea typeface="Arial"/>
              </a:rPr>
              <a:t>de impacto consolidadas en el Compendio de Evaluaciones de Impacto de las herramientas de Transparencia, Prevención y Lucha contra la Corrupción.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0" name="Google Shape;135;p16"/>
          <p:cNvSpPr/>
          <p:nvPr/>
        </p:nvSpPr>
        <p:spPr>
          <a:xfrm>
            <a:off x="2624400" y="8597880"/>
            <a:ext cx="6763680" cy="1316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ct val="120000"/>
              </a:lnSpc>
              <a:tabLst>
                <a:tab algn="l" pos="0"/>
              </a:tabLst>
            </a:pPr>
            <a:r>
              <a:rPr b="1" lang="es-ES" sz="1800" spc="-1" strike="noStrike">
                <a:solidFill>
                  <a:srgbClr val="0f121d"/>
                </a:solidFill>
                <a:latin typeface="Arial"/>
                <a:ea typeface="Arial"/>
              </a:rPr>
              <a:t>12 talleres </a:t>
            </a:r>
            <a:r>
              <a:rPr b="0" lang="es-ES" sz="1800" spc="-1" strike="noStrike">
                <a:solidFill>
                  <a:srgbClr val="0f121d"/>
                </a:solidFill>
                <a:latin typeface="Arial"/>
                <a:ea typeface="Arial"/>
              </a:rPr>
              <a:t>de construcción de compromisos éticos con 622 universitarios de distintos departamentos del país, promoviendo la reflexión crítica y el fortalecimiento de valores para la transparencia.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1" name="Google Shape;137;p16"/>
          <p:cNvSpPr/>
          <p:nvPr/>
        </p:nvSpPr>
        <p:spPr>
          <a:xfrm>
            <a:off x="11885400" y="6827400"/>
            <a:ext cx="5819760" cy="135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ct val="120000"/>
              </a:lnSpc>
              <a:tabLst>
                <a:tab algn="l" pos="0"/>
              </a:tabLst>
            </a:pPr>
            <a:r>
              <a:rPr b="0" lang="es-ES" sz="1800" spc="-1" strike="noStrike">
                <a:solidFill>
                  <a:srgbClr val="0f121d"/>
                </a:solidFill>
                <a:latin typeface="Arial"/>
                <a:ea typeface="Arial"/>
              </a:rPr>
              <a:t>Se fortaleció la </a:t>
            </a:r>
            <a:r>
              <a:rPr b="1" lang="es-ES" sz="2000" spc="-1" strike="noStrike">
                <a:solidFill>
                  <a:srgbClr val="0f121d"/>
                </a:solidFill>
                <a:latin typeface="Arial"/>
                <a:ea typeface="Arial"/>
              </a:rPr>
              <a:t>coordinación interinstitucional </a:t>
            </a:r>
            <a:r>
              <a:rPr b="0" lang="es-ES" sz="1800" spc="-1" strike="noStrike">
                <a:solidFill>
                  <a:srgbClr val="0f121d"/>
                </a:solidFill>
                <a:latin typeface="Arial"/>
                <a:ea typeface="Arial"/>
              </a:rPr>
              <a:t>para el seguimiento de mecanismos internacionales anticorrupción en el marco de la ONU, OCDE y MESICIC.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72" name="Google Shape;360;p28"/>
          <p:cNvCxnSpPr/>
          <p:nvPr/>
        </p:nvCxnSpPr>
        <p:spPr>
          <a:xfrm>
            <a:off x="2548440" y="3861720"/>
            <a:ext cx="6840360" cy="360"/>
          </a:xfrm>
          <a:prstGeom prst="straightConnector1">
            <a:avLst/>
          </a:prstGeom>
          <a:ln w="19050">
            <a:solidFill>
              <a:srgbClr val="c9a751"/>
            </a:solidFill>
            <a:round/>
          </a:ln>
        </p:spPr>
      </p:cxnSp>
      <p:cxnSp>
        <p:nvCxnSpPr>
          <p:cNvPr id="173" name="Google Shape;360;p28"/>
          <p:cNvCxnSpPr/>
          <p:nvPr/>
        </p:nvCxnSpPr>
        <p:spPr>
          <a:xfrm>
            <a:off x="2532240" y="6251760"/>
            <a:ext cx="6840360" cy="360"/>
          </a:xfrm>
          <a:prstGeom prst="straightConnector1">
            <a:avLst/>
          </a:prstGeom>
          <a:ln w="19050">
            <a:solidFill>
              <a:srgbClr val="c9a751"/>
            </a:solidFill>
            <a:round/>
          </a:ln>
        </p:spPr>
      </p:cxnSp>
      <p:cxnSp>
        <p:nvCxnSpPr>
          <p:cNvPr id="174" name="Google Shape;360;p28"/>
          <p:cNvCxnSpPr/>
          <p:nvPr/>
        </p:nvCxnSpPr>
        <p:spPr>
          <a:xfrm>
            <a:off x="2532240" y="8271000"/>
            <a:ext cx="6840360" cy="360"/>
          </a:xfrm>
          <a:prstGeom prst="straightConnector1">
            <a:avLst/>
          </a:prstGeom>
          <a:ln w="19050">
            <a:solidFill>
              <a:srgbClr val="c9a751"/>
            </a:solidFill>
            <a:round/>
          </a:ln>
        </p:spPr>
      </p:cxnSp>
      <p:cxnSp>
        <p:nvCxnSpPr>
          <p:cNvPr id="175" name="Google Shape;360;p28"/>
          <p:cNvCxnSpPr/>
          <p:nvPr/>
        </p:nvCxnSpPr>
        <p:spPr>
          <a:xfrm>
            <a:off x="11767680" y="4393080"/>
            <a:ext cx="5796360" cy="360"/>
          </a:xfrm>
          <a:prstGeom prst="straightConnector1">
            <a:avLst/>
          </a:prstGeom>
          <a:ln w="19050">
            <a:solidFill>
              <a:srgbClr val="c9a751"/>
            </a:solidFill>
            <a:round/>
          </a:ln>
        </p:spPr>
      </p:cxnSp>
      <p:cxnSp>
        <p:nvCxnSpPr>
          <p:cNvPr id="176" name="Google Shape;360;p28"/>
          <p:cNvCxnSpPr/>
          <p:nvPr/>
        </p:nvCxnSpPr>
        <p:spPr>
          <a:xfrm>
            <a:off x="11885400" y="6592320"/>
            <a:ext cx="5796360" cy="360"/>
          </a:xfrm>
          <a:prstGeom prst="straightConnector1">
            <a:avLst/>
          </a:prstGeom>
          <a:ln w="19050">
            <a:solidFill>
              <a:srgbClr val="c9a751"/>
            </a:solidFill>
            <a:round/>
          </a:ln>
        </p:spPr>
      </p:cxnSp>
      <p:cxnSp>
        <p:nvCxnSpPr>
          <p:cNvPr id="177" name="Google Shape;360;p28"/>
          <p:cNvCxnSpPr/>
          <p:nvPr/>
        </p:nvCxnSpPr>
        <p:spPr>
          <a:xfrm>
            <a:off x="11885400" y="8384760"/>
            <a:ext cx="5796360" cy="360"/>
          </a:xfrm>
          <a:prstGeom prst="straightConnector1">
            <a:avLst/>
          </a:prstGeom>
          <a:ln w="19050">
            <a:solidFill>
              <a:srgbClr val="c9a751"/>
            </a:solidFill>
            <a:round/>
          </a:ln>
        </p:spPr>
      </p:cxnSp>
      <p:sp>
        <p:nvSpPr>
          <p:cNvPr id="178" name="Google Shape;122;p16"/>
          <p:cNvSpPr/>
          <p:nvPr/>
        </p:nvSpPr>
        <p:spPr>
          <a:xfrm>
            <a:off x="397080" y="6781320"/>
            <a:ext cx="2728800" cy="110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74000"/>
              </a:lnSpc>
              <a:tabLst>
                <a:tab algn="l" pos="0"/>
              </a:tabLst>
            </a:pPr>
            <a:r>
              <a:rPr b="0" lang="en-US" sz="9800" spc="-1" strike="noStrike">
                <a:solidFill>
                  <a:srgbClr val="0f121d"/>
                </a:solidFill>
                <a:latin typeface="Arial"/>
                <a:ea typeface="Arial"/>
              </a:rPr>
              <a:t>-</a:t>
            </a:r>
            <a:endParaRPr b="0" lang="es-BO" sz="9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Google Shape;122;p16"/>
          <p:cNvSpPr/>
          <p:nvPr/>
        </p:nvSpPr>
        <p:spPr>
          <a:xfrm>
            <a:off x="397080" y="2791800"/>
            <a:ext cx="2728800" cy="110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74000"/>
              </a:lnSpc>
              <a:tabLst>
                <a:tab algn="l" pos="0"/>
              </a:tabLst>
            </a:pPr>
            <a:r>
              <a:rPr b="0" lang="en-US" sz="9800" spc="-1" strike="noStrike">
                <a:solidFill>
                  <a:srgbClr val="0f121d"/>
                </a:solidFill>
                <a:latin typeface="Arial"/>
                <a:ea typeface="Arial"/>
              </a:rPr>
              <a:t>-</a:t>
            </a:r>
            <a:endParaRPr b="0" lang="es-BO" sz="9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0" name="Google Shape;122;p16"/>
          <p:cNvSpPr/>
          <p:nvPr/>
        </p:nvSpPr>
        <p:spPr>
          <a:xfrm>
            <a:off x="397080" y="4808880"/>
            <a:ext cx="2728800" cy="110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74000"/>
              </a:lnSpc>
              <a:tabLst>
                <a:tab algn="l" pos="0"/>
              </a:tabLst>
            </a:pPr>
            <a:r>
              <a:rPr b="0" lang="en-US" sz="9800" spc="-1" strike="noStrike">
                <a:solidFill>
                  <a:srgbClr val="0f121d"/>
                </a:solidFill>
                <a:latin typeface="Arial"/>
                <a:ea typeface="Arial"/>
              </a:rPr>
              <a:t>-</a:t>
            </a:r>
            <a:endParaRPr b="0" lang="es-BO" sz="9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1" name="Google Shape;122;p16"/>
          <p:cNvSpPr/>
          <p:nvPr/>
        </p:nvSpPr>
        <p:spPr>
          <a:xfrm>
            <a:off x="397080" y="8558280"/>
            <a:ext cx="2728800" cy="110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74000"/>
              </a:lnSpc>
              <a:tabLst>
                <a:tab algn="l" pos="0"/>
              </a:tabLst>
            </a:pPr>
            <a:r>
              <a:rPr b="0" lang="en-US" sz="9800" spc="-1" strike="noStrike">
                <a:solidFill>
                  <a:srgbClr val="0f121d"/>
                </a:solidFill>
                <a:latin typeface="Arial"/>
                <a:ea typeface="Arial"/>
              </a:rPr>
              <a:t>-</a:t>
            </a:r>
            <a:endParaRPr b="0" lang="es-BO" sz="9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2" name="Google Shape;122;p16"/>
          <p:cNvSpPr/>
          <p:nvPr/>
        </p:nvSpPr>
        <p:spPr>
          <a:xfrm>
            <a:off x="9260640" y="3325320"/>
            <a:ext cx="2728800" cy="110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74000"/>
              </a:lnSpc>
              <a:tabLst>
                <a:tab algn="l" pos="0"/>
              </a:tabLst>
            </a:pPr>
            <a:r>
              <a:rPr b="0" lang="en-US" sz="9800" spc="-1" strike="noStrike">
                <a:solidFill>
                  <a:srgbClr val="0f121d"/>
                </a:solidFill>
                <a:latin typeface="Arial"/>
                <a:ea typeface="Arial"/>
              </a:rPr>
              <a:t>-</a:t>
            </a:r>
            <a:endParaRPr b="0" lang="es-BO" sz="9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3" name="Google Shape;122;p16"/>
          <p:cNvSpPr/>
          <p:nvPr/>
        </p:nvSpPr>
        <p:spPr>
          <a:xfrm>
            <a:off x="9256320" y="5189040"/>
            <a:ext cx="2728800" cy="110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74000"/>
              </a:lnSpc>
              <a:tabLst>
                <a:tab algn="l" pos="0"/>
              </a:tabLst>
            </a:pPr>
            <a:r>
              <a:rPr b="0" lang="en-US" sz="9800" spc="-1" strike="noStrike">
                <a:solidFill>
                  <a:srgbClr val="0f121d"/>
                </a:solidFill>
                <a:latin typeface="Arial"/>
                <a:ea typeface="Arial"/>
              </a:rPr>
              <a:t>-</a:t>
            </a:r>
            <a:endParaRPr b="0" lang="es-BO" sz="9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4" name="Google Shape;122;p16"/>
          <p:cNvSpPr/>
          <p:nvPr/>
        </p:nvSpPr>
        <p:spPr>
          <a:xfrm>
            <a:off x="9260640" y="7040880"/>
            <a:ext cx="2728800" cy="110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74000"/>
              </a:lnSpc>
              <a:tabLst>
                <a:tab algn="l" pos="0"/>
              </a:tabLst>
            </a:pPr>
            <a:r>
              <a:rPr b="0" lang="en-US" sz="9800" spc="-1" strike="noStrike">
                <a:solidFill>
                  <a:srgbClr val="0f121d"/>
                </a:solidFill>
                <a:latin typeface="Arial"/>
                <a:ea typeface="Arial"/>
              </a:rPr>
              <a:t>-</a:t>
            </a:r>
            <a:endParaRPr b="0" lang="es-BO" sz="9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5" name="Imagen 25"/>
          <p:cNvSpPr/>
          <p:nvPr/>
        </p:nvSpPr>
        <p:spPr>
          <a:xfrm>
            <a:off x="244800" y="6708960"/>
            <a:ext cx="2203200" cy="1670400"/>
          </a:xfrm>
          <a:prstGeom prst="snip2DiagRect">
            <a:avLst>
              <a:gd name="adj1" fmla="val 0"/>
              <a:gd name="adj2" fmla="val 16667"/>
            </a:avLst>
          </a:prstGeom>
          <a:blipFill rotWithShape="0">
            <a:blip r:embed="rId1"/>
            <a:srcRect/>
            <a:stretch/>
          </a:blipFill>
          <a:ln cap="sq" w="88900">
            <a:solidFill>
              <a:srgbClr val="ffffff"/>
            </a:solidFill>
            <a:miter/>
          </a:ln>
          <a:effectLst>
            <a:outerShdw algn="tl" blurRad="88920" rotWithShape="0">
              <a:srgbClr val="000000">
                <a:alpha val="45000"/>
              </a:srgbClr>
            </a:outerShdw>
          </a:effectLst>
          <a:scene3d>
            <a:camera prst="orthographicFront"/>
            <a:lightRig dir="t" rig="twoP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6" name="Imagen 26"/>
          <p:cNvSpPr/>
          <p:nvPr/>
        </p:nvSpPr>
        <p:spPr>
          <a:xfrm>
            <a:off x="244800" y="8657280"/>
            <a:ext cx="2189880" cy="1328760"/>
          </a:xfrm>
          <a:prstGeom prst="snip2DiagRect">
            <a:avLst>
              <a:gd name="adj1" fmla="val 0"/>
              <a:gd name="adj2" fmla="val 16667"/>
            </a:avLst>
          </a:prstGeom>
          <a:blipFill rotWithShape="0">
            <a:blip r:embed="rId2"/>
            <a:srcRect/>
            <a:stretch/>
          </a:blipFill>
          <a:ln cap="sq" w="88900">
            <a:solidFill>
              <a:srgbClr val="ffffff"/>
            </a:solidFill>
            <a:miter/>
          </a:ln>
          <a:effectLst>
            <a:outerShdw algn="tl" blurRad="88920" rotWithShape="0">
              <a:srgbClr val="000000">
                <a:alpha val="45000"/>
              </a:srgbClr>
            </a:outerShdw>
          </a:effectLst>
          <a:scene3d>
            <a:camera prst="orthographicFront"/>
            <a:lightRig dir="t" rig="twoP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7" name="Imagen 27"/>
          <p:cNvSpPr/>
          <p:nvPr/>
        </p:nvSpPr>
        <p:spPr>
          <a:xfrm>
            <a:off x="291240" y="4530960"/>
            <a:ext cx="2203200" cy="1642320"/>
          </a:xfrm>
          <a:prstGeom prst="snip2DiagRect">
            <a:avLst>
              <a:gd name="adj1" fmla="val 0"/>
              <a:gd name="adj2" fmla="val 16667"/>
            </a:avLst>
          </a:prstGeom>
          <a:blipFill rotWithShape="0">
            <a:blip r:embed="rId3"/>
            <a:srcRect/>
            <a:stretch/>
          </a:blipFill>
          <a:ln cap="sq" w="88900">
            <a:solidFill>
              <a:srgbClr val="ffffff"/>
            </a:solidFill>
            <a:miter/>
          </a:ln>
          <a:effectLst>
            <a:outerShdw algn="tl" blurRad="88920" rotWithShape="0">
              <a:srgbClr val="000000">
                <a:alpha val="45000"/>
              </a:srgbClr>
            </a:outerShdw>
          </a:effectLst>
          <a:scene3d>
            <a:camera prst="orthographicFront"/>
            <a:lightRig dir="t" rig="twoP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8" name="Imagen 28"/>
          <p:cNvSpPr/>
          <p:nvPr/>
        </p:nvSpPr>
        <p:spPr>
          <a:xfrm>
            <a:off x="9809280" y="6902280"/>
            <a:ext cx="1850040" cy="1368360"/>
          </a:xfrm>
          <a:prstGeom prst="snip2DiagRect">
            <a:avLst>
              <a:gd name="adj1" fmla="val 0"/>
              <a:gd name="adj2" fmla="val 16667"/>
            </a:avLst>
          </a:prstGeom>
          <a:blipFill rotWithShape="0">
            <a:blip r:embed="rId4"/>
            <a:srcRect/>
            <a:stretch/>
          </a:blipFill>
          <a:ln cap="sq" w="88900">
            <a:solidFill>
              <a:srgbClr val="ffffff"/>
            </a:solidFill>
            <a:miter/>
          </a:ln>
          <a:effectLst>
            <a:outerShdw algn="tl" blurRad="88920" rotWithShape="0">
              <a:srgbClr val="000000">
                <a:alpha val="45000"/>
              </a:srgbClr>
            </a:outerShdw>
          </a:effectLst>
          <a:scene3d>
            <a:camera prst="orthographicFront"/>
            <a:lightRig dir="t" rig="twoP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9" name="Imagen 29"/>
          <p:cNvSpPr/>
          <p:nvPr/>
        </p:nvSpPr>
        <p:spPr>
          <a:xfrm>
            <a:off x="304560" y="2423520"/>
            <a:ext cx="2189880" cy="1642320"/>
          </a:xfrm>
          <a:prstGeom prst="snip2DiagRect">
            <a:avLst>
              <a:gd name="adj1" fmla="val 0"/>
              <a:gd name="adj2" fmla="val 16667"/>
            </a:avLst>
          </a:prstGeom>
          <a:blipFill rotWithShape="0">
            <a:blip r:embed="rId5"/>
            <a:srcRect/>
            <a:stretch/>
          </a:blipFill>
          <a:ln cap="sq" w="88900">
            <a:solidFill>
              <a:srgbClr val="ffffff"/>
            </a:solidFill>
            <a:miter/>
          </a:ln>
          <a:effectLst>
            <a:outerShdw algn="tl" blurRad="88920" rotWithShape="0">
              <a:srgbClr val="000000">
                <a:alpha val="45000"/>
              </a:srgbClr>
            </a:outerShdw>
          </a:effectLst>
          <a:scene3d>
            <a:camera prst="orthographicFront"/>
            <a:lightRig dir="t" rig="twoP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0" name="Imagen 30"/>
          <p:cNvSpPr/>
          <p:nvPr/>
        </p:nvSpPr>
        <p:spPr>
          <a:xfrm>
            <a:off x="9817920" y="4816440"/>
            <a:ext cx="1841400" cy="1495080"/>
          </a:xfrm>
          <a:prstGeom prst="snip2DiagRect">
            <a:avLst>
              <a:gd name="adj1" fmla="val 0"/>
              <a:gd name="adj2" fmla="val 16667"/>
            </a:avLst>
          </a:prstGeom>
          <a:blipFill rotWithShape="0">
            <a:blip r:embed="rId6"/>
            <a:srcRect/>
            <a:stretch/>
          </a:blipFill>
          <a:ln cap="sq" w="88900">
            <a:solidFill>
              <a:srgbClr val="ffffff"/>
            </a:solidFill>
            <a:miter/>
          </a:ln>
          <a:effectLst>
            <a:outerShdw algn="tl" blurRad="88920" rotWithShape="0">
              <a:srgbClr val="000000">
                <a:alpha val="45000"/>
              </a:srgbClr>
            </a:outerShdw>
          </a:effectLst>
          <a:scene3d>
            <a:camera prst="orthographicFront"/>
            <a:lightRig dir="t" rig="twoP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1" name="Imagen 6"/>
          <p:cNvSpPr/>
          <p:nvPr/>
        </p:nvSpPr>
        <p:spPr>
          <a:xfrm>
            <a:off x="9766440" y="2987280"/>
            <a:ext cx="1845000" cy="1298520"/>
          </a:xfrm>
          <a:prstGeom prst="snip2DiagRect">
            <a:avLst>
              <a:gd name="adj1" fmla="val 0"/>
              <a:gd name="adj2" fmla="val 16667"/>
            </a:avLst>
          </a:prstGeom>
          <a:blipFill rotWithShape="0">
            <a:blip r:embed="rId7"/>
            <a:srcRect/>
            <a:stretch/>
          </a:blipFill>
          <a:ln cap="sq" w="88900">
            <a:solidFill>
              <a:srgbClr val="ffffff"/>
            </a:solidFill>
            <a:miter/>
          </a:ln>
          <a:effectLst>
            <a:outerShdw algn="tl" blurRad="88920" rotWithShape="0">
              <a:srgbClr val="000000">
                <a:alpha val="45000"/>
              </a:srgbClr>
            </a:outerShdw>
          </a:effectLst>
          <a:scene3d>
            <a:camera prst="orthographicFront"/>
            <a:lightRig dir="t" rig="twoP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2" name="Google Shape;161;p17"/>
          <p:cNvSpPr/>
          <p:nvPr/>
        </p:nvSpPr>
        <p:spPr>
          <a:xfrm>
            <a:off x="3515040" y="741600"/>
            <a:ext cx="11481840" cy="133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91000"/>
              </a:lnSpc>
              <a:tabLst>
                <a:tab algn="l" pos="0"/>
              </a:tabLst>
            </a:pPr>
            <a:r>
              <a:rPr b="1" lang="es-MX" sz="4800" spc="-1" strike="noStrike">
                <a:solidFill>
                  <a:srgbClr val="e2ac00"/>
                </a:solidFill>
                <a:latin typeface="Arial"/>
                <a:ea typeface="Arial"/>
              </a:rPr>
              <a:t>Actividades de Prevención, Promoción de Ética y Transparencia</a:t>
            </a:r>
            <a:endParaRPr b="0" lang="es-BO" sz="4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slow">
    <p:push dir="u"/>
  </p:transition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112;p15"/>
          <p:cNvSpPr/>
          <p:nvPr/>
        </p:nvSpPr>
        <p:spPr>
          <a:xfrm>
            <a:off x="1146600" y="703800"/>
            <a:ext cx="11532240" cy="121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s-BO" sz="4000" spc="-1" strike="noStrike">
                <a:solidFill>
                  <a:srgbClr val="e2ac00"/>
                </a:solidFill>
                <a:latin typeface="Arial"/>
                <a:ea typeface="Arial"/>
              </a:rPr>
              <a:t>ACCIONES U OBJETIVOS CUMPLIDOS </a:t>
            </a:r>
            <a:endParaRPr b="0" lang="es-BO" sz="4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s-BO" sz="4000" spc="-1" strike="noStrike">
                <a:solidFill>
                  <a:srgbClr val="e2ac00"/>
                </a:solidFill>
                <a:latin typeface="Arial"/>
                <a:ea typeface="Arial"/>
              </a:rPr>
              <a:t>EN LA GESTIÓN 2025</a:t>
            </a:r>
            <a:endParaRPr b="0" lang="es-BO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3" name="Google Shape;113;p15"/>
          <p:cNvSpPr/>
          <p:nvPr/>
        </p:nvSpPr>
        <p:spPr>
          <a:xfrm>
            <a:off x="1146600" y="2382840"/>
            <a:ext cx="11226960" cy="723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0" lang="es-BO" sz="2300" spc="-1" strike="noStrike">
                <a:solidFill>
                  <a:srgbClr val="000000"/>
                </a:solidFill>
                <a:latin typeface="Arial"/>
                <a:ea typeface="Arial"/>
              </a:rPr>
              <a:t>5. </a:t>
            </a:r>
            <a:r>
              <a:rPr b="0" lang="es-ES" sz="2300" spc="-1" strike="noStrike">
                <a:solidFill>
                  <a:srgbClr val="000000"/>
                </a:solidFill>
                <a:latin typeface="Arial"/>
                <a:ea typeface="Arial"/>
              </a:rPr>
              <a:t>Publicación de la Constitución Política del Estado en lenguas originarias:</a:t>
            </a:r>
            <a:endParaRPr b="0" lang="es-BO" sz="23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s-BO" sz="2300" spc="-1" strike="noStrike">
              <a:solidFill>
                <a:srgbClr val="000000"/>
              </a:solidFill>
              <a:latin typeface="Arial"/>
            </a:endParaRPr>
          </a:p>
          <a:p>
            <a:pPr marL="457200" indent="-343080" algn="just">
              <a:lnSpc>
                <a:spcPct val="150000"/>
              </a:lnSpc>
              <a:spcBef>
                <a:spcPts val="360"/>
              </a:spcBef>
              <a:buClr>
                <a:srgbClr val="000000"/>
              </a:buClr>
              <a:buFont typeface="Wingdings" charset="2"/>
              <a:buChar char=""/>
            </a:pPr>
            <a:r>
              <a:rPr b="0" lang="es-ES" sz="2200" spc="-1" strike="noStrike">
                <a:solidFill>
                  <a:schemeClr val="dk1"/>
                </a:solidFill>
                <a:latin typeface="Arial"/>
                <a:ea typeface="Arial"/>
              </a:rPr>
              <a:t>Publicación de la Constitución Política del Estado en lenguas originarias. </a:t>
            </a:r>
            <a:r>
              <a:rPr b="1" lang="es-ES" sz="2200" spc="-1" strike="noStrike">
                <a:solidFill>
                  <a:schemeClr val="dk1"/>
                </a:solidFill>
                <a:latin typeface="Arial"/>
                <a:ea typeface="Arial"/>
              </a:rPr>
              <a:t>(Aymara)</a:t>
            </a:r>
            <a:endParaRPr b="0" lang="es-BO" sz="2200" spc="-1" strike="noStrike">
              <a:solidFill>
                <a:srgbClr val="000000"/>
              </a:solidFill>
              <a:latin typeface="Arial"/>
            </a:endParaRPr>
          </a:p>
          <a:p>
            <a:pPr marL="457200" indent="-343080" algn="just">
              <a:lnSpc>
                <a:spcPct val="150000"/>
              </a:lnSpc>
              <a:spcBef>
                <a:spcPts val="360"/>
              </a:spcBef>
              <a:buClr>
                <a:srgbClr val="000000"/>
              </a:buClr>
              <a:buFont typeface="Wingdings" charset="2"/>
              <a:buChar char=""/>
            </a:pPr>
            <a:r>
              <a:rPr b="0" lang="es-ES" sz="2200" spc="-1" strike="noStrike">
                <a:solidFill>
                  <a:schemeClr val="dk1"/>
                </a:solidFill>
                <a:latin typeface="Arial"/>
                <a:ea typeface="Arial"/>
              </a:rPr>
              <a:t>Publicación de la Constitución Política del Estado en lenguas originarias. </a:t>
            </a:r>
            <a:r>
              <a:rPr b="1" lang="en-US" sz="2200" spc="-1" strike="noStrike">
                <a:solidFill>
                  <a:schemeClr val="dk1"/>
                </a:solidFill>
                <a:latin typeface="Arial"/>
                <a:ea typeface="Arial"/>
              </a:rPr>
              <a:t>(Quechua)</a:t>
            </a:r>
            <a:endParaRPr b="0" lang="es-BO" sz="2200" spc="-1" strike="noStrike">
              <a:solidFill>
                <a:srgbClr val="000000"/>
              </a:solidFill>
              <a:latin typeface="Arial"/>
            </a:endParaRPr>
          </a:p>
          <a:p>
            <a:pPr marL="457200" indent="-343080" algn="just">
              <a:lnSpc>
                <a:spcPct val="150000"/>
              </a:lnSpc>
              <a:spcBef>
                <a:spcPts val="360"/>
              </a:spcBef>
              <a:buClr>
                <a:srgbClr val="000000"/>
              </a:buClr>
              <a:buFont typeface="Wingdings" charset="2"/>
              <a:buChar char=""/>
            </a:pPr>
            <a:r>
              <a:rPr b="0" lang="es-ES" sz="2200" spc="-1" strike="noStrike">
                <a:solidFill>
                  <a:schemeClr val="dk1"/>
                </a:solidFill>
                <a:latin typeface="Arial"/>
                <a:ea typeface="Arial"/>
              </a:rPr>
              <a:t>Publicación de la Constitución Política del Estado en lenguas originarias.</a:t>
            </a:r>
            <a:r>
              <a:rPr b="0" lang="en-US" sz="2200" spc="-1" strike="noStrike">
                <a:solidFill>
                  <a:schemeClr val="dk1"/>
                </a:solidFill>
                <a:latin typeface="Arial"/>
                <a:ea typeface="Arial"/>
              </a:rPr>
              <a:t> </a:t>
            </a:r>
            <a:r>
              <a:rPr b="1" lang="en-US" sz="2200" spc="-1" strike="noStrike">
                <a:solidFill>
                  <a:schemeClr val="dk1"/>
                </a:solidFill>
                <a:latin typeface="Arial"/>
                <a:ea typeface="Arial"/>
              </a:rPr>
              <a:t>(Guaraní)</a:t>
            </a:r>
            <a:endParaRPr b="0" lang="es-BO" sz="2200" spc="-1" strike="noStrike">
              <a:solidFill>
                <a:srgbClr val="000000"/>
              </a:solidFill>
              <a:latin typeface="Arial"/>
            </a:endParaRPr>
          </a:p>
          <a:p>
            <a:pPr marL="457200" indent="-343080" algn="just">
              <a:lnSpc>
                <a:spcPct val="150000"/>
              </a:lnSpc>
              <a:spcBef>
                <a:spcPts val="360"/>
              </a:spcBef>
              <a:buClr>
                <a:srgbClr val="000000"/>
              </a:buClr>
              <a:buFont typeface="Wingdings" charset="2"/>
              <a:buChar char=""/>
            </a:pPr>
            <a:r>
              <a:rPr b="0" lang="es-ES" sz="2200" spc="-1" strike="noStrike">
                <a:solidFill>
                  <a:schemeClr val="dk1"/>
                </a:solidFill>
                <a:latin typeface="Arial"/>
                <a:ea typeface="Arial"/>
              </a:rPr>
              <a:t>Publicación de la Constitución Política del Estado en lenguas originarias. </a:t>
            </a:r>
            <a:r>
              <a:rPr b="1" lang="en-US" sz="2200" spc="-1" strike="noStrike">
                <a:solidFill>
                  <a:schemeClr val="dk1"/>
                </a:solidFill>
                <a:latin typeface="Arial"/>
                <a:ea typeface="Arial"/>
              </a:rPr>
              <a:t>(Ese Ejja)</a:t>
            </a:r>
            <a:endParaRPr b="0" lang="es-BO" sz="2200" spc="-1" strike="noStrike">
              <a:solidFill>
                <a:srgbClr val="000000"/>
              </a:solidFill>
              <a:latin typeface="Arial"/>
            </a:endParaRPr>
          </a:p>
          <a:p>
            <a:pPr marL="457200" indent="-343080" algn="just">
              <a:lnSpc>
                <a:spcPct val="150000"/>
              </a:lnSpc>
              <a:spcBef>
                <a:spcPts val="360"/>
              </a:spcBef>
              <a:buClr>
                <a:srgbClr val="000000"/>
              </a:buClr>
              <a:buFont typeface="Wingdings" charset="2"/>
              <a:buChar char=""/>
            </a:pPr>
            <a:r>
              <a:rPr b="0" lang="es-ES" sz="2200" spc="-1" strike="noStrike">
                <a:solidFill>
                  <a:schemeClr val="dk1"/>
                </a:solidFill>
                <a:latin typeface="Arial"/>
                <a:ea typeface="Arial"/>
              </a:rPr>
              <a:t>Publicación de la Constitución Política del Estado en lenguas originarias.</a:t>
            </a:r>
            <a:r>
              <a:rPr b="0" lang="en-US" sz="2200" spc="-1" strike="noStrike">
                <a:solidFill>
                  <a:schemeClr val="dk1"/>
                </a:solidFill>
                <a:latin typeface="Arial"/>
                <a:ea typeface="Arial"/>
              </a:rPr>
              <a:t> </a:t>
            </a:r>
            <a:r>
              <a:rPr b="1" lang="en-US" sz="2200" spc="-1" strike="noStrike">
                <a:solidFill>
                  <a:schemeClr val="dk1"/>
                </a:solidFill>
                <a:latin typeface="Arial"/>
                <a:ea typeface="Arial"/>
              </a:rPr>
              <a:t>(Yuracaré)</a:t>
            </a:r>
            <a:endParaRPr b="0" lang="es-BO" sz="2200" spc="-1" strike="noStrike">
              <a:solidFill>
                <a:srgbClr val="000000"/>
              </a:solidFill>
              <a:latin typeface="Arial"/>
            </a:endParaRPr>
          </a:p>
          <a:p>
            <a:pPr marL="114480" algn="just">
              <a:lnSpc>
                <a:spcPct val="100000"/>
              </a:lnSpc>
              <a:spcBef>
                <a:spcPts val="360"/>
              </a:spcBef>
            </a:pPr>
            <a:endParaRPr b="0" lang="es-BO" sz="2300" spc="-1" strike="noStrike">
              <a:solidFill>
                <a:srgbClr val="000000"/>
              </a:solidFill>
              <a:latin typeface="Arial"/>
            </a:endParaRPr>
          </a:p>
          <a:p>
            <a:pPr marL="114480">
              <a:lnSpc>
                <a:spcPct val="100000"/>
              </a:lnSpc>
              <a:spcBef>
                <a:spcPts val="360"/>
              </a:spcBef>
            </a:pPr>
            <a:r>
              <a:rPr b="0" lang="es-ES" sz="2300" spc="-1" strike="noStrike">
                <a:solidFill>
                  <a:srgbClr val="000000"/>
                </a:solidFill>
                <a:latin typeface="Arial"/>
                <a:ea typeface="Arial"/>
              </a:rPr>
              <a:t>6. Se registro un total de </a:t>
            </a:r>
            <a:r>
              <a:rPr b="1" lang="es-ES" sz="2400" spc="-1" strike="noStrike">
                <a:solidFill>
                  <a:srgbClr val="000000"/>
                </a:solidFill>
                <a:latin typeface="Arial"/>
                <a:ea typeface="Arial"/>
              </a:rPr>
              <a:t>15.184.386</a:t>
            </a:r>
            <a:r>
              <a:rPr b="0" lang="es-ES" sz="2400" spc="-1" strike="noStrike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b="0" lang="es-ES" sz="2300" spc="-1" strike="noStrike">
                <a:solidFill>
                  <a:srgbClr val="000000"/>
                </a:solidFill>
                <a:latin typeface="Arial"/>
                <a:ea typeface="Arial"/>
              </a:rPr>
              <a:t>de visitas al portal web de la Gaceta Oficial de Bolivia: </a:t>
            </a:r>
            <a:r>
              <a:rPr b="1" lang="es-ES" sz="2300" spc="-1" strike="noStrike">
                <a:solidFill>
                  <a:srgbClr val="000000"/>
                </a:solidFill>
                <a:latin typeface="Arial"/>
                <a:ea typeface="Arial"/>
              </a:rPr>
              <a:t>“www.gacetaoficialdebolivia.gob.bo”</a:t>
            </a:r>
            <a:endParaRPr b="0" lang="es-BO" sz="2300" spc="-1" strike="noStrike">
              <a:solidFill>
                <a:srgbClr val="000000"/>
              </a:solidFill>
              <a:latin typeface="Arial"/>
            </a:endParaRPr>
          </a:p>
          <a:p>
            <a:pPr marL="114480" algn="just">
              <a:lnSpc>
                <a:spcPct val="100000"/>
              </a:lnSpc>
              <a:spcBef>
                <a:spcPts val="360"/>
              </a:spcBef>
            </a:pPr>
            <a:endParaRPr b="0" lang="es-BO" sz="2300" spc="-1" strike="noStrike">
              <a:solidFill>
                <a:srgbClr val="000000"/>
              </a:solidFill>
              <a:latin typeface="Arial"/>
            </a:endParaRPr>
          </a:p>
          <a:p>
            <a:pPr marL="114480" algn="just">
              <a:lnSpc>
                <a:spcPct val="100000"/>
              </a:lnSpc>
              <a:spcBef>
                <a:spcPts val="360"/>
              </a:spcBef>
            </a:pPr>
            <a:r>
              <a:rPr b="0" lang="es-BO" sz="2300" spc="-1" strike="noStrike">
                <a:solidFill>
                  <a:schemeClr val="dk1"/>
                </a:solidFill>
                <a:latin typeface="Arial"/>
                <a:ea typeface="Arial"/>
              </a:rPr>
              <a:t>7. </a:t>
            </a:r>
            <a:r>
              <a:rPr b="0" lang="en-US" sz="2300" spc="-1" strike="noStrike">
                <a:solidFill>
                  <a:schemeClr val="dk1"/>
                </a:solidFill>
                <a:latin typeface="Arial"/>
                <a:ea typeface="Arial"/>
              </a:rPr>
              <a:t>Taller “Importancia de la Normativa Oficial y su publicación, y la Ley de la Juventud”, dirigido a jóvenes estudiantes de las Unidades Educativas del área rural de los departamentos de: La Paz Municipio de Cajuata y Santa Cruz Municipios de Mairana y Vallegrande, </a:t>
            </a:r>
            <a:endParaRPr b="0" lang="es-BO" sz="23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360"/>
              </a:spcBef>
            </a:pPr>
            <a:endParaRPr b="0" lang="es-BO" sz="2300" spc="-1" strike="noStrike">
              <a:solidFill>
                <a:srgbClr val="000000"/>
              </a:solidFill>
              <a:latin typeface="Arial"/>
            </a:endParaRPr>
          </a:p>
          <a:p>
            <a:pPr marL="114480" algn="just">
              <a:lnSpc>
                <a:spcPct val="100000"/>
              </a:lnSpc>
              <a:spcBef>
                <a:spcPts val="360"/>
              </a:spcBef>
            </a:pPr>
            <a:r>
              <a:rPr b="0" lang="es-ES" sz="2300" spc="-1" strike="noStrike">
                <a:solidFill>
                  <a:schemeClr val="dk1"/>
                </a:solidFill>
                <a:latin typeface="Arial"/>
                <a:ea typeface="Arial"/>
              </a:rPr>
              <a:t>8. Participación en la Feria del Libro y  LaPazExpone.</a:t>
            </a:r>
            <a:endParaRPr b="0" lang="es-BO" sz="23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734" name="Google Shape;90;p14"/>
          <p:cNvGrpSpPr/>
          <p:nvPr/>
        </p:nvGrpSpPr>
        <p:grpSpPr>
          <a:xfrm>
            <a:off x="0" y="10136160"/>
            <a:ext cx="18287640" cy="150480"/>
            <a:chOff x="0" y="10136160"/>
            <a:chExt cx="18287640" cy="150480"/>
          </a:xfrm>
        </p:grpSpPr>
        <p:sp>
          <p:nvSpPr>
            <p:cNvPr id="735" name="Google Shape;91;p14"/>
            <p:cNvSpPr/>
            <p:nvPr/>
          </p:nvSpPr>
          <p:spPr>
            <a:xfrm>
              <a:off x="0" y="10136160"/>
              <a:ext cx="6032160" cy="150480"/>
            </a:xfrm>
            <a:prstGeom prst="rect">
              <a:avLst/>
            </a:prstGeom>
            <a:solidFill>
              <a:srgbClr val="ff313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736" name="Google Shape;92;p14"/>
            <p:cNvSpPr/>
            <p:nvPr/>
          </p:nvSpPr>
          <p:spPr>
            <a:xfrm>
              <a:off x="6127920" y="10136160"/>
              <a:ext cx="6032160" cy="150480"/>
            </a:xfrm>
            <a:prstGeom prst="rect">
              <a:avLst/>
            </a:prstGeom>
            <a:solidFill>
              <a:srgbClr val="ffde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737" name="Google Shape;93;p14"/>
            <p:cNvSpPr/>
            <p:nvPr/>
          </p:nvSpPr>
          <p:spPr>
            <a:xfrm>
              <a:off x="12255480" y="10136160"/>
              <a:ext cx="6032160" cy="150480"/>
            </a:xfrm>
            <a:prstGeom prst="rect">
              <a:avLst/>
            </a:prstGeom>
            <a:solidFill>
              <a:srgbClr val="00bf6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pic>
        <p:nvPicPr>
          <p:cNvPr id="738" name="Picture 5" descr=""/>
          <p:cNvPicPr/>
          <p:nvPr/>
        </p:nvPicPr>
        <p:blipFill>
          <a:blip r:embed="rId1"/>
          <a:stretch/>
        </p:blipFill>
        <p:spPr>
          <a:xfrm>
            <a:off x="12691440" y="7398000"/>
            <a:ext cx="5159880" cy="2314800"/>
          </a:xfrm>
          <a:prstGeom prst="rect">
            <a:avLst/>
          </a:prstGeom>
          <a:ln w="0">
            <a:noFill/>
          </a:ln>
        </p:spPr>
      </p:pic>
      <p:pic>
        <p:nvPicPr>
          <p:cNvPr id="739" name="Picture 6" descr=""/>
          <p:cNvPicPr/>
          <p:nvPr/>
        </p:nvPicPr>
        <p:blipFill>
          <a:blip r:embed="rId2"/>
          <a:stretch/>
        </p:blipFill>
        <p:spPr>
          <a:xfrm>
            <a:off x="12561120" y="2382840"/>
            <a:ext cx="5420520" cy="2022120"/>
          </a:xfrm>
          <a:prstGeom prst="rect">
            <a:avLst/>
          </a:prstGeom>
          <a:ln w="0">
            <a:noFill/>
          </a:ln>
        </p:spPr>
      </p:pic>
      <p:pic>
        <p:nvPicPr>
          <p:cNvPr id="740" name="Picture 8" descr=""/>
          <p:cNvPicPr/>
          <p:nvPr/>
        </p:nvPicPr>
        <p:blipFill>
          <a:blip r:embed="rId3"/>
          <a:stretch/>
        </p:blipFill>
        <p:spPr>
          <a:xfrm>
            <a:off x="12691440" y="4861440"/>
            <a:ext cx="5173200" cy="2314800"/>
          </a:xfrm>
          <a:prstGeom prst="rect">
            <a:avLst/>
          </a:prstGeom>
          <a:ln w="0">
            <a:noFill/>
          </a:ln>
        </p:spPr>
      </p:pic>
    </p:spTree>
  </p:cSld>
  <p:transition spd="slow">
    <p:push dir="u"/>
  </p:transition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112;p15"/>
          <p:cNvSpPr/>
          <p:nvPr/>
        </p:nvSpPr>
        <p:spPr>
          <a:xfrm>
            <a:off x="990000" y="1001160"/>
            <a:ext cx="16580520" cy="1171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80000"/>
              </a:lnSpc>
              <a:spcBef>
                <a:spcPts val="289"/>
              </a:spcBef>
            </a:pPr>
            <a:r>
              <a:rPr b="1" lang="es-BO" sz="4800" spc="-1" strike="noStrike">
                <a:solidFill>
                  <a:srgbClr val="e2ac00"/>
                </a:solidFill>
                <a:latin typeface="Arial"/>
                <a:ea typeface="Arial"/>
              </a:rPr>
              <a:t>PRINCIPALES ACCIONES U OBJETIVOS A SER DESARROLLADOS EL 2026</a:t>
            </a:r>
            <a:endParaRPr b="0" lang="es-BO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2" name="Google Shape;113;p15"/>
          <p:cNvSpPr/>
          <p:nvPr/>
        </p:nvSpPr>
        <p:spPr>
          <a:xfrm>
            <a:off x="1190880" y="2338560"/>
            <a:ext cx="16152840" cy="7216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ct val="90000"/>
              </a:lnSpc>
              <a:spcBef>
                <a:spcPts val="289"/>
              </a:spcBef>
            </a:pPr>
            <a:r>
              <a:rPr b="0" lang="es-BO" sz="2400" spc="-1" strike="noStrike">
                <a:solidFill>
                  <a:srgbClr val="000000"/>
                </a:solidFill>
                <a:latin typeface="Arial"/>
                <a:ea typeface="Arial"/>
              </a:rPr>
              <a:t>1.</a:t>
            </a:r>
            <a:r>
              <a:rPr b="0" lang="es-ES" sz="2400" spc="-1" strike="noStrike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Arial"/>
              </a:rPr>
              <a:t>Publicación periódica de la normativa nacional promulgada por el Órgano Ejecutivo.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289"/>
              </a:spcBef>
            </a:pP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289"/>
              </a:spcBef>
            </a:pPr>
            <a:r>
              <a:rPr b="0" lang="es-ES" sz="2400" spc="-1" strike="noStrike">
                <a:solidFill>
                  <a:srgbClr val="000000"/>
                </a:solidFill>
                <a:latin typeface="Arial"/>
                <a:ea typeface="Arial"/>
              </a:rPr>
              <a:t>2. 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Arial"/>
              </a:rPr>
              <a:t>Elaboración, diseño, diagramación y publicación de Compilados Normativos ordenados por materia.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289"/>
              </a:spcBef>
            </a:pP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50000"/>
              </a:lnSpc>
              <a:spcBef>
                <a:spcPts val="289"/>
              </a:spcBef>
              <a:buClr>
                <a:srgbClr val="000000"/>
              </a:buClr>
              <a:buFont typeface="Wingdings" charset="2"/>
              <a:buChar char="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Arial"/>
              </a:rPr>
              <a:t>Código Procesal Constitucional (Texto Ordenado)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50000"/>
              </a:lnSpc>
              <a:spcBef>
                <a:spcPts val="289"/>
              </a:spcBef>
              <a:buClr>
                <a:srgbClr val="000000"/>
              </a:buClr>
              <a:buFont typeface="Wingdings" charset="2"/>
              <a:buChar char="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Arial"/>
              </a:rPr>
              <a:t>Ley del Ministerio Público (Texto Ordenado)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50000"/>
              </a:lnSpc>
              <a:spcBef>
                <a:spcPts val="289"/>
              </a:spcBef>
              <a:buClr>
                <a:srgbClr val="000000"/>
              </a:buClr>
              <a:buFont typeface="Wingdings" charset="2"/>
              <a:buChar char="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Arial"/>
              </a:rPr>
              <a:t>Ley del Procedimiento Administrativo (Texto Ordenado)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50000"/>
              </a:lnSpc>
              <a:spcBef>
                <a:spcPts val="289"/>
              </a:spcBef>
              <a:buClr>
                <a:srgbClr val="000000"/>
              </a:buClr>
              <a:buFont typeface="Wingdings" charset="2"/>
              <a:buChar char="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Arial"/>
              </a:rPr>
              <a:t>Código Niño, Niña y Adolescente (Texto Ordenado)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50000"/>
              </a:lnSpc>
              <a:spcBef>
                <a:spcPts val="289"/>
              </a:spcBef>
              <a:buClr>
                <a:srgbClr val="000000"/>
              </a:buClr>
              <a:buFont typeface="Wingdings" charset="2"/>
              <a:buChar char="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Arial"/>
              </a:rPr>
              <a:t>Código Penal (Texto Ordenado)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289"/>
              </a:spcBef>
            </a:pP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289"/>
              </a:spcBef>
            </a:pPr>
            <a:r>
              <a:rPr b="0" lang="es-ES" sz="2400" spc="-1" strike="noStrike">
                <a:solidFill>
                  <a:srgbClr val="000000"/>
                </a:solidFill>
                <a:latin typeface="Arial"/>
                <a:ea typeface="Arial"/>
              </a:rPr>
              <a:t>3</a:t>
            </a:r>
            <a:r>
              <a:rPr b="0" lang="es-BO" sz="2400" spc="-1" strike="noStrike">
                <a:solidFill>
                  <a:srgbClr val="000000"/>
                </a:solidFill>
                <a:latin typeface="Arial"/>
                <a:ea typeface="Arial"/>
              </a:rPr>
              <a:t>.</a:t>
            </a:r>
            <a:r>
              <a:rPr b="0" lang="es-ES" sz="2400" spc="-1" strike="noStrike">
                <a:solidFill>
                  <a:srgbClr val="000000"/>
                </a:solidFill>
                <a:latin typeface="Arial"/>
                <a:ea typeface="Arial"/>
              </a:rPr>
              <a:t> Publicación de leyes y decretos de las gestiones (1826 – 1960), en el portal web www.gacetaoficialdebolivia.gob.bo.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289"/>
              </a:spcBef>
            </a:pP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289"/>
              </a:spcBef>
            </a:pPr>
            <a:r>
              <a:rPr b="0" lang="es-ES" sz="2400" spc="-1" strike="noStrike">
                <a:solidFill>
                  <a:srgbClr val="000000"/>
                </a:solidFill>
                <a:latin typeface="Arial"/>
                <a:ea typeface="Arial"/>
              </a:rPr>
              <a:t>4. 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Arial"/>
              </a:rPr>
              <a:t>Mantener la sostenibilidad financiera, a través de políticas de comercialización de ediciones y compendios.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289"/>
              </a:spcBef>
            </a:pP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289"/>
              </a:spcBef>
            </a:pPr>
            <a:r>
              <a:rPr b="0" lang="es-ES" sz="2400" spc="-1" strike="noStrike">
                <a:solidFill>
                  <a:srgbClr val="000000"/>
                </a:solidFill>
                <a:latin typeface="Arial"/>
                <a:ea typeface="Arial"/>
              </a:rPr>
              <a:t>5. 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Arial"/>
              </a:rPr>
              <a:t>Socialización, promoción y difusión de las publicaciones realizadas por la Gaceta Oficial de Bolivia, en diferentes</a:t>
            </a:r>
            <a:r>
              <a:rPr b="0" lang="es-ES" sz="2400" spc="-1" strike="noStrike">
                <a:solidFill>
                  <a:srgbClr val="000000"/>
                </a:solidFill>
                <a:latin typeface="Arial"/>
                <a:ea typeface="Arial"/>
              </a:rPr>
              <a:t>  </a:t>
            </a:r>
            <a:r>
              <a:rPr b="0" lang="en-US" sz="2400" spc="-1" strike="noStrike">
                <a:solidFill>
                  <a:srgbClr val="000000"/>
                </a:solidFill>
                <a:latin typeface="Arial"/>
                <a:ea typeface="Arial"/>
              </a:rPr>
              <a:t>redes sociales, ferias y talleres.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6000"/>
              </a:lnSpc>
              <a:tabLst>
                <a:tab algn="l" pos="0"/>
              </a:tabLst>
            </a:pPr>
            <a:endParaRPr b="0" lang="es-BO" sz="21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743" name="Google Shape;90;p14"/>
          <p:cNvGrpSpPr/>
          <p:nvPr/>
        </p:nvGrpSpPr>
        <p:grpSpPr>
          <a:xfrm>
            <a:off x="0" y="10136160"/>
            <a:ext cx="18287640" cy="150480"/>
            <a:chOff x="0" y="10136160"/>
            <a:chExt cx="18287640" cy="150480"/>
          </a:xfrm>
        </p:grpSpPr>
        <p:sp>
          <p:nvSpPr>
            <p:cNvPr id="744" name="Google Shape;91;p14"/>
            <p:cNvSpPr/>
            <p:nvPr/>
          </p:nvSpPr>
          <p:spPr>
            <a:xfrm>
              <a:off x="0" y="10136160"/>
              <a:ext cx="6032160" cy="150480"/>
            </a:xfrm>
            <a:prstGeom prst="rect">
              <a:avLst/>
            </a:prstGeom>
            <a:solidFill>
              <a:srgbClr val="ff313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745" name="Google Shape;92;p14"/>
            <p:cNvSpPr/>
            <p:nvPr/>
          </p:nvSpPr>
          <p:spPr>
            <a:xfrm>
              <a:off x="6127920" y="10136160"/>
              <a:ext cx="6032160" cy="150480"/>
            </a:xfrm>
            <a:prstGeom prst="rect">
              <a:avLst/>
            </a:prstGeom>
            <a:solidFill>
              <a:srgbClr val="ffde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746" name="Google Shape;93;p14"/>
            <p:cNvSpPr/>
            <p:nvPr/>
          </p:nvSpPr>
          <p:spPr>
            <a:xfrm>
              <a:off x="12255480" y="10136160"/>
              <a:ext cx="6032160" cy="150480"/>
            </a:xfrm>
            <a:prstGeom prst="rect">
              <a:avLst/>
            </a:prstGeom>
            <a:solidFill>
              <a:srgbClr val="00bf6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</p:spTree>
  </p:cSld>
  <p:transition spd="slow">
    <p:push dir="u"/>
  </p:transition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7" name="Google Shape;90;p14"/>
          <p:cNvGrpSpPr/>
          <p:nvPr/>
        </p:nvGrpSpPr>
        <p:grpSpPr>
          <a:xfrm>
            <a:off x="0" y="10136160"/>
            <a:ext cx="18287640" cy="150480"/>
            <a:chOff x="0" y="10136160"/>
            <a:chExt cx="18287640" cy="150480"/>
          </a:xfrm>
        </p:grpSpPr>
        <p:sp>
          <p:nvSpPr>
            <p:cNvPr id="748" name="Google Shape;91;p14"/>
            <p:cNvSpPr/>
            <p:nvPr/>
          </p:nvSpPr>
          <p:spPr>
            <a:xfrm>
              <a:off x="0" y="10136160"/>
              <a:ext cx="6032160" cy="150480"/>
            </a:xfrm>
            <a:prstGeom prst="rect">
              <a:avLst/>
            </a:prstGeom>
            <a:solidFill>
              <a:srgbClr val="ff313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749" name="Google Shape;92;p14"/>
            <p:cNvSpPr/>
            <p:nvPr/>
          </p:nvSpPr>
          <p:spPr>
            <a:xfrm>
              <a:off x="6127920" y="10136160"/>
              <a:ext cx="6032160" cy="150480"/>
            </a:xfrm>
            <a:prstGeom prst="rect">
              <a:avLst/>
            </a:prstGeom>
            <a:solidFill>
              <a:srgbClr val="ffde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750" name="Google Shape;93;p14"/>
            <p:cNvSpPr/>
            <p:nvPr/>
          </p:nvSpPr>
          <p:spPr>
            <a:xfrm>
              <a:off x="12255480" y="10136160"/>
              <a:ext cx="6032160" cy="150480"/>
            </a:xfrm>
            <a:prstGeom prst="rect">
              <a:avLst/>
            </a:prstGeom>
            <a:solidFill>
              <a:srgbClr val="00bf6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sp>
        <p:nvSpPr>
          <p:cNvPr id="751" name="Google Shape;95;p14"/>
          <p:cNvSpPr/>
          <p:nvPr/>
        </p:nvSpPr>
        <p:spPr>
          <a:xfrm>
            <a:off x="1235520" y="5864400"/>
            <a:ext cx="16124040" cy="228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0000"/>
              </a:lnSpc>
            </a:pPr>
            <a:r>
              <a:rPr b="1" lang="es-MX" sz="5000" spc="-1" strike="noStrike">
                <a:solidFill>
                  <a:srgbClr val="000000"/>
                </a:solidFill>
                <a:latin typeface="Arial"/>
                <a:ea typeface="Arial"/>
              </a:rPr>
              <a:t>GESTORA DEL SISTEMA DE ACCESO A LA JUSTICIA Y REGISTRO PÚBLICO DE LA ABOGACÍA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s-MX" sz="5000" spc="-1" strike="noStrike">
                <a:solidFill>
                  <a:schemeClr val="dk1"/>
                </a:solidFill>
                <a:latin typeface="Arial"/>
                <a:ea typeface="Arial"/>
              </a:rPr>
              <a:t>(GESTORA SAJ-RPA)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52" name="Imagen 1" descr=""/>
          <p:cNvPicPr/>
          <p:nvPr/>
        </p:nvPicPr>
        <p:blipFill>
          <a:blip r:embed="rId1"/>
          <a:srcRect l="0" t="0" r="0" b="44473"/>
          <a:stretch/>
        </p:blipFill>
        <p:spPr>
          <a:xfrm>
            <a:off x="3993840" y="1781280"/>
            <a:ext cx="6211800" cy="3996360"/>
          </a:xfrm>
          <a:prstGeom prst="rect">
            <a:avLst/>
          </a:prstGeom>
          <a:ln w="0">
            <a:noFill/>
          </a:ln>
        </p:spPr>
      </p:pic>
      <p:cxnSp>
        <p:nvCxnSpPr>
          <p:cNvPr id="753" name="Conector recto 3"/>
          <p:cNvCxnSpPr/>
          <p:nvPr/>
        </p:nvCxnSpPr>
        <p:spPr>
          <a:xfrm>
            <a:off x="9297360" y="1867680"/>
            <a:ext cx="360" cy="3567960"/>
          </a:xfrm>
          <a:prstGeom prst="straightConnector1">
            <a:avLst/>
          </a:prstGeom>
          <a:ln>
            <a:solidFill>
              <a:srgbClr val="000000"/>
            </a:solidFill>
            <a:round/>
          </a:ln>
        </p:spPr>
      </p:cxnSp>
      <p:sp>
        <p:nvSpPr>
          <p:cNvPr id="754" name="CuadroTexto 4"/>
          <p:cNvSpPr/>
          <p:nvPr/>
        </p:nvSpPr>
        <p:spPr>
          <a:xfrm>
            <a:off x="9297720" y="2759040"/>
            <a:ext cx="6375600" cy="161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es-MX" sz="5000" spc="-1" strike="noStrike">
                <a:solidFill>
                  <a:srgbClr val="e2ac00"/>
                </a:solidFill>
                <a:latin typeface="Arial"/>
                <a:ea typeface="Arial"/>
              </a:rPr>
              <a:t>MINISTERIO DE LA PRESIDENCIA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slow">
    <p:wipe dir="l"/>
  </p:transition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5" name="Google Shape;221;p20"/>
          <p:cNvGrpSpPr/>
          <p:nvPr/>
        </p:nvGrpSpPr>
        <p:grpSpPr>
          <a:xfrm>
            <a:off x="0" y="0"/>
            <a:ext cx="1638000" cy="10286640"/>
            <a:chOff x="0" y="0"/>
            <a:chExt cx="1638000" cy="10286640"/>
          </a:xfrm>
        </p:grpSpPr>
        <p:sp>
          <p:nvSpPr>
            <p:cNvPr id="756" name="Google Shape;222;p20"/>
            <p:cNvSpPr/>
            <p:nvPr/>
          </p:nvSpPr>
          <p:spPr>
            <a:xfrm>
              <a:off x="0" y="0"/>
              <a:ext cx="1638000" cy="10286640"/>
            </a:xfrm>
            <a:custGeom>
              <a:avLst/>
              <a:gdLst>
                <a:gd name="textAreaLeft" fmla="*/ 0 w 1638000"/>
                <a:gd name="textAreaRight" fmla="*/ 1638360 w 1638000"/>
                <a:gd name="textAreaTop" fmla="*/ 0 h 10286640"/>
                <a:gd name="textAreaBottom" fmla="*/ 10287000 h 10286640"/>
              </a:gdLst>
              <a:ahLst/>
              <a:rect l="textAreaLeft" t="textAreaTop" r="textAreaRight" b="textAreaBottom"/>
              <a:pathLst>
                <a:path w="824606" h="1383333">
                  <a:moveTo>
                    <a:pt x="0" y="0"/>
                  </a:moveTo>
                  <a:lnTo>
                    <a:pt x="824606" y="0"/>
                  </a:lnTo>
                  <a:lnTo>
                    <a:pt x="824606" y="1383333"/>
                  </a:lnTo>
                  <a:lnTo>
                    <a:pt x="0" y="1383333"/>
                  </a:lnTo>
                  <a:close/>
                </a:path>
              </a:pathLst>
            </a:custGeom>
            <a:solidFill>
              <a:srgbClr val="c9a75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BO" sz="18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757" name="Google Shape;223;p20"/>
            <p:cNvSpPr/>
            <p:nvPr/>
          </p:nvSpPr>
          <p:spPr>
            <a:xfrm>
              <a:off x="0" y="0"/>
              <a:ext cx="1638000" cy="10286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50760" rIns="50760" tIns="50760" bIns="50760" anchor="ctr">
              <a:noAutofit/>
            </a:bodyPr>
            <a:p>
              <a:pPr algn="ctr">
                <a:lnSpc>
                  <a:spcPct val="120000"/>
                </a:lnSpc>
              </a:pPr>
              <a:endParaRPr b="0" lang="es-BO" sz="18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sp>
        <p:nvSpPr>
          <p:cNvPr id="758" name="Google Shape;226;p20"/>
          <p:cNvSpPr/>
          <p:nvPr/>
        </p:nvSpPr>
        <p:spPr>
          <a:xfrm>
            <a:off x="2985120" y="7436880"/>
            <a:ext cx="12304800" cy="2048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ct val="140000"/>
              </a:lnSpc>
            </a:pPr>
            <a:r>
              <a:rPr b="0" lang="es-MX" sz="2400" spc="-1" strike="noStrike">
                <a:solidFill>
                  <a:srgbClr val="000000"/>
                </a:solidFill>
                <a:latin typeface="Arial"/>
                <a:ea typeface="Arial"/>
              </a:rPr>
              <a:t>La Gestora del Sistema de Acceso a la Justicia y Registro Público de la Abogacía (Gestora SAJ-RPA) fue creada mediante el Decreto Supremo Nº 4896, del 22 de marzo de 2023, como una institución pública desconcentrada, con el objetivo de promover y gestionar servicios de acceso a la justicia, en el marco de la función social de la abogacía.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4" name="Diagram4"/>
          <p:cNvGraphicFramePr/>
          <p:nvPr>
            <p:extLst>
              <p:ext uri="{D42A27DB-BD31-4B8C-83A1-F6EECF244321}">
                <p14:modId xmlns:p14="http://schemas.microsoft.com/office/powerpoint/2010/main" val="2514129657"/>
              </p:ext>
            </p:extLst>
          </p:nvPr>
        </p:nvGraphicFramePr>
        <p:xfrm>
          <a:off x="3472920" y="2149200"/>
          <a:ext cx="11334240" cy="5674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759" name="CuadroTexto 3"/>
          <p:cNvSpPr/>
          <p:nvPr/>
        </p:nvSpPr>
        <p:spPr>
          <a:xfrm>
            <a:off x="3130920" y="459360"/>
            <a:ext cx="12038040" cy="200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es-MX" sz="4200" spc="-1" strike="noStrike">
                <a:solidFill>
                  <a:srgbClr val="e2ac00"/>
                </a:solidFill>
                <a:latin typeface="Arial"/>
                <a:ea typeface="Arial"/>
              </a:rPr>
              <a:t>GESTORA DEL SISTEMA DE ACCESO A LA JUSTICIA Y REGISTRO PÚBLICO DE LA ABOGACÍA</a:t>
            </a:r>
            <a:endParaRPr b="0" lang="es-BO" sz="42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760" name="Google Shape;221;p20"/>
          <p:cNvGrpSpPr/>
          <p:nvPr/>
        </p:nvGrpSpPr>
        <p:grpSpPr>
          <a:xfrm>
            <a:off x="16642080" y="0"/>
            <a:ext cx="1638000" cy="10286640"/>
            <a:chOff x="16642080" y="0"/>
            <a:chExt cx="1638000" cy="10286640"/>
          </a:xfrm>
        </p:grpSpPr>
        <p:sp>
          <p:nvSpPr>
            <p:cNvPr id="761" name="Google Shape;222;p20"/>
            <p:cNvSpPr/>
            <p:nvPr/>
          </p:nvSpPr>
          <p:spPr>
            <a:xfrm>
              <a:off x="16642080" y="0"/>
              <a:ext cx="1638000" cy="10286640"/>
            </a:xfrm>
            <a:custGeom>
              <a:avLst/>
              <a:gdLst>
                <a:gd name="textAreaLeft" fmla="*/ 0 w 1638000"/>
                <a:gd name="textAreaRight" fmla="*/ 1638360 w 1638000"/>
                <a:gd name="textAreaTop" fmla="*/ 0 h 10286640"/>
                <a:gd name="textAreaBottom" fmla="*/ 10287000 h 10286640"/>
              </a:gdLst>
              <a:ahLst/>
              <a:rect l="textAreaLeft" t="textAreaTop" r="textAreaRight" b="textAreaBottom"/>
              <a:pathLst>
                <a:path w="824606" h="1383333">
                  <a:moveTo>
                    <a:pt x="0" y="0"/>
                  </a:moveTo>
                  <a:lnTo>
                    <a:pt x="824606" y="0"/>
                  </a:lnTo>
                  <a:lnTo>
                    <a:pt x="824606" y="1383333"/>
                  </a:lnTo>
                  <a:lnTo>
                    <a:pt x="0" y="1383333"/>
                  </a:lnTo>
                  <a:close/>
                </a:path>
              </a:pathLst>
            </a:custGeom>
            <a:solidFill>
              <a:srgbClr val="c9a75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BO" sz="18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762" name="Google Shape;223;p20"/>
            <p:cNvSpPr/>
            <p:nvPr/>
          </p:nvSpPr>
          <p:spPr>
            <a:xfrm>
              <a:off x="16642080" y="0"/>
              <a:ext cx="1638000" cy="10286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50760" rIns="50760" tIns="50760" bIns="50760" anchor="ctr">
              <a:noAutofit/>
            </a:bodyPr>
            <a:p>
              <a:pPr algn="ctr">
                <a:lnSpc>
                  <a:spcPct val="120000"/>
                </a:lnSpc>
              </a:pPr>
              <a:endParaRPr b="0" lang="es-BO" sz="18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pic>
        <p:nvPicPr>
          <p:cNvPr id="763" name="Imagen 11" descr=""/>
          <p:cNvPicPr/>
          <p:nvPr/>
        </p:nvPicPr>
        <p:blipFill>
          <a:blip r:embed="rId6"/>
          <a:srcRect l="0" t="11041" r="0" b="0"/>
          <a:stretch/>
        </p:blipFill>
        <p:spPr>
          <a:xfrm>
            <a:off x="7458480" y="2704320"/>
            <a:ext cx="3346560" cy="1918800"/>
          </a:xfrm>
          <a:prstGeom prst="rect">
            <a:avLst/>
          </a:prstGeom>
          <a:ln cap="sq" w="38100">
            <a:solidFill>
              <a:srgbClr val="000000"/>
            </a:solidFill>
            <a:miter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</p:spTree>
  </p:cSld>
  <p:transition spd="slow">
    <p:push dir="u"/>
  </p:transition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4" name="Google Shape;221;p20"/>
          <p:cNvGrpSpPr/>
          <p:nvPr/>
        </p:nvGrpSpPr>
        <p:grpSpPr>
          <a:xfrm>
            <a:off x="-28440" y="19080"/>
            <a:ext cx="892800" cy="10278000"/>
            <a:chOff x="-28440" y="19080"/>
            <a:chExt cx="892800" cy="10278000"/>
          </a:xfrm>
        </p:grpSpPr>
        <p:sp>
          <p:nvSpPr>
            <p:cNvPr id="765" name="Google Shape;222;p20"/>
            <p:cNvSpPr/>
            <p:nvPr/>
          </p:nvSpPr>
          <p:spPr>
            <a:xfrm>
              <a:off x="-28440" y="19080"/>
              <a:ext cx="892800" cy="10278000"/>
            </a:xfrm>
            <a:custGeom>
              <a:avLst/>
              <a:gdLst>
                <a:gd name="textAreaLeft" fmla="*/ 0 w 892800"/>
                <a:gd name="textAreaRight" fmla="*/ 893160 w 892800"/>
                <a:gd name="textAreaTop" fmla="*/ 0 h 10278000"/>
                <a:gd name="textAreaBottom" fmla="*/ 10278360 h 10278000"/>
              </a:gdLst>
              <a:ahLst/>
              <a:rect l="textAreaLeft" t="textAreaTop" r="textAreaRight" b="textAreaBottom"/>
              <a:pathLst>
                <a:path w="824606" h="1383333">
                  <a:moveTo>
                    <a:pt x="0" y="0"/>
                  </a:moveTo>
                  <a:lnTo>
                    <a:pt x="824606" y="0"/>
                  </a:lnTo>
                  <a:lnTo>
                    <a:pt x="824606" y="1383333"/>
                  </a:lnTo>
                  <a:lnTo>
                    <a:pt x="0" y="1383333"/>
                  </a:lnTo>
                  <a:close/>
                </a:path>
              </a:pathLst>
            </a:custGeom>
            <a:solidFill>
              <a:srgbClr val="c9a75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BO" sz="18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766" name="Google Shape;223;p20"/>
            <p:cNvSpPr/>
            <p:nvPr/>
          </p:nvSpPr>
          <p:spPr>
            <a:xfrm>
              <a:off x="-28440" y="19080"/>
              <a:ext cx="892800" cy="102780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50760" rIns="50760" tIns="50760" bIns="50760" anchor="ctr">
              <a:noAutofit/>
            </a:bodyPr>
            <a:p>
              <a:pPr algn="ctr">
                <a:lnSpc>
                  <a:spcPct val="120000"/>
                </a:lnSpc>
              </a:pPr>
              <a:endParaRPr b="0" lang="es-BO" sz="18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grpSp>
        <p:nvGrpSpPr>
          <p:cNvPr id="767" name="Google Shape;221;p20"/>
          <p:cNvGrpSpPr/>
          <p:nvPr/>
        </p:nvGrpSpPr>
        <p:grpSpPr>
          <a:xfrm>
            <a:off x="17083440" y="0"/>
            <a:ext cx="1197000" cy="10278000"/>
            <a:chOff x="17083440" y="0"/>
            <a:chExt cx="1197000" cy="10278000"/>
          </a:xfrm>
        </p:grpSpPr>
        <p:sp>
          <p:nvSpPr>
            <p:cNvPr id="768" name="Google Shape;222;p20"/>
            <p:cNvSpPr/>
            <p:nvPr/>
          </p:nvSpPr>
          <p:spPr>
            <a:xfrm>
              <a:off x="17083440" y="0"/>
              <a:ext cx="1197000" cy="10278000"/>
            </a:xfrm>
            <a:custGeom>
              <a:avLst/>
              <a:gdLst>
                <a:gd name="textAreaLeft" fmla="*/ 0 w 1197000"/>
                <a:gd name="textAreaRight" fmla="*/ 1197360 w 1197000"/>
                <a:gd name="textAreaTop" fmla="*/ 0 h 10278000"/>
                <a:gd name="textAreaBottom" fmla="*/ 10278360 h 10278000"/>
              </a:gdLst>
              <a:ahLst/>
              <a:rect l="textAreaLeft" t="textAreaTop" r="textAreaRight" b="textAreaBottom"/>
              <a:pathLst>
                <a:path w="824606" h="1383333">
                  <a:moveTo>
                    <a:pt x="0" y="0"/>
                  </a:moveTo>
                  <a:lnTo>
                    <a:pt x="824606" y="0"/>
                  </a:lnTo>
                  <a:lnTo>
                    <a:pt x="824606" y="1383333"/>
                  </a:lnTo>
                  <a:lnTo>
                    <a:pt x="0" y="1383333"/>
                  </a:lnTo>
                  <a:close/>
                </a:path>
              </a:pathLst>
            </a:custGeom>
            <a:solidFill>
              <a:srgbClr val="c9a75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BO" sz="18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769" name="Google Shape;223;p20"/>
            <p:cNvSpPr/>
            <p:nvPr/>
          </p:nvSpPr>
          <p:spPr>
            <a:xfrm>
              <a:off x="17083440" y="0"/>
              <a:ext cx="1197000" cy="102780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50760" rIns="50760" tIns="50760" bIns="50760" anchor="ctr">
              <a:noAutofit/>
            </a:bodyPr>
            <a:p>
              <a:pPr algn="ctr">
                <a:lnSpc>
                  <a:spcPct val="120000"/>
                </a:lnSpc>
              </a:pPr>
              <a:endParaRPr b="0" lang="es-BO" sz="18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grpSp>
        <p:nvGrpSpPr>
          <p:cNvPr id="770" name="Google Shape;168;p18"/>
          <p:cNvGrpSpPr/>
          <p:nvPr/>
        </p:nvGrpSpPr>
        <p:grpSpPr>
          <a:xfrm>
            <a:off x="-4804200" y="-1089000"/>
            <a:ext cx="13070520" cy="12215520"/>
            <a:chOff x="-4804200" y="-1089000"/>
            <a:chExt cx="13070520" cy="12215520"/>
          </a:xfrm>
        </p:grpSpPr>
        <p:sp>
          <p:nvSpPr>
            <p:cNvPr id="771" name="Google Shape;169;p18"/>
            <p:cNvSpPr/>
            <p:nvPr/>
          </p:nvSpPr>
          <p:spPr>
            <a:xfrm>
              <a:off x="-4804200" y="-1089000"/>
              <a:ext cx="13070520" cy="12215520"/>
            </a:xfrm>
            <a:custGeom>
              <a:avLst/>
              <a:gdLst>
                <a:gd name="textAreaLeft" fmla="*/ 0 w 13070520"/>
                <a:gd name="textAreaRight" fmla="*/ 13070880 w 13070520"/>
                <a:gd name="textAreaTop" fmla="*/ 0 h 12215520"/>
                <a:gd name="textAreaBottom" fmla="*/ 12215880 h 12215520"/>
              </a:gdLst>
              <a:ahLst/>
              <a:rect l="textAreaLeft" t="textAreaTop" r="textAreaRight" b="textAreaBottom"/>
              <a:pathLst>
                <a:path w="869666" h="812800">
                  <a:moveTo>
                    <a:pt x="434833" y="0"/>
                  </a:moveTo>
                  <a:cubicBezTo>
                    <a:pt x="194681" y="0"/>
                    <a:pt x="0" y="181951"/>
                    <a:pt x="0" y="406400"/>
                  </a:cubicBezTo>
                  <a:cubicBezTo>
                    <a:pt x="0" y="630849"/>
                    <a:pt x="194681" y="812800"/>
                    <a:pt x="434833" y="812800"/>
                  </a:cubicBezTo>
                  <a:cubicBezTo>
                    <a:pt x="674984" y="812800"/>
                    <a:pt x="869666" y="630849"/>
                    <a:pt x="869666" y="406400"/>
                  </a:cubicBezTo>
                  <a:cubicBezTo>
                    <a:pt x="869666" y="181951"/>
                    <a:pt x="674984" y="0"/>
                    <a:pt x="434833" y="0"/>
                  </a:cubicBezTo>
                  <a:close/>
                </a:path>
              </a:pathLst>
            </a:custGeom>
            <a:noFill/>
            <a:ln cap="sq" w="9525">
              <a:solidFill>
                <a:srgbClr val="c9a751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</a:pPr>
              <a:endParaRPr b="0" lang="es-BO" sz="18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772" name="Google Shape;170;p18"/>
            <p:cNvSpPr/>
            <p:nvPr/>
          </p:nvSpPr>
          <p:spPr>
            <a:xfrm>
              <a:off x="-3578760" y="-516600"/>
              <a:ext cx="10618200" cy="10496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440" rIns="46440" tIns="46440" bIns="46440" anchor="ctr">
              <a:noAutofit/>
            </a:bodyPr>
            <a:p>
              <a:pPr algn="ctr">
                <a:lnSpc>
                  <a:spcPct val="134000"/>
                </a:lnSpc>
              </a:pPr>
              <a:endParaRPr b="0" lang="es-BO" sz="1800" spc="-1" strike="noStrike">
                <a:solidFill>
                  <a:schemeClr val="dk1"/>
                </a:solidFill>
                <a:latin typeface="Calibri"/>
                <a:ea typeface="Calibri"/>
              </a:endParaRPr>
            </a:p>
          </p:txBody>
        </p:sp>
      </p:grpSp>
      <p:grpSp>
        <p:nvGrpSpPr>
          <p:cNvPr id="773" name="Google Shape;174;p18"/>
          <p:cNvGrpSpPr/>
          <p:nvPr/>
        </p:nvGrpSpPr>
        <p:grpSpPr>
          <a:xfrm>
            <a:off x="7858080" y="4495680"/>
            <a:ext cx="732960" cy="368640"/>
            <a:chOff x="7858080" y="4495680"/>
            <a:chExt cx="732960" cy="368640"/>
          </a:xfrm>
        </p:grpSpPr>
        <p:sp>
          <p:nvSpPr>
            <p:cNvPr id="774" name="Google Shape;175;p18"/>
            <p:cNvSpPr/>
            <p:nvPr/>
          </p:nvSpPr>
          <p:spPr>
            <a:xfrm>
              <a:off x="7858080" y="4495680"/>
              <a:ext cx="732960" cy="368640"/>
            </a:xfrm>
            <a:custGeom>
              <a:avLst/>
              <a:gdLst>
                <a:gd name="textAreaLeft" fmla="*/ 0 w 732960"/>
                <a:gd name="textAreaRight" fmla="*/ 733320 w 732960"/>
                <a:gd name="textAreaTop" fmla="*/ 0 h 368640"/>
                <a:gd name="textAreaBottom" fmla="*/ 369000 h 368640"/>
              </a:gdLst>
              <a:ahLst/>
              <a:rect l="textAreaLeft" t="textAreaTop" r="textAreaRight" b="textAreaBottom"/>
              <a:pathLst>
                <a:path w="1615013" h="812800">
                  <a:moveTo>
                    <a:pt x="807506" y="0"/>
                  </a:moveTo>
                  <a:cubicBezTo>
                    <a:pt x="361533" y="0"/>
                    <a:pt x="0" y="181951"/>
                    <a:pt x="0" y="406400"/>
                  </a:cubicBezTo>
                  <a:cubicBezTo>
                    <a:pt x="0" y="630849"/>
                    <a:pt x="361533" y="812800"/>
                    <a:pt x="807506" y="812800"/>
                  </a:cubicBezTo>
                  <a:cubicBezTo>
                    <a:pt x="1253480" y="812800"/>
                    <a:pt x="1615013" y="630849"/>
                    <a:pt x="1615013" y="406400"/>
                  </a:cubicBezTo>
                  <a:cubicBezTo>
                    <a:pt x="1615013" y="181951"/>
                    <a:pt x="1253480" y="0"/>
                    <a:pt x="807506" y="0"/>
                  </a:cubicBezTo>
                  <a:close/>
                </a:path>
              </a:pathLst>
            </a:custGeom>
            <a:solidFill>
              <a:srgbClr val="ffffff"/>
            </a:solidFill>
            <a:ln cap="sq" w="76200">
              <a:solidFill>
                <a:srgbClr val="c9a751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</a:pPr>
              <a:endParaRPr b="0" lang="es-BO" sz="18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775" name="Google Shape;176;p18"/>
            <p:cNvSpPr/>
            <p:nvPr/>
          </p:nvSpPr>
          <p:spPr>
            <a:xfrm>
              <a:off x="7926840" y="4512960"/>
              <a:ext cx="595440" cy="3168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440" rIns="46440" tIns="46440" bIns="46440" anchor="ctr">
              <a:noAutofit/>
            </a:bodyPr>
            <a:p>
              <a:pPr algn="ctr">
                <a:lnSpc>
                  <a:spcPct val="134000"/>
                </a:lnSpc>
              </a:pPr>
              <a:endParaRPr b="0" lang="es-BO" sz="1800" spc="-1" strike="noStrike">
                <a:solidFill>
                  <a:schemeClr val="dk1"/>
                </a:solidFill>
                <a:latin typeface="Calibri"/>
                <a:ea typeface="Calibri"/>
              </a:endParaRPr>
            </a:p>
          </p:txBody>
        </p:sp>
      </p:grpSp>
      <p:grpSp>
        <p:nvGrpSpPr>
          <p:cNvPr id="776" name="Google Shape;180;p18"/>
          <p:cNvGrpSpPr/>
          <p:nvPr/>
        </p:nvGrpSpPr>
        <p:grpSpPr>
          <a:xfrm>
            <a:off x="7371360" y="2610000"/>
            <a:ext cx="732960" cy="368640"/>
            <a:chOff x="7371360" y="2610000"/>
            <a:chExt cx="732960" cy="368640"/>
          </a:xfrm>
        </p:grpSpPr>
        <p:sp>
          <p:nvSpPr>
            <p:cNvPr id="777" name="Google Shape;181;p18"/>
            <p:cNvSpPr/>
            <p:nvPr/>
          </p:nvSpPr>
          <p:spPr>
            <a:xfrm>
              <a:off x="7371360" y="2610000"/>
              <a:ext cx="732960" cy="368640"/>
            </a:xfrm>
            <a:custGeom>
              <a:avLst/>
              <a:gdLst>
                <a:gd name="textAreaLeft" fmla="*/ 0 w 732960"/>
                <a:gd name="textAreaRight" fmla="*/ 733320 w 732960"/>
                <a:gd name="textAreaTop" fmla="*/ 0 h 368640"/>
                <a:gd name="textAreaBottom" fmla="*/ 369000 h 368640"/>
              </a:gdLst>
              <a:ahLst/>
              <a:rect l="textAreaLeft" t="textAreaTop" r="textAreaRight" b="textAreaBottom"/>
              <a:pathLst>
                <a:path w="1615013" h="812800">
                  <a:moveTo>
                    <a:pt x="807506" y="0"/>
                  </a:moveTo>
                  <a:cubicBezTo>
                    <a:pt x="361533" y="0"/>
                    <a:pt x="0" y="181951"/>
                    <a:pt x="0" y="406400"/>
                  </a:cubicBezTo>
                  <a:cubicBezTo>
                    <a:pt x="0" y="630849"/>
                    <a:pt x="361533" y="812800"/>
                    <a:pt x="807506" y="812800"/>
                  </a:cubicBezTo>
                  <a:cubicBezTo>
                    <a:pt x="1253480" y="812800"/>
                    <a:pt x="1615013" y="630849"/>
                    <a:pt x="1615013" y="406400"/>
                  </a:cubicBezTo>
                  <a:cubicBezTo>
                    <a:pt x="1615013" y="181951"/>
                    <a:pt x="1253480" y="0"/>
                    <a:pt x="807506" y="0"/>
                  </a:cubicBezTo>
                  <a:close/>
                </a:path>
              </a:pathLst>
            </a:custGeom>
            <a:solidFill>
              <a:srgbClr val="ffffff"/>
            </a:solidFill>
            <a:ln cap="sq" w="76200">
              <a:solidFill>
                <a:srgbClr val="c9a751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</a:pPr>
              <a:endParaRPr b="0" lang="es-BO" sz="18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778" name="Google Shape;182;p18"/>
            <p:cNvSpPr/>
            <p:nvPr/>
          </p:nvSpPr>
          <p:spPr>
            <a:xfrm>
              <a:off x="7440120" y="2627280"/>
              <a:ext cx="595440" cy="3168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440" rIns="46440" tIns="46440" bIns="46440" anchor="ctr">
              <a:noAutofit/>
            </a:bodyPr>
            <a:p>
              <a:pPr algn="ctr">
                <a:lnSpc>
                  <a:spcPct val="134000"/>
                </a:lnSpc>
              </a:pPr>
              <a:endParaRPr b="0" lang="es-BO" sz="1800" spc="-1" strike="noStrike">
                <a:solidFill>
                  <a:schemeClr val="dk1"/>
                </a:solidFill>
                <a:latin typeface="Calibri"/>
                <a:ea typeface="Calibri"/>
              </a:endParaRPr>
            </a:p>
          </p:txBody>
        </p:sp>
      </p:grpSp>
      <p:sp>
        <p:nvSpPr>
          <p:cNvPr id="779" name="Google Shape;183;p18"/>
          <p:cNvSpPr/>
          <p:nvPr/>
        </p:nvSpPr>
        <p:spPr>
          <a:xfrm>
            <a:off x="555480" y="5096880"/>
            <a:ext cx="6978600" cy="166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marL="428760" indent="-428760" algn="ctr">
              <a:lnSpc>
                <a:spcPct val="140000"/>
              </a:lnSpc>
              <a:buClr>
                <a:srgbClr val="000000"/>
              </a:buClr>
              <a:buFont typeface="Arial"/>
              <a:buChar char="•"/>
            </a:pPr>
            <a:r>
              <a:rPr b="0" lang="es-MX" sz="1950" spc="-1" strike="noStrike">
                <a:solidFill>
                  <a:srgbClr val="000000"/>
                </a:solidFill>
                <a:latin typeface="Arial"/>
                <a:ea typeface="Arial"/>
              </a:rPr>
              <a:t>Administración, integración y modernización de la Red Interinstitucional de Acceso a la Justicia (Red SAJ)  </a:t>
            </a:r>
            <a:endParaRPr b="0" lang="es-BO" sz="1950" spc="-1" strike="noStrike">
              <a:solidFill>
                <a:srgbClr val="000000"/>
              </a:solidFill>
              <a:latin typeface="Arial"/>
            </a:endParaRPr>
          </a:p>
          <a:p>
            <a:pPr marL="428760" indent="-428760" algn="ctr">
              <a:lnSpc>
                <a:spcPct val="140000"/>
              </a:lnSpc>
              <a:buClr>
                <a:srgbClr val="000000"/>
              </a:buClr>
              <a:buFont typeface="Arial"/>
              <a:buChar char="•"/>
            </a:pPr>
            <a:r>
              <a:rPr b="0" lang="es-MX" sz="1950" spc="-1" strike="noStrike">
                <a:solidFill>
                  <a:srgbClr val="000000"/>
                </a:solidFill>
                <a:latin typeface="Arial"/>
                <a:ea typeface="Arial"/>
              </a:rPr>
              <a:t>Autorización de Centros de Conciliación y/o Arbitraje</a:t>
            </a:r>
            <a:endParaRPr b="0" lang="es-BO" sz="1950" spc="-1" strike="noStrike">
              <a:solidFill>
                <a:srgbClr val="000000"/>
              </a:solidFill>
              <a:latin typeface="Arial"/>
            </a:endParaRPr>
          </a:p>
          <a:p>
            <a:pPr marL="428760" indent="-428760" algn="ctr">
              <a:lnSpc>
                <a:spcPct val="140000"/>
              </a:lnSpc>
              <a:buClr>
                <a:srgbClr val="000000"/>
              </a:buClr>
              <a:buFont typeface="Arial"/>
              <a:buChar char="•"/>
            </a:pPr>
            <a:r>
              <a:rPr b="0" lang="es-MX" sz="1950" spc="-1" strike="noStrike">
                <a:solidFill>
                  <a:srgbClr val="000000"/>
                </a:solidFill>
                <a:latin typeface="Arial"/>
                <a:ea typeface="Arial"/>
              </a:rPr>
              <a:t>Gestión de Alianzas Estratégicas</a:t>
            </a:r>
            <a:endParaRPr b="0" lang="es-BO" sz="19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0" name="Google Shape;192;p18"/>
          <p:cNvSpPr/>
          <p:nvPr/>
        </p:nvSpPr>
        <p:spPr>
          <a:xfrm>
            <a:off x="8791560" y="4518000"/>
            <a:ext cx="8620560" cy="54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s-MX" sz="1800" spc="-1" strike="noStrike">
                <a:solidFill>
                  <a:srgbClr val="000000"/>
                </a:solidFill>
                <a:latin typeface="Arial"/>
                <a:ea typeface="Arial"/>
              </a:rPr>
              <a:t>AUTORIZACIÓN Y ACTUALIZACIÓN DE CENTROS DE CONCILIACIÓN Y ARBITRAJE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1" name="Freeform 8"/>
          <p:cNvSpPr/>
          <p:nvPr/>
        </p:nvSpPr>
        <p:spPr>
          <a:xfrm>
            <a:off x="1095840" y="2578320"/>
            <a:ext cx="5743800" cy="2210040"/>
          </a:xfrm>
          <a:custGeom>
            <a:avLst/>
            <a:gdLst>
              <a:gd name="textAreaLeft" fmla="*/ 0 w 5743800"/>
              <a:gd name="textAreaRight" fmla="*/ 5744160 w 5743800"/>
              <a:gd name="textAreaTop" fmla="*/ 0 h 2210040"/>
              <a:gd name="textAreaBottom" fmla="*/ 2210400 h 2210040"/>
            </a:gdLst>
            <a:ahLst/>
            <a:rect l="textAreaLeft" t="textAreaTop" r="textAreaRight" b="textAreaBottom"/>
            <a:pathLst>
              <a:path w="5744253" h="2210316">
                <a:moveTo>
                  <a:pt x="0" y="0"/>
                </a:moveTo>
                <a:lnTo>
                  <a:pt x="5744253" y="0"/>
                </a:lnTo>
                <a:lnTo>
                  <a:pt x="5744253" y="2210316"/>
                </a:lnTo>
                <a:lnTo>
                  <a:pt x="0" y="221031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es-BO" sz="1800" spc="-1" strike="noStrike">
              <a:solidFill>
                <a:schemeClr val="dk1"/>
              </a:solidFill>
              <a:latin typeface="Arial"/>
            </a:endParaRPr>
          </a:p>
        </p:txBody>
      </p:sp>
      <p:grpSp>
        <p:nvGrpSpPr>
          <p:cNvPr id="782" name="Google Shape;180;p18"/>
          <p:cNvGrpSpPr/>
          <p:nvPr/>
        </p:nvGrpSpPr>
        <p:grpSpPr>
          <a:xfrm>
            <a:off x="6127560" y="717120"/>
            <a:ext cx="732960" cy="368640"/>
            <a:chOff x="6127560" y="717120"/>
            <a:chExt cx="732960" cy="368640"/>
          </a:xfrm>
        </p:grpSpPr>
        <p:sp>
          <p:nvSpPr>
            <p:cNvPr id="783" name="Google Shape;181;p18"/>
            <p:cNvSpPr/>
            <p:nvPr/>
          </p:nvSpPr>
          <p:spPr>
            <a:xfrm>
              <a:off x="6127560" y="717120"/>
              <a:ext cx="732960" cy="368640"/>
            </a:xfrm>
            <a:custGeom>
              <a:avLst/>
              <a:gdLst>
                <a:gd name="textAreaLeft" fmla="*/ 0 w 732960"/>
                <a:gd name="textAreaRight" fmla="*/ 733320 w 732960"/>
                <a:gd name="textAreaTop" fmla="*/ 0 h 368640"/>
                <a:gd name="textAreaBottom" fmla="*/ 369000 h 368640"/>
              </a:gdLst>
              <a:ahLst/>
              <a:rect l="textAreaLeft" t="textAreaTop" r="textAreaRight" b="textAreaBottom"/>
              <a:pathLst>
                <a:path w="1615013" h="812800">
                  <a:moveTo>
                    <a:pt x="807506" y="0"/>
                  </a:moveTo>
                  <a:cubicBezTo>
                    <a:pt x="361533" y="0"/>
                    <a:pt x="0" y="181951"/>
                    <a:pt x="0" y="406400"/>
                  </a:cubicBezTo>
                  <a:cubicBezTo>
                    <a:pt x="0" y="630849"/>
                    <a:pt x="361533" y="812800"/>
                    <a:pt x="807506" y="812800"/>
                  </a:cubicBezTo>
                  <a:cubicBezTo>
                    <a:pt x="1253480" y="812800"/>
                    <a:pt x="1615013" y="630849"/>
                    <a:pt x="1615013" y="406400"/>
                  </a:cubicBezTo>
                  <a:cubicBezTo>
                    <a:pt x="1615013" y="181951"/>
                    <a:pt x="1253480" y="0"/>
                    <a:pt x="807506" y="0"/>
                  </a:cubicBezTo>
                  <a:close/>
                </a:path>
              </a:pathLst>
            </a:custGeom>
            <a:solidFill>
              <a:srgbClr val="ffffff"/>
            </a:solidFill>
            <a:ln cap="sq" w="76200">
              <a:solidFill>
                <a:srgbClr val="c9a751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</a:pPr>
              <a:endParaRPr b="0" lang="es-BO" sz="18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784" name="Google Shape;182;p18"/>
            <p:cNvSpPr/>
            <p:nvPr/>
          </p:nvSpPr>
          <p:spPr>
            <a:xfrm>
              <a:off x="6196320" y="734400"/>
              <a:ext cx="595440" cy="3168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440" rIns="46440" tIns="46440" bIns="46440" anchor="ctr">
              <a:noAutofit/>
            </a:bodyPr>
            <a:p>
              <a:pPr algn="ctr">
                <a:lnSpc>
                  <a:spcPct val="134000"/>
                </a:lnSpc>
              </a:pPr>
              <a:endParaRPr b="0" lang="es-BO" sz="1800" spc="-1" strike="noStrike">
                <a:solidFill>
                  <a:schemeClr val="dk1"/>
                </a:solidFill>
                <a:latin typeface="Calibri"/>
                <a:ea typeface="Calibri"/>
              </a:endParaRPr>
            </a:p>
          </p:txBody>
        </p:sp>
      </p:grpSp>
      <p:sp>
        <p:nvSpPr>
          <p:cNvPr id="785" name="Google Shape;185;p18"/>
          <p:cNvSpPr/>
          <p:nvPr/>
        </p:nvSpPr>
        <p:spPr>
          <a:xfrm>
            <a:off x="7602120" y="1395720"/>
            <a:ext cx="458892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50000"/>
              </a:lnSpc>
            </a:pPr>
            <a:r>
              <a:rPr b="1" lang="es-BO" sz="1600" spc="-1" strike="noStrike">
                <a:solidFill>
                  <a:srgbClr val="242732"/>
                </a:solidFill>
                <a:latin typeface="Arial"/>
                <a:ea typeface="Arial"/>
              </a:rPr>
              <a:t>Meta: </a:t>
            </a:r>
            <a:r>
              <a:rPr b="0" lang="es-BO" sz="1600" spc="-1" strike="noStrike">
                <a:solidFill>
                  <a:srgbClr val="242732"/>
                </a:solidFill>
                <a:latin typeface="Arial"/>
                <a:ea typeface="Arial"/>
              </a:rPr>
              <a:t>25.000</a:t>
            </a:r>
            <a:br>
              <a:rPr sz="1600"/>
            </a:br>
            <a:r>
              <a:rPr b="0" lang="es-BO" sz="1600" spc="-1" strike="noStrike">
                <a:solidFill>
                  <a:srgbClr val="242732"/>
                </a:solidFill>
                <a:latin typeface="Arial"/>
                <a:ea typeface="Arial"/>
              </a:rPr>
              <a:t>    </a:t>
            </a:r>
            <a:r>
              <a:rPr b="1" lang="es-BO" sz="1600" spc="-1" strike="noStrike">
                <a:solidFill>
                  <a:srgbClr val="242732"/>
                </a:solidFill>
                <a:latin typeface="Arial"/>
                <a:ea typeface="Arial"/>
              </a:rPr>
              <a:t>Resultado: </a:t>
            </a:r>
            <a:r>
              <a:rPr b="0" lang="es-BO" sz="1600" spc="-1" strike="noStrike">
                <a:solidFill>
                  <a:srgbClr val="242732"/>
                </a:solidFill>
                <a:latin typeface="Arial"/>
                <a:ea typeface="Arial"/>
              </a:rPr>
              <a:t>34.680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6" name="Google Shape;187;p18"/>
          <p:cNvSpPr/>
          <p:nvPr/>
        </p:nvSpPr>
        <p:spPr>
          <a:xfrm>
            <a:off x="7059960" y="645480"/>
            <a:ext cx="7394400" cy="54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s-BO" sz="1800" spc="-1" strike="noStrike">
                <a:solidFill>
                  <a:schemeClr val="dk1"/>
                </a:solidFill>
                <a:latin typeface="Arial"/>
                <a:ea typeface="Arial"/>
              </a:rPr>
              <a:t>ATENCIÓN AL USUARIO EN PLATAFORMA </a:t>
            </a:r>
            <a:br>
              <a:rPr sz="1800"/>
            </a:br>
            <a:r>
              <a:rPr b="1" lang="es-BO" sz="1800" spc="-1" strike="noStrike">
                <a:solidFill>
                  <a:schemeClr val="dk1"/>
                </a:solidFill>
                <a:latin typeface="Arial"/>
                <a:ea typeface="Arial"/>
              </a:rPr>
              <a:t>CASOS DE ACCESO A LA JUSTICIA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7" name="Google Shape;187;p18"/>
          <p:cNvSpPr/>
          <p:nvPr/>
        </p:nvSpPr>
        <p:spPr>
          <a:xfrm>
            <a:off x="8250840" y="2648160"/>
            <a:ext cx="5141160" cy="54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s-BO" sz="1800" spc="-1" strike="noStrike">
                <a:solidFill>
                  <a:srgbClr val="000000"/>
                </a:solidFill>
                <a:latin typeface="Arial"/>
                <a:ea typeface="Arial"/>
              </a:rPr>
              <a:t>CRECIMIENTO DE LA RED SAJ – NUEVOS MIEMBROS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788" name="Google Shape;174;p18"/>
          <p:cNvGrpSpPr/>
          <p:nvPr/>
        </p:nvGrpSpPr>
        <p:grpSpPr>
          <a:xfrm>
            <a:off x="7667280" y="6300720"/>
            <a:ext cx="732960" cy="368640"/>
            <a:chOff x="7667280" y="6300720"/>
            <a:chExt cx="732960" cy="368640"/>
          </a:xfrm>
        </p:grpSpPr>
        <p:sp>
          <p:nvSpPr>
            <p:cNvPr id="789" name="Google Shape;175;p18"/>
            <p:cNvSpPr/>
            <p:nvPr/>
          </p:nvSpPr>
          <p:spPr>
            <a:xfrm>
              <a:off x="7667280" y="6300720"/>
              <a:ext cx="732960" cy="368640"/>
            </a:xfrm>
            <a:custGeom>
              <a:avLst/>
              <a:gdLst>
                <a:gd name="textAreaLeft" fmla="*/ 0 w 732960"/>
                <a:gd name="textAreaRight" fmla="*/ 733320 w 732960"/>
                <a:gd name="textAreaTop" fmla="*/ 0 h 368640"/>
                <a:gd name="textAreaBottom" fmla="*/ 369000 h 368640"/>
              </a:gdLst>
              <a:ahLst/>
              <a:rect l="textAreaLeft" t="textAreaTop" r="textAreaRight" b="textAreaBottom"/>
              <a:pathLst>
                <a:path w="1615013" h="812800">
                  <a:moveTo>
                    <a:pt x="807506" y="0"/>
                  </a:moveTo>
                  <a:cubicBezTo>
                    <a:pt x="361533" y="0"/>
                    <a:pt x="0" y="181951"/>
                    <a:pt x="0" y="406400"/>
                  </a:cubicBezTo>
                  <a:cubicBezTo>
                    <a:pt x="0" y="630849"/>
                    <a:pt x="361533" y="812800"/>
                    <a:pt x="807506" y="812800"/>
                  </a:cubicBezTo>
                  <a:cubicBezTo>
                    <a:pt x="1253480" y="812800"/>
                    <a:pt x="1615013" y="630849"/>
                    <a:pt x="1615013" y="406400"/>
                  </a:cubicBezTo>
                  <a:cubicBezTo>
                    <a:pt x="1615013" y="181951"/>
                    <a:pt x="1253480" y="0"/>
                    <a:pt x="807506" y="0"/>
                  </a:cubicBezTo>
                  <a:close/>
                </a:path>
              </a:pathLst>
            </a:custGeom>
            <a:solidFill>
              <a:srgbClr val="ffffff"/>
            </a:solidFill>
            <a:ln cap="sq" w="76200">
              <a:solidFill>
                <a:srgbClr val="c9a751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</a:pPr>
              <a:endParaRPr b="0" lang="es-BO" sz="18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790" name="Google Shape;176;p18"/>
            <p:cNvSpPr/>
            <p:nvPr/>
          </p:nvSpPr>
          <p:spPr>
            <a:xfrm>
              <a:off x="7736040" y="6318000"/>
              <a:ext cx="595440" cy="3168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440" rIns="46440" tIns="46440" bIns="46440" anchor="ctr">
              <a:noAutofit/>
            </a:bodyPr>
            <a:p>
              <a:pPr algn="ctr">
                <a:lnSpc>
                  <a:spcPct val="134000"/>
                </a:lnSpc>
              </a:pPr>
              <a:endParaRPr b="0" lang="es-BO" sz="1800" spc="-1" strike="noStrike">
                <a:solidFill>
                  <a:schemeClr val="dk1"/>
                </a:solidFill>
                <a:latin typeface="Calibri"/>
                <a:ea typeface="Calibri"/>
              </a:endParaRPr>
            </a:p>
          </p:txBody>
        </p:sp>
      </p:grpSp>
      <p:sp>
        <p:nvSpPr>
          <p:cNvPr id="791" name="Google Shape;192;p18"/>
          <p:cNvSpPr/>
          <p:nvPr/>
        </p:nvSpPr>
        <p:spPr>
          <a:xfrm>
            <a:off x="8619120" y="6347880"/>
            <a:ext cx="8421120" cy="54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es-BO" sz="1800" spc="-1" strike="noStrike">
                <a:solidFill>
                  <a:srgbClr val="000000"/>
                </a:solidFill>
                <a:latin typeface="Arial"/>
                <a:ea typeface="Arial"/>
              </a:rPr>
              <a:t>FORTALECIMIENTO DE CAPACIDADES E INTERCAMBIO DE BUENAS PRÁCTICAS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792" name="Google Shape;174;p18"/>
          <p:cNvGrpSpPr/>
          <p:nvPr/>
        </p:nvGrpSpPr>
        <p:grpSpPr>
          <a:xfrm>
            <a:off x="6717960" y="8248320"/>
            <a:ext cx="732960" cy="368640"/>
            <a:chOff x="6717960" y="8248320"/>
            <a:chExt cx="732960" cy="368640"/>
          </a:xfrm>
        </p:grpSpPr>
        <p:sp>
          <p:nvSpPr>
            <p:cNvPr id="793" name="Google Shape;175;p18"/>
            <p:cNvSpPr/>
            <p:nvPr/>
          </p:nvSpPr>
          <p:spPr>
            <a:xfrm>
              <a:off x="6717960" y="8248320"/>
              <a:ext cx="732960" cy="368640"/>
            </a:xfrm>
            <a:custGeom>
              <a:avLst/>
              <a:gdLst>
                <a:gd name="textAreaLeft" fmla="*/ 0 w 732960"/>
                <a:gd name="textAreaRight" fmla="*/ 733320 w 732960"/>
                <a:gd name="textAreaTop" fmla="*/ 0 h 368640"/>
                <a:gd name="textAreaBottom" fmla="*/ 369000 h 368640"/>
              </a:gdLst>
              <a:ahLst/>
              <a:rect l="textAreaLeft" t="textAreaTop" r="textAreaRight" b="textAreaBottom"/>
              <a:pathLst>
                <a:path w="1615013" h="812800">
                  <a:moveTo>
                    <a:pt x="807506" y="0"/>
                  </a:moveTo>
                  <a:cubicBezTo>
                    <a:pt x="361533" y="0"/>
                    <a:pt x="0" y="181951"/>
                    <a:pt x="0" y="406400"/>
                  </a:cubicBezTo>
                  <a:cubicBezTo>
                    <a:pt x="0" y="630849"/>
                    <a:pt x="361533" y="812800"/>
                    <a:pt x="807506" y="812800"/>
                  </a:cubicBezTo>
                  <a:cubicBezTo>
                    <a:pt x="1253480" y="812800"/>
                    <a:pt x="1615013" y="630849"/>
                    <a:pt x="1615013" y="406400"/>
                  </a:cubicBezTo>
                  <a:cubicBezTo>
                    <a:pt x="1615013" y="181951"/>
                    <a:pt x="1253480" y="0"/>
                    <a:pt x="807506" y="0"/>
                  </a:cubicBezTo>
                  <a:close/>
                </a:path>
              </a:pathLst>
            </a:custGeom>
            <a:solidFill>
              <a:srgbClr val="ffffff"/>
            </a:solidFill>
            <a:ln cap="sq" w="76200">
              <a:solidFill>
                <a:srgbClr val="c9a751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</a:pPr>
              <a:endParaRPr b="0" lang="es-BO" sz="18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794" name="Google Shape;176;p18"/>
            <p:cNvSpPr/>
            <p:nvPr/>
          </p:nvSpPr>
          <p:spPr>
            <a:xfrm>
              <a:off x="6786720" y="8265600"/>
              <a:ext cx="595440" cy="3168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440" rIns="46440" tIns="46440" bIns="46440" anchor="ctr">
              <a:noAutofit/>
            </a:bodyPr>
            <a:p>
              <a:pPr algn="ctr">
                <a:lnSpc>
                  <a:spcPct val="134000"/>
                </a:lnSpc>
              </a:pPr>
              <a:endParaRPr b="0" lang="es-BO" sz="1800" spc="-1" strike="noStrike">
                <a:solidFill>
                  <a:schemeClr val="dk1"/>
                </a:solidFill>
                <a:latin typeface="Calibri"/>
                <a:ea typeface="Calibri"/>
              </a:endParaRPr>
            </a:p>
          </p:txBody>
        </p:sp>
      </p:grpSp>
      <p:sp>
        <p:nvSpPr>
          <p:cNvPr id="795" name="Google Shape;192;p18"/>
          <p:cNvSpPr/>
          <p:nvPr/>
        </p:nvSpPr>
        <p:spPr>
          <a:xfrm>
            <a:off x="7655040" y="8336520"/>
            <a:ext cx="9667440" cy="54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s-MX" sz="1800" spc="-1" strike="noStrike">
                <a:solidFill>
                  <a:srgbClr val="000000"/>
                </a:solidFill>
                <a:latin typeface="Arial"/>
                <a:ea typeface="Arial"/>
              </a:rPr>
              <a:t>SOCIALIZACIÓN Y PROMOCIÓN DE LA RED INTERINSTITUCIONAL DE ACCESO A LA JUSTICIA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6" name="Google Shape;185;p18"/>
          <p:cNvSpPr/>
          <p:nvPr/>
        </p:nvSpPr>
        <p:spPr>
          <a:xfrm>
            <a:off x="8393040" y="3115440"/>
            <a:ext cx="458892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50000"/>
              </a:lnSpc>
            </a:pPr>
            <a:r>
              <a:rPr b="1" lang="es-BO" sz="1600" spc="-1" strike="noStrike">
                <a:solidFill>
                  <a:srgbClr val="242732"/>
                </a:solidFill>
                <a:latin typeface="Arial"/>
                <a:ea typeface="Arial"/>
              </a:rPr>
              <a:t>Meta: </a:t>
            </a:r>
            <a:r>
              <a:rPr b="0" lang="es-BO" sz="1600" spc="-1" strike="noStrike">
                <a:solidFill>
                  <a:srgbClr val="242732"/>
                </a:solidFill>
                <a:latin typeface="Arial"/>
                <a:ea typeface="Arial"/>
              </a:rPr>
              <a:t>120</a:t>
            </a:r>
            <a:br>
              <a:rPr sz="1600"/>
            </a:br>
            <a:r>
              <a:rPr b="0" lang="es-BO" sz="1600" spc="-1" strike="noStrike">
                <a:solidFill>
                  <a:srgbClr val="242732"/>
                </a:solidFill>
                <a:latin typeface="Arial"/>
                <a:ea typeface="Arial"/>
              </a:rPr>
              <a:t>    </a:t>
            </a:r>
            <a:r>
              <a:rPr b="1" lang="es-BO" sz="1600" spc="-1" strike="noStrike">
                <a:solidFill>
                  <a:srgbClr val="242732"/>
                </a:solidFill>
                <a:latin typeface="Arial"/>
                <a:ea typeface="Arial"/>
              </a:rPr>
              <a:t>Resultado: </a:t>
            </a:r>
            <a:r>
              <a:rPr b="0" lang="es-BO" sz="1600" spc="-1" strike="noStrike">
                <a:solidFill>
                  <a:srgbClr val="242732"/>
                </a:solidFill>
                <a:latin typeface="Arial"/>
                <a:ea typeface="Arial"/>
              </a:rPr>
              <a:t>158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7" name="Google Shape;185;p18"/>
          <p:cNvSpPr/>
          <p:nvPr/>
        </p:nvSpPr>
        <p:spPr>
          <a:xfrm>
            <a:off x="8791560" y="5042520"/>
            <a:ext cx="628668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50000"/>
              </a:lnSpc>
            </a:pPr>
            <a:r>
              <a:rPr b="1" lang="es-BO" sz="1600" spc="-1" strike="noStrike">
                <a:solidFill>
                  <a:srgbClr val="242732"/>
                </a:solidFill>
                <a:latin typeface="Arial"/>
                <a:ea typeface="Arial"/>
              </a:rPr>
              <a:t>Meta: </a:t>
            </a:r>
            <a:r>
              <a:rPr b="0" lang="es-MX" sz="1600" spc="-1" strike="noStrike">
                <a:solidFill>
                  <a:srgbClr val="242732"/>
                </a:solidFill>
                <a:latin typeface="Arial"/>
                <a:ea typeface="Arial"/>
              </a:rPr>
              <a:t>Procesar el 100% de las Solicitudes</a:t>
            </a:r>
            <a:br>
              <a:rPr sz="1600"/>
            </a:br>
            <a:r>
              <a:rPr b="1" lang="es-BO" sz="1600" spc="-1" strike="noStrike">
                <a:solidFill>
                  <a:srgbClr val="242732"/>
                </a:solidFill>
                <a:latin typeface="Arial"/>
                <a:ea typeface="Arial"/>
              </a:rPr>
              <a:t>Resultado: </a:t>
            </a:r>
            <a:r>
              <a:rPr b="0" lang="es-MX" sz="1600" spc="-1" strike="noStrike">
                <a:solidFill>
                  <a:srgbClr val="242732"/>
                </a:solidFill>
                <a:latin typeface="Arial"/>
                <a:ea typeface="Arial"/>
              </a:rPr>
              <a:t>Se procesaron el 100% de las solicitudes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8" name="Google Shape;185;p18"/>
          <p:cNvSpPr/>
          <p:nvPr/>
        </p:nvSpPr>
        <p:spPr>
          <a:xfrm>
            <a:off x="8485200" y="6803280"/>
            <a:ext cx="300024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50000"/>
              </a:lnSpc>
            </a:pPr>
            <a:r>
              <a:rPr b="1" lang="es-BO" sz="1600" spc="-1" strike="noStrike">
                <a:solidFill>
                  <a:srgbClr val="242732"/>
                </a:solidFill>
                <a:latin typeface="Arial"/>
                <a:ea typeface="Arial"/>
              </a:rPr>
              <a:t>         </a:t>
            </a:r>
            <a:r>
              <a:rPr b="1" lang="es-BO" sz="1600" spc="-1" strike="noStrike">
                <a:solidFill>
                  <a:srgbClr val="242732"/>
                </a:solidFill>
                <a:latin typeface="Arial"/>
                <a:ea typeface="Arial"/>
              </a:rPr>
              <a:t>Meta: </a:t>
            </a:r>
            <a:r>
              <a:rPr b="0" lang="es-MX" sz="1600" spc="-1" strike="noStrike">
                <a:solidFill>
                  <a:srgbClr val="242732"/>
                </a:solidFill>
                <a:latin typeface="Arial"/>
                <a:ea typeface="Arial"/>
              </a:rPr>
              <a:t>4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r>
              <a:rPr b="1" lang="es-BO" sz="1600" spc="-1" strike="noStrike">
                <a:solidFill>
                  <a:srgbClr val="242732"/>
                </a:solidFill>
                <a:latin typeface="Arial"/>
                <a:ea typeface="Arial"/>
              </a:rPr>
              <a:t>Resultado: </a:t>
            </a:r>
            <a:r>
              <a:rPr b="0" lang="es-MX" sz="1600" spc="-1" strike="noStrike">
                <a:solidFill>
                  <a:srgbClr val="242732"/>
                </a:solidFill>
                <a:latin typeface="Arial"/>
                <a:ea typeface="Arial"/>
              </a:rPr>
              <a:t>5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9" name="Google Shape;185;p18"/>
          <p:cNvSpPr/>
          <p:nvPr/>
        </p:nvSpPr>
        <p:spPr>
          <a:xfrm>
            <a:off x="7037640" y="8798040"/>
            <a:ext cx="276624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50000"/>
              </a:lnSpc>
            </a:pPr>
            <a:r>
              <a:rPr b="1" lang="es-BO" sz="1600" spc="-1" strike="noStrike">
                <a:solidFill>
                  <a:srgbClr val="242732"/>
                </a:solidFill>
                <a:latin typeface="Arial"/>
                <a:ea typeface="Arial"/>
              </a:rPr>
              <a:t>         </a:t>
            </a:r>
            <a:r>
              <a:rPr b="1" lang="es-BO" sz="1600" spc="-1" strike="noStrike">
                <a:solidFill>
                  <a:srgbClr val="242732"/>
                </a:solidFill>
                <a:latin typeface="Arial"/>
                <a:ea typeface="Arial"/>
              </a:rPr>
              <a:t>Meta: </a:t>
            </a:r>
            <a:r>
              <a:rPr b="0" lang="es-MX" sz="1600" spc="-1" strike="noStrike">
                <a:solidFill>
                  <a:srgbClr val="242732"/>
                </a:solidFill>
                <a:latin typeface="Arial"/>
                <a:ea typeface="Arial"/>
              </a:rPr>
              <a:t>2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r>
              <a:rPr b="1" lang="es-BO" sz="1600" spc="-1" strike="noStrike">
                <a:solidFill>
                  <a:srgbClr val="242732"/>
                </a:solidFill>
                <a:latin typeface="Arial"/>
                <a:ea typeface="Arial"/>
              </a:rPr>
              <a:t>Resultado: </a:t>
            </a:r>
            <a:r>
              <a:rPr b="0" lang="es-MX" sz="1600" spc="-1" strike="noStrike">
                <a:solidFill>
                  <a:srgbClr val="242732"/>
                </a:solidFill>
                <a:latin typeface="Arial"/>
                <a:ea typeface="Arial"/>
              </a:rPr>
              <a:t>4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00" name="Picture 2" descr="Conciliación | Conciliación Bolivia | La Paz"/>
          <p:cNvPicPr/>
          <p:nvPr/>
        </p:nvPicPr>
        <p:blipFill>
          <a:blip r:embed="rId2"/>
          <a:stretch/>
        </p:blipFill>
        <p:spPr>
          <a:xfrm>
            <a:off x="14173200" y="0"/>
            <a:ext cx="4114440" cy="2714400"/>
          </a:xfrm>
          <a:prstGeom prst="rect">
            <a:avLst/>
          </a:prstGeom>
          <a:ln w="19050">
            <a:solidFill>
              <a:srgbClr val="c8a64f"/>
            </a:solidFill>
            <a:round/>
          </a:ln>
        </p:spPr>
      </p:pic>
      <p:pic>
        <p:nvPicPr>
          <p:cNvPr id="801" name="Picture 4" descr="La CAF y Bolivia firman acuerdo en Tarija para planta de tratamiento – ABI"/>
          <p:cNvPicPr/>
          <p:nvPr/>
        </p:nvPicPr>
        <p:blipFill>
          <a:blip r:embed="rId3"/>
          <a:stretch/>
        </p:blipFill>
        <p:spPr>
          <a:xfrm>
            <a:off x="0" y="7542360"/>
            <a:ext cx="4879080" cy="2744280"/>
          </a:xfrm>
          <a:prstGeom prst="rect">
            <a:avLst/>
          </a:prstGeom>
          <a:ln w="28575">
            <a:solidFill>
              <a:srgbClr val="c8a64f"/>
            </a:solidFill>
            <a:round/>
          </a:ln>
        </p:spPr>
      </p:pic>
    </p:spTree>
  </p:cSld>
  <p:transition spd="slow">
    <p:push dir="u"/>
  </p:transition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2" name="Google Shape;221;p20"/>
          <p:cNvGrpSpPr/>
          <p:nvPr/>
        </p:nvGrpSpPr>
        <p:grpSpPr>
          <a:xfrm>
            <a:off x="16642080" y="0"/>
            <a:ext cx="1638000" cy="10278000"/>
            <a:chOff x="16642080" y="0"/>
            <a:chExt cx="1638000" cy="10278000"/>
          </a:xfrm>
        </p:grpSpPr>
        <p:sp>
          <p:nvSpPr>
            <p:cNvPr id="803" name="Google Shape;222;p20"/>
            <p:cNvSpPr/>
            <p:nvPr/>
          </p:nvSpPr>
          <p:spPr>
            <a:xfrm>
              <a:off x="16642080" y="0"/>
              <a:ext cx="1638000" cy="10278000"/>
            </a:xfrm>
            <a:custGeom>
              <a:avLst/>
              <a:gdLst>
                <a:gd name="textAreaLeft" fmla="*/ 0 w 1638000"/>
                <a:gd name="textAreaRight" fmla="*/ 1638360 w 1638000"/>
                <a:gd name="textAreaTop" fmla="*/ 0 h 10278000"/>
                <a:gd name="textAreaBottom" fmla="*/ 10278360 h 10278000"/>
              </a:gdLst>
              <a:ahLst/>
              <a:rect l="textAreaLeft" t="textAreaTop" r="textAreaRight" b="textAreaBottom"/>
              <a:pathLst>
                <a:path w="824606" h="1383333">
                  <a:moveTo>
                    <a:pt x="0" y="0"/>
                  </a:moveTo>
                  <a:lnTo>
                    <a:pt x="824606" y="0"/>
                  </a:lnTo>
                  <a:lnTo>
                    <a:pt x="824606" y="1383333"/>
                  </a:lnTo>
                  <a:lnTo>
                    <a:pt x="0" y="1383333"/>
                  </a:lnTo>
                  <a:close/>
                </a:path>
              </a:pathLst>
            </a:custGeom>
            <a:solidFill>
              <a:srgbClr val="c9a75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BO" sz="18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804" name="Google Shape;223;p20"/>
            <p:cNvSpPr/>
            <p:nvPr/>
          </p:nvSpPr>
          <p:spPr>
            <a:xfrm>
              <a:off x="16642080" y="0"/>
              <a:ext cx="1638000" cy="102780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50760" rIns="50760" tIns="50760" bIns="50760" anchor="ctr">
              <a:noAutofit/>
            </a:bodyPr>
            <a:p>
              <a:pPr algn="ctr">
                <a:lnSpc>
                  <a:spcPct val="120000"/>
                </a:lnSpc>
              </a:pPr>
              <a:endParaRPr b="0" lang="es-BO" sz="18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grpSp>
        <p:nvGrpSpPr>
          <p:cNvPr id="805" name="Google Shape;221;p20"/>
          <p:cNvGrpSpPr/>
          <p:nvPr/>
        </p:nvGrpSpPr>
        <p:grpSpPr>
          <a:xfrm>
            <a:off x="-126360" y="0"/>
            <a:ext cx="1103760" cy="10286640"/>
            <a:chOff x="-126360" y="0"/>
            <a:chExt cx="1103760" cy="10286640"/>
          </a:xfrm>
        </p:grpSpPr>
        <p:sp>
          <p:nvSpPr>
            <p:cNvPr id="806" name="Google Shape;222;p20"/>
            <p:cNvSpPr/>
            <p:nvPr/>
          </p:nvSpPr>
          <p:spPr>
            <a:xfrm>
              <a:off x="-126360" y="0"/>
              <a:ext cx="1103760" cy="10286640"/>
            </a:xfrm>
            <a:custGeom>
              <a:avLst/>
              <a:gdLst>
                <a:gd name="textAreaLeft" fmla="*/ 0 w 1103760"/>
                <a:gd name="textAreaRight" fmla="*/ 1104120 w 1103760"/>
                <a:gd name="textAreaTop" fmla="*/ 0 h 10286640"/>
                <a:gd name="textAreaBottom" fmla="*/ 10287000 h 10286640"/>
              </a:gdLst>
              <a:ahLst/>
              <a:rect l="textAreaLeft" t="textAreaTop" r="textAreaRight" b="textAreaBottom"/>
              <a:pathLst>
                <a:path w="824606" h="1383333">
                  <a:moveTo>
                    <a:pt x="0" y="0"/>
                  </a:moveTo>
                  <a:lnTo>
                    <a:pt x="824606" y="0"/>
                  </a:lnTo>
                  <a:lnTo>
                    <a:pt x="824606" y="1383333"/>
                  </a:lnTo>
                  <a:lnTo>
                    <a:pt x="0" y="1383333"/>
                  </a:lnTo>
                  <a:close/>
                </a:path>
              </a:pathLst>
            </a:custGeom>
            <a:solidFill>
              <a:srgbClr val="c9a75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BO" sz="18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807" name="Google Shape;223;p20"/>
            <p:cNvSpPr/>
            <p:nvPr/>
          </p:nvSpPr>
          <p:spPr>
            <a:xfrm>
              <a:off x="-126360" y="0"/>
              <a:ext cx="1103760" cy="10286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50760" rIns="50760" tIns="50760" bIns="50760" anchor="ctr">
              <a:noAutofit/>
            </a:bodyPr>
            <a:p>
              <a:pPr algn="ctr">
                <a:lnSpc>
                  <a:spcPct val="120000"/>
                </a:lnSpc>
              </a:pPr>
              <a:endParaRPr b="0" lang="es-BO" sz="18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grpSp>
        <p:nvGrpSpPr>
          <p:cNvPr id="808" name="Google Shape;168;p18"/>
          <p:cNvGrpSpPr/>
          <p:nvPr/>
        </p:nvGrpSpPr>
        <p:grpSpPr>
          <a:xfrm>
            <a:off x="-4842000" y="-1089000"/>
            <a:ext cx="13070520" cy="12215520"/>
            <a:chOff x="-4842000" y="-1089000"/>
            <a:chExt cx="13070520" cy="12215520"/>
          </a:xfrm>
        </p:grpSpPr>
        <p:sp>
          <p:nvSpPr>
            <p:cNvPr id="809" name="Google Shape;169;p18"/>
            <p:cNvSpPr/>
            <p:nvPr/>
          </p:nvSpPr>
          <p:spPr>
            <a:xfrm>
              <a:off x="-4842000" y="-1089000"/>
              <a:ext cx="13070520" cy="12215520"/>
            </a:xfrm>
            <a:custGeom>
              <a:avLst/>
              <a:gdLst>
                <a:gd name="textAreaLeft" fmla="*/ 0 w 13070520"/>
                <a:gd name="textAreaRight" fmla="*/ 13070880 w 13070520"/>
                <a:gd name="textAreaTop" fmla="*/ 0 h 12215520"/>
                <a:gd name="textAreaBottom" fmla="*/ 12215880 h 12215520"/>
              </a:gdLst>
              <a:ahLst/>
              <a:rect l="textAreaLeft" t="textAreaTop" r="textAreaRight" b="textAreaBottom"/>
              <a:pathLst>
                <a:path w="869666" h="812800">
                  <a:moveTo>
                    <a:pt x="434833" y="0"/>
                  </a:moveTo>
                  <a:cubicBezTo>
                    <a:pt x="194681" y="0"/>
                    <a:pt x="0" y="181951"/>
                    <a:pt x="0" y="406400"/>
                  </a:cubicBezTo>
                  <a:cubicBezTo>
                    <a:pt x="0" y="630849"/>
                    <a:pt x="194681" y="812800"/>
                    <a:pt x="434833" y="812800"/>
                  </a:cubicBezTo>
                  <a:cubicBezTo>
                    <a:pt x="674984" y="812800"/>
                    <a:pt x="869666" y="630849"/>
                    <a:pt x="869666" y="406400"/>
                  </a:cubicBezTo>
                  <a:cubicBezTo>
                    <a:pt x="869666" y="181951"/>
                    <a:pt x="674984" y="0"/>
                    <a:pt x="434833" y="0"/>
                  </a:cubicBezTo>
                  <a:close/>
                </a:path>
              </a:pathLst>
            </a:custGeom>
            <a:noFill/>
            <a:ln cap="sq" w="9525">
              <a:solidFill>
                <a:srgbClr val="c9a751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</a:pPr>
              <a:endParaRPr b="0" lang="es-BO" sz="18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810" name="Google Shape;170;p18"/>
            <p:cNvSpPr/>
            <p:nvPr/>
          </p:nvSpPr>
          <p:spPr>
            <a:xfrm>
              <a:off x="-3616560" y="-516600"/>
              <a:ext cx="10618200" cy="10496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440" rIns="46440" tIns="46440" bIns="46440" anchor="ctr">
              <a:noAutofit/>
            </a:bodyPr>
            <a:p>
              <a:pPr algn="ctr">
                <a:lnSpc>
                  <a:spcPct val="134000"/>
                </a:lnSpc>
              </a:pPr>
              <a:endParaRPr b="0" lang="es-BO" sz="1800" spc="-1" strike="noStrike">
                <a:solidFill>
                  <a:schemeClr val="dk1"/>
                </a:solidFill>
                <a:latin typeface="Calibri"/>
                <a:ea typeface="Calibri"/>
              </a:endParaRPr>
            </a:p>
          </p:txBody>
        </p:sp>
      </p:grpSp>
      <p:grpSp>
        <p:nvGrpSpPr>
          <p:cNvPr id="811" name="Google Shape;180;p18"/>
          <p:cNvGrpSpPr/>
          <p:nvPr/>
        </p:nvGrpSpPr>
        <p:grpSpPr>
          <a:xfrm>
            <a:off x="7384320" y="2584440"/>
            <a:ext cx="732960" cy="368640"/>
            <a:chOff x="7384320" y="2584440"/>
            <a:chExt cx="732960" cy="368640"/>
          </a:xfrm>
        </p:grpSpPr>
        <p:sp>
          <p:nvSpPr>
            <p:cNvPr id="812" name="Google Shape;181;p18"/>
            <p:cNvSpPr/>
            <p:nvPr/>
          </p:nvSpPr>
          <p:spPr>
            <a:xfrm>
              <a:off x="7384320" y="2584440"/>
              <a:ext cx="732960" cy="368640"/>
            </a:xfrm>
            <a:custGeom>
              <a:avLst/>
              <a:gdLst>
                <a:gd name="textAreaLeft" fmla="*/ 0 w 732960"/>
                <a:gd name="textAreaRight" fmla="*/ 733320 w 732960"/>
                <a:gd name="textAreaTop" fmla="*/ 0 h 368640"/>
                <a:gd name="textAreaBottom" fmla="*/ 369000 h 368640"/>
              </a:gdLst>
              <a:ahLst/>
              <a:rect l="textAreaLeft" t="textAreaTop" r="textAreaRight" b="textAreaBottom"/>
              <a:pathLst>
                <a:path w="1615013" h="812800">
                  <a:moveTo>
                    <a:pt x="807506" y="0"/>
                  </a:moveTo>
                  <a:cubicBezTo>
                    <a:pt x="361533" y="0"/>
                    <a:pt x="0" y="181951"/>
                    <a:pt x="0" y="406400"/>
                  </a:cubicBezTo>
                  <a:cubicBezTo>
                    <a:pt x="0" y="630849"/>
                    <a:pt x="361533" y="812800"/>
                    <a:pt x="807506" y="812800"/>
                  </a:cubicBezTo>
                  <a:cubicBezTo>
                    <a:pt x="1253480" y="812800"/>
                    <a:pt x="1615013" y="630849"/>
                    <a:pt x="1615013" y="406400"/>
                  </a:cubicBezTo>
                  <a:cubicBezTo>
                    <a:pt x="1615013" y="181951"/>
                    <a:pt x="1253480" y="0"/>
                    <a:pt x="807506" y="0"/>
                  </a:cubicBezTo>
                  <a:close/>
                </a:path>
              </a:pathLst>
            </a:custGeom>
            <a:solidFill>
              <a:srgbClr val="ffffff"/>
            </a:solidFill>
            <a:ln cap="sq" w="76200">
              <a:solidFill>
                <a:srgbClr val="c9a751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</a:pPr>
              <a:endParaRPr b="0" lang="es-BO" sz="18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813" name="Google Shape;182;p18"/>
            <p:cNvSpPr/>
            <p:nvPr/>
          </p:nvSpPr>
          <p:spPr>
            <a:xfrm>
              <a:off x="7453080" y="2601720"/>
              <a:ext cx="595440" cy="3168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440" rIns="46440" tIns="46440" bIns="46440" anchor="ctr">
              <a:noAutofit/>
            </a:bodyPr>
            <a:p>
              <a:pPr algn="ctr">
                <a:lnSpc>
                  <a:spcPct val="134000"/>
                </a:lnSpc>
              </a:pPr>
              <a:endParaRPr b="0" lang="es-BO" sz="1800" spc="-1" strike="noStrike">
                <a:solidFill>
                  <a:schemeClr val="dk1"/>
                </a:solidFill>
                <a:latin typeface="Calibri"/>
                <a:ea typeface="Calibri"/>
              </a:endParaRPr>
            </a:p>
          </p:txBody>
        </p:sp>
      </p:grpSp>
      <p:sp>
        <p:nvSpPr>
          <p:cNvPr id="814" name="Google Shape;183;p18"/>
          <p:cNvSpPr/>
          <p:nvPr/>
        </p:nvSpPr>
        <p:spPr>
          <a:xfrm>
            <a:off x="750600" y="5143680"/>
            <a:ext cx="6406920" cy="115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marL="257040" indent="-257040" algn="ctr">
              <a:lnSpc>
                <a:spcPct val="140000"/>
              </a:lnSpc>
              <a:buClr>
                <a:srgbClr val="000000"/>
              </a:buClr>
              <a:buFont typeface="Arial"/>
              <a:buChar char="•"/>
            </a:pPr>
            <a:r>
              <a:rPr b="0" lang="es-MX" sz="1800" spc="-1" strike="noStrike">
                <a:solidFill>
                  <a:srgbClr val="000000"/>
                </a:solidFill>
                <a:latin typeface="Arial"/>
                <a:ea typeface="Arial"/>
              </a:rPr>
              <a:t>Registro Público de la Abogacía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  <a:p>
            <a:pPr marL="257040" indent="-257040" algn="ctr">
              <a:lnSpc>
                <a:spcPct val="140000"/>
              </a:lnSpc>
              <a:buClr>
                <a:srgbClr val="000000"/>
              </a:buClr>
              <a:buFont typeface="Arial"/>
              <a:buChar char="•"/>
            </a:pPr>
            <a:r>
              <a:rPr b="0" lang="es-MX" sz="1800" spc="-1" strike="noStrike">
                <a:solidFill>
                  <a:srgbClr val="000000"/>
                </a:solidFill>
                <a:latin typeface="Arial"/>
                <a:ea typeface="Arial"/>
              </a:rPr>
              <a:t>Atención de Denuncias al Ejercicio Ético de la Abogacía</a:t>
            </a:r>
            <a:br>
              <a:rPr sz="1800"/>
            </a:br>
            <a:r>
              <a:rPr b="0" lang="es-MX" sz="1800" spc="-1" strike="noStrike">
                <a:solidFill>
                  <a:srgbClr val="000000"/>
                </a:solidFill>
                <a:latin typeface="Arial"/>
                <a:ea typeface="Arial"/>
              </a:rPr>
              <a:t> mediante los Tribunales de Ética y las conciliaciones.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815" name="Google Shape;180;p18"/>
          <p:cNvGrpSpPr/>
          <p:nvPr/>
        </p:nvGrpSpPr>
        <p:grpSpPr>
          <a:xfrm>
            <a:off x="6320520" y="873720"/>
            <a:ext cx="732960" cy="368640"/>
            <a:chOff x="6320520" y="873720"/>
            <a:chExt cx="732960" cy="368640"/>
          </a:xfrm>
        </p:grpSpPr>
        <p:sp>
          <p:nvSpPr>
            <p:cNvPr id="816" name="Google Shape;181;p18"/>
            <p:cNvSpPr/>
            <p:nvPr/>
          </p:nvSpPr>
          <p:spPr>
            <a:xfrm>
              <a:off x="6320520" y="873720"/>
              <a:ext cx="732960" cy="368640"/>
            </a:xfrm>
            <a:custGeom>
              <a:avLst/>
              <a:gdLst>
                <a:gd name="textAreaLeft" fmla="*/ 0 w 732960"/>
                <a:gd name="textAreaRight" fmla="*/ 733320 w 732960"/>
                <a:gd name="textAreaTop" fmla="*/ 0 h 368640"/>
                <a:gd name="textAreaBottom" fmla="*/ 369000 h 368640"/>
              </a:gdLst>
              <a:ahLst/>
              <a:rect l="textAreaLeft" t="textAreaTop" r="textAreaRight" b="textAreaBottom"/>
              <a:pathLst>
                <a:path w="1615013" h="812800">
                  <a:moveTo>
                    <a:pt x="807506" y="0"/>
                  </a:moveTo>
                  <a:cubicBezTo>
                    <a:pt x="361533" y="0"/>
                    <a:pt x="0" y="181951"/>
                    <a:pt x="0" y="406400"/>
                  </a:cubicBezTo>
                  <a:cubicBezTo>
                    <a:pt x="0" y="630849"/>
                    <a:pt x="361533" y="812800"/>
                    <a:pt x="807506" y="812800"/>
                  </a:cubicBezTo>
                  <a:cubicBezTo>
                    <a:pt x="1253480" y="812800"/>
                    <a:pt x="1615013" y="630849"/>
                    <a:pt x="1615013" y="406400"/>
                  </a:cubicBezTo>
                  <a:cubicBezTo>
                    <a:pt x="1615013" y="181951"/>
                    <a:pt x="1253480" y="0"/>
                    <a:pt x="807506" y="0"/>
                  </a:cubicBezTo>
                  <a:close/>
                </a:path>
              </a:pathLst>
            </a:custGeom>
            <a:solidFill>
              <a:srgbClr val="ffffff"/>
            </a:solidFill>
            <a:ln cap="sq" w="76200">
              <a:solidFill>
                <a:srgbClr val="c9a751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</a:pPr>
              <a:endParaRPr b="0" lang="es-BO" sz="18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817" name="Google Shape;182;p18"/>
            <p:cNvSpPr/>
            <p:nvPr/>
          </p:nvSpPr>
          <p:spPr>
            <a:xfrm>
              <a:off x="6389280" y="891000"/>
              <a:ext cx="595440" cy="3168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440" rIns="46440" tIns="46440" bIns="46440" anchor="ctr">
              <a:noAutofit/>
            </a:bodyPr>
            <a:p>
              <a:pPr algn="ctr">
                <a:lnSpc>
                  <a:spcPct val="134000"/>
                </a:lnSpc>
              </a:pPr>
              <a:endParaRPr b="0" lang="es-BO" sz="1800" spc="-1" strike="noStrike">
                <a:solidFill>
                  <a:schemeClr val="dk1"/>
                </a:solidFill>
                <a:latin typeface="Calibri"/>
                <a:ea typeface="Calibri"/>
              </a:endParaRPr>
            </a:p>
          </p:txBody>
        </p:sp>
      </p:grpSp>
      <p:sp>
        <p:nvSpPr>
          <p:cNvPr id="818" name="Google Shape;187;p18"/>
          <p:cNvSpPr/>
          <p:nvPr/>
        </p:nvSpPr>
        <p:spPr>
          <a:xfrm>
            <a:off x="7288560" y="868680"/>
            <a:ext cx="8539200" cy="24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s-BO" sz="1600" spc="-1" strike="noStrike">
                <a:solidFill>
                  <a:srgbClr val="000000"/>
                </a:solidFill>
                <a:latin typeface="Arial"/>
                <a:ea typeface="Arial"/>
              </a:rPr>
              <a:t>LOGRAR EL REGISTRO </a:t>
            </a:r>
            <a:r>
              <a:rPr b="1" lang="es-BO" sz="1600" spc="-1" strike="noStrike">
                <a:solidFill>
                  <a:schemeClr val="dk1"/>
                </a:solidFill>
                <a:latin typeface="Arial"/>
                <a:ea typeface="Arial"/>
              </a:rPr>
              <a:t>MATRICULADO </a:t>
            </a:r>
            <a:r>
              <a:rPr b="1" lang="es-BO" sz="1600" spc="-1" strike="noStrike">
                <a:solidFill>
                  <a:srgbClr val="000000"/>
                </a:solidFill>
                <a:latin typeface="Arial"/>
                <a:ea typeface="Arial"/>
              </a:rPr>
              <a:t>DE 6500 ABOGADAS Y ABOGADOS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9" name="Google Shape;187;p18"/>
          <p:cNvSpPr/>
          <p:nvPr/>
        </p:nvSpPr>
        <p:spPr>
          <a:xfrm>
            <a:off x="8288640" y="2596680"/>
            <a:ext cx="6216120" cy="24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s-BO" sz="1600" spc="-1" strike="noStrike">
                <a:solidFill>
                  <a:srgbClr val="000000"/>
                </a:solidFill>
                <a:latin typeface="Arial"/>
                <a:ea typeface="Arial"/>
              </a:rPr>
              <a:t>EMITIR CREDENCIALES POR RENOVACIÓN O REPOSICIÓN 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820" name="Google Shape;174;p18"/>
          <p:cNvGrpSpPr/>
          <p:nvPr/>
        </p:nvGrpSpPr>
        <p:grpSpPr>
          <a:xfrm>
            <a:off x="7723440" y="4327920"/>
            <a:ext cx="732960" cy="368640"/>
            <a:chOff x="7723440" y="4327920"/>
            <a:chExt cx="732960" cy="368640"/>
          </a:xfrm>
        </p:grpSpPr>
        <p:sp>
          <p:nvSpPr>
            <p:cNvPr id="821" name="Google Shape;175;p18"/>
            <p:cNvSpPr/>
            <p:nvPr/>
          </p:nvSpPr>
          <p:spPr>
            <a:xfrm>
              <a:off x="7723440" y="4327920"/>
              <a:ext cx="732960" cy="368640"/>
            </a:xfrm>
            <a:custGeom>
              <a:avLst/>
              <a:gdLst>
                <a:gd name="textAreaLeft" fmla="*/ 0 w 732960"/>
                <a:gd name="textAreaRight" fmla="*/ 733320 w 732960"/>
                <a:gd name="textAreaTop" fmla="*/ 0 h 368640"/>
                <a:gd name="textAreaBottom" fmla="*/ 369000 h 368640"/>
              </a:gdLst>
              <a:ahLst/>
              <a:rect l="textAreaLeft" t="textAreaTop" r="textAreaRight" b="textAreaBottom"/>
              <a:pathLst>
                <a:path w="1615013" h="812800">
                  <a:moveTo>
                    <a:pt x="807506" y="0"/>
                  </a:moveTo>
                  <a:cubicBezTo>
                    <a:pt x="361533" y="0"/>
                    <a:pt x="0" y="181951"/>
                    <a:pt x="0" y="406400"/>
                  </a:cubicBezTo>
                  <a:cubicBezTo>
                    <a:pt x="0" y="630849"/>
                    <a:pt x="361533" y="812800"/>
                    <a:pt x="807506" y="812800"/>
                  </a:cubicBezTo>
                  <a:cubicBezTo>
                    <a:pt x="1253480" y="812800"/>
                    <a:pt x="1615013" y="630849"/>
                    <a:pt x="1615013" y="406400"/>
                  </a:cubicBezTo>
                  <a:cubicBezTo>
                    <a:pt x="1615013" y="181951"/>
                    <a:pt x="1253480" y="0"/>
                    <a:pt x="807506" y="0"/>
                  </a:cubicBezTo>
                  <a:close/>
                </a:path>
              </a:pathLst>
            </a:custGeom>
            <a:solidFill>
              <a:srgbClr val="ffffff"/>
            </a:solidFill>
            <a:ln cap="sq" w="76200">
              <a:solidFill>
                <a:srgbClr val="c9a751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</a:pPr>
              <a:endParaRPr b="0" lang="es-BO" sz="18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822" name="Google Shape;176;p18"/>
            <p:cNvSpPr/>
            <p:nvPr/>
          </p:nvSpPr>
          <p:spPr>
            <a:xfrm>
              <a:off x="7792200" y="4345200"/>
              <a:ext cx="595440" cy="3168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440" rIns="46440" tIns="46440" bIns="46440" anchor="ctr">
              <a:noAutofit/>
            </a:bodyPr>
            <a:p>
              <a:pPr algn="ctr">
                <a:lnSpc>
                  <a:spcPct val="134000"/>
                </a:lnSpc>
              </a:pPr>
              <a:endParaRPr b="0" lang="es-BO" sz="1800" spc="-1" strike="noStrike">
                <a:solidFill>
                  <a:schemeClr val="dk1"/>
                </a:solidFill>
                <a:latin typeface="Calibri"/>
                <a:ea typeface="Calibri"/>
              </a:endParaRPr>
            </a:p>
          </p:txBody>
        </p:sp>
      </p:grpSp>
      <p:sp>
        <p:nvSpPr>
          <p:cNvPr id="823" name="Google Shape;192;p18"/>
          <p:cNvSpPr/>
          <p:nvPr/>
        </p:nvSpPr>
        <p:spPr>
          <a:xfrm>
            <a:off x="8620200" y="4420800"/>
            <a:ext cx="9667440" cy="24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s-MX" sz="1600" spc="-1" strike="noStrike">
                <a:solidFill>
                  <a:srgbClr val="000000"/>
                </a:solidFill>
                <a:latin typeface="Arial"/>
                <a:ea typeface="Arial"/>
              </a:rPr>
              <a:t>ATENDER 600 SOLICITUDES DE CONCILIACIÓN 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824" name="Google Shape;174;p18"/>
          <p:cNvGrpSpPr/>
          <p:nvPr/>
        </p:nvGrpSpPr>
        <p:grpSpPr>
          <a:xfrm>
            <a:off x="7570800" y="6353280"/>
            <a:ext cx="732960" cy="368640"/>
            <a:chOff x="7570800" y="6353280"/>
            <a:chExt cx="732960" cy="368640"/>
          </a:xfrm>
        </p:grpSpPr>
        <p:sp>
          <p:nvSpPr>
            <p:cNvPr id="825" name="Google Shape;175;p18"/>
            <p:cNvSpPr/>
            <p:nvPr/>
          </p:nvSpPr>
          <p:spPr>
            <a:xfrm>
              <a:off x="7570800" y="6353280"/>
              <a:ext cx="732960" cy="368640"/>
            </a:xfrm>
            <a:custGeom>
              <a:avLst/>
              <a:gdLst>
                <a:gd name="textAreaLeft" fmla="*/ 0 w 732960"/>
                <a:gd name="textAreaRight" fmla="*/ 733320 w 732960"/>
                <a:gd name="textAreaTop" fmla="*/ 0 h 368640"/>
                <a:gd name="textAreaBottom" fmla="*/ 369000 h 368640"/>
              </a:gdLst>
              <a:ahLst/>
              <a:rect l="textAreaLeft" t="textAreaTop" r="textAreaRight" b="textAreaBottom"/>
              <a:pathLst>
                <a:path w="1615013" h="812800">
                  <a:moveTo>
                    <a:pt x="807506" y="0"/>
                  </a:moveTo>
                  <a:cubicBezTo>
                    <a:pt x="361533" y="0"/>
                    <a:pt x="0" y="181951"/>
                    <a:pt x="0" y="406400"/>
                  </a:cubicBezTo>
                  <a:cubicBezTo>
                    <a:pt x="0" y="630849"/>
                    <a:pt x="361533" y="812800"/>
                    <a:pt x="807506" y="812800"/>
                  </a:cubicBezTo>
                  <a:cubicBezTo>
                    <a:pt x="1253480" y="812800"/>
                    <a:pt x="1615013" y="630849"/>
                    <a:pt x="1615013" y="406400"/>
                  </a:cubicBezTo>
                  <a:cubicBezTo>
                    <a:pt x="1615013" y="181951"/>
                    <a:pt x="1253480" y="0"/>
                    <a:pt x="807506" y="0"/>
                  </a:cubicBezTo>
                  <a:close/>
                </a:path>
              </a:pathLst>
            </a:custGeom>
            <a:solidFill>
              <a:srgbClr val="ffffff"/>
            </a:solidFill>
            <a:ln cap="sq" w="76200">
              <a:solidFill>
                <a:srgbClr val="c9a751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</a:pPr>
              <a:endParaRPr b="0" lang="es-BO" sz="18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826" name="Google Shape;176;p18"/>
            <p:cNvSpPr/>
            <p:nvPr/>
          </p:nvSpPr>
          <p:spPr>
            <a:xfrm>
              <a:off x="7639560" y="6370560"/>
              <a:ext cx="595440" cy="3168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440" rIns="46440" tIns="46440" bIns="46440" anchor="ctr">
              <a:noAutofit/>
            </a:bodyPr>
            <a:p>
              <a:pPr algn="ctr">
                <a:lnSpc>
                  <a:spcPct val="134000"/>
                </a:lnSpc>
              </a:pPr>
              <a:endParaRPr b="0" lang="es-BO" sz="1800" spc="-1" strike="noStrike">
                <a:solidFill>
                  <a:schemeClr val="dk1"/>
                </a:solidFill>
                <a:latin typeface="Calibri"/>
                <a:ea typeface="Calibri"/>
              </a:endParaRPr>
            </a:p>
          </p:txBody>
        </p:sp>
      </p:grpSp>
      <p:sp>
        <p:nvSpPr>
          <p:cNvPr id="827" name="Google Shape;192;p18"/>
          <p:cNvSpPr/>
          <p:nvPr/>
        </p:nvSpPr>
        <p:spPr>
          <a:xfrm>
            <a:off x="8497800" y="6316560"/>
            <a:ext cx="10143000" cy="48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s-MX" sz="1600" spc="-1" strike="noStrike">
                <a:solidFill>
                  <a:srgbClr val="000000"/>
                </a:solidFill>
                <a:latin typeface="Arial"/>
                <a:ea typeface="Arial"/>
              </a:rPr>
              <a:t>PROCESAR 1200 DENUNCIAS SORTEADAS AL TRIBUNAL NACIONAL Y TRIBUNALES </a:t>
            </a:r>
            <a:br>
              <a:rPr sz="1600"/>
            </a:br>
            <a:r>
              <a:rPr b="1" lang="es-MX" sz="1600" spc="-1" strike="noStrike">
                <a:solidFill>
                  <a:srgbClr val="000000"/>
                </a:solidFill>
                <a:latin typeface="Arial"/>
                <a:ea typeface="Arial"/>
              </a:rPr>
              <a:t>DEPARTAMENTALES DE ÉTICA DE LA ABOGACÍA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28" name="Imagen 19" descr=""/>
          <p:cNvPicPr/>
          <p:nvPr/>
        </p:nvPicPr>
        <p:blipFill>
          <a:blip r:embed="rId1"/>
          <a:stretch/>
        </p:blipFill>
        <p:spPr>
          <a:xfrm>
            <a:off x="1896480" y="1209240"/>
            <a:ext cx="4032000" cy="4032000"/>
          </a:xfrm>
          <a:prstGeom prst="rect">
            <a:avLst/>
          </a:prstGeom>
          <a:ln w="0">
            <a:noFill/>
          </a:ln>
        </p:spPr>
      </p:pic>
      <p:grpSp>
        <p:nvGrpSpPr>
          <p:cNvPr id="829" name="Google Shape;174;p18"/>
          <p:cNvGrpSpPr/>
          <p:nvPr/>
        </p:nvGrpSpPr>
        <p:grpSpPr>
          <a:xfrm>
            <a:off x="6669720" y="8241120"/>
            <a:ext cx="732960" cy="368640"/>
            <a:chOff x="6669720" y="8241120"/>
            <a:chExt cx="732960" cy="368640"/>
          </a:xfrm>
        </p:grpSpPr>
        <p:sp>
          <p:nvSpPr>
            <p:cNvPr id="830" name="Google Shape;175;p18"/>
            <p:cNvSpPr/>
            <p:nvPr/>
          </p:nvSpPr>
          <p:spPr>
            <a:xfrm>
              <a:off x="6669720" y="8241120"/>
              <a:ext cx="732960" cy="368640"/>
            </a:xfrm>
            <a:custGeom>
              <a:avLst/>
              <a:gdLst>
                <a:gd name="textAreaLeft" fmla="*/ 0 w 732960"/>
                <a:gd name="textAreaRight" fmla="*/ 733320 w 732960"/>
                <a:gd name="textAreaTop" fmla="*/ 0 h 368640"/>
                <a:gd name="textAreaBottom" fmla="*/ 369000 h 368640"/>
              </a:gdLst>
              <a:ahLst/>
              <a:rect l="textAreaLeft" t="textAreaTop" r="textAreaRight" b="textAreaBottom"/>
              <a:pathLst>
                <a:path w="1615013" h="812800">
                  <a:moveTo>
                    <a:pt x="807506" y="0"/>
                  </a:moveTo>
                  <a:cubicBezTo>
                    <a:pt x="361533" y="0"/>
                    <a:pt x="0" y="181951"/>
                    <a:pt x="0" y="406400"/>
                  </a:cubicBezTo>
                  <a:cubicBezTo>
                    <a:pt x="0" y="630849"/>
                    <a:pt x="361533" y="812800"/>
                    <a:pt x="807506" y="812800"/>
                  </a:cubicBezTo>
                  <a:cubicBezTo>
                    <a:pt x="1253480" y="812800"/>
                    <a:pt x="1615013" y="630849"/>
                    <a:pt x="1615013" y="406400"/>
                  </a:cubicBezTo>
                  <a:cubicBezTo>
                    <a:pt x="1615013" y="181951"/>
                    <a:pt x="1253480" y="0"/>
                    <a:pt x="807506" y="0"/>
                  </a:cubicBezTo>
                  <a:close/>
                </a:path>
              </a:pathLst>
            </a:custGeom>
            <a:solidFill>
              <a:srgbClr val="ffffff"/>
            </a:solidFill>
            <a:ln cap="sq" w="76200">
              <a:solidFill>
                <a:srgbClr val="c9a751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</a:pPr>
              <a:endParaRPr b="0" lang="es-BO" sz="18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831" name="Google Shape;176;p18"/>
            <p:cNvSpPr/>
            <p:nvPr/>
          </p:nvSpPr>
          <p:spPr>
            <a:xfrm>
              <a:off x="6738480" y="8258400"/>
              <a:ext cx="595440" cy="3168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440" rIns="46440" tIns="46440" bIns="46440" anchor="ctr">
              <a:noAutofit/>
            </a:bodyPr>
            <a:p>
              <a:pPr algn="ctr">
                <a:lnSpc>
                  <a:spcPct val="134000"/>
                </a:lnSpc>
              </a:pPr>
              <a:endParaRPr b="0" lang="es-BO" sz="1800" spc="-1" strike="noStrike">
                <a:solidFill>
                  <a:schemeClr val="dk1"/>
                </a:solidFill>
                <a:latin typeface="Calibri"/>
                <a:ea typeface="Calibri"/>
              </a:endParaRPr>
            </a:p>
          </p:txBody>
        </p:sp>
      </p:grpSp>
      <p:sp>
        <p:nvSpPr>
          <p:cNvPr id="832" name="Google Shape;192;p18"/>
          <p:cNvSpPr/>
          <p:nvPr/>
        </p:nvSpPr>
        <p:spPr>
          <a:xfrm>
            <a:off x="7614360" y="8214120"/>
            <a:ext cx="10143000" cy="48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s-MX" sz="1600" spc="-1" strike="noStrike">
                <a:solidFill>
                  <a:srgbClr val="000000"/>
                </a:solidFill>
                <a:latin typeface="Arial"/>
                <a:ea typeface="Arial"/>
              </a:rPr>
              <a:t>REALIZAR 6 ACTIVIDADES DE SUPERVISIONES A LAS DEPARTAMENTALES DE LOS</a:t>
            </a:r>
            <a:br>
              <a:rPr sz="1600"/>
            </a:br>
            <a:r>
              <a:rPr b="1" lang="es-MX" sz="1600" spc="-1" strike="noStrike">
                <a:solidFill>
                  <a:srgbClr val="000000"/>
                </a:solidFill>
                <a:latin typeface="Arial"/>
                <a:ea typeface="Arial"/>
              </a:rPr>
              <a:t> TRIBUNALES DE ÉTICA DE LA ABOGACÍA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3" name="Google Shape;185;p18"/>
          <p:cNvSpPr/>
          <p:nvPr/>
        </p:nvSpPr>
        <p:spPr>
          <a:xfrm>
            <a:off x="7463880" y="1167120"/>
            <a:ext cx="6286680" cy="75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50000"/>
              </a:lnSpc>
            </a:pPr>
            <a:r>
              <a:rPr b="1" lang="es-BO" sz="1600" spc="-1" strike="noStrike">
                <a:solidFill>
                  <a:srgbClr val="242732"/>
                </a:solidFill>
                <a:latin typeface="Arial"/>
                <a:ea typeface="Arial"/>
              </a:rPr>
              <a:t>Meta: </a:t>
            </a:r>
            <a:r>
              <a:rPr b="0" lang="es-BO" sz="1650" spc="-1" strike="noStrike">
                <a:solidFill>
                  <a:srgbClr val="000000"/>
                </a:solidFill>
                <a:latin typeface="Arial"/>
                <a:ea typeface="Arial"/>
              </a:rPr>
              <a:t>6.500 </a:t>
            </a:r>
            <a:endParaRPr b="0" lang="es-BO" sz="16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r>
              <a:rPr b="1" lang="es-BO" sz="1600" spc="-1" strike="noStrike">
                <a:solidFill>
                  <a:srgbClr val="242732"/>
                </a:solidFill>
                <a:latin typeface="Arial"/>
                <a:ea typeface="Arial"/>
              </a:rPr>
              <a:t>     </a:t>
            </a:r>
            <a:r>
              <a:rPr b="1" lang="es-BO" sz="1600" spc="-1" strike="noStrike">
                <a:solidFill>
                  <a:srgbClr val="242732"/>
                </a:solidFill>
                <a:latin typeface="Arial"/>
                <a:ea typeface="Arial"/>
              </a:rPr>
              <a:t>Resultado: </a:t>
            </a:r>
            <a:r>
              <a:rPr b="0" lang="es-BO" sz="1650" spc="-1" strike="noStrike">
                <a:solidFill>
                  <a:srgbClr val="000000"/>
                </a:solidFill>
                <a:latin typeface="Arial"/>
                <a:ea typeface="Arial"/>
              </a:rPr>
              <a:t>7.303</a:t>
            </a:r>
            <a:endParaRPr b="0" lang="es-BO" sz="16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4" name="Google Shape;185;p18"/>
          <p:cNvSpPr/>
          <p:nvPr/>
        </p:nvSpPr>
        <p:spPr>
          <a:xfrm>
            <a:off x="8429040" y="3015360"/>
            <a:ext cx="6286680" cy="62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s-BO" sz="1600" spc="-1" strike="noStrike">
                <a:solidFill>
                  <a:srgbClr val="242732"/>
                </a:solidFill>
                <a:latin typeface="Arial"/>
                <a:ea typeface="Arial"/>
              </a:rPr>
              <a:t>Meta: </a:t>
            </a:r>
            <a:r>
              <a:rPr b="0" lang="es-BO" sz="1650" spc="-1" strike="noStrike">
                <a:solidFill>
                  <a:srgbClr val="000000"/>
                </a:solidFill>
                <a:latin typeface="Arial"/>
                <a:ea typeface="Arial"/>
              </a:rPr>
              <a:t>7.000</a:t>
            </a:r>
            <a:endParaRPr b="0" lang="es-BO" sz="16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r>
              <a:rPr b="1" lang="es-BO" sz="1600" spc="-1" strike="noStrike">
                <a:solidFill>
                  <a:srgbClr val="242732"/>
                </a:solidFill>
                <a:latin typeface="Arial"/>
                <a:ea typeface="Arial"/>
              </a:rPr>
              <a:t>    </a:t>
            </a:r>
            <a:r>
              <a:rPr b="1" lang="es-BO" sz="1600" spc="-1" strike="noStrike">
                <a:solidFill>
                  <a:srgbClr val="242732"/>
                </a:solidFill>
                <a:latin typeface="Arial"/>
                <a:ea typeface="Arial"/>
              </a:rPr>
              <a:t>Resultado: </a:t>
            </a:r>
            <a:r>
              <a:rPr b="0" lang="es-BO" sz="1650" spc="-1" strike="noStrike">
                <a:solidFill>
                  <a:srgbClr val="000000"/>
                </a:solidFill>
                <a:latin typeface="Arial"/>
                <a:ea typeface="Arial"/>
              </a:rPr>
              <a:t>8.839</a:t>
            </a:r>
            <a:endParaRPr b="0" lang="es-BO" sz="165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5" name="Google Shape;185;p18"/>
          <p:cNvSpPr/>
          <p:nvPr/>
        </p:nvSpPr>
        <p:spPr>
          <a:xfrm>
            <a:off x="8314920" y="4723920"/>
            <a:ext cx="628668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50000"/>
              </a:lnSpc>
            </a:pPr>
            <a:r>
              <a:rPr b="1" lang="es-BO" sz="1600" spc="-1" strike="noStrike">
                <a:solidFill>
                  <a:srgbClr val="242732"/>
                </a:solidFill>
                <a:latin typeface="Arial"/>
                <a:ea typeface="Arial"/>
              </a:rPr>
              <a:t>     </a:t>
            </a:r>
            <a:r>
              <a:rPr b="1" lang="es-BO" sz="1600" spc="-1" strike="noStrike">
                <a:solidFill>
                  <a:srgbClr val="242732"/>
                </a:solidFill>
                <a:latin typeface="Arial"/>
                <a:ea typeface="Arial"/>
              </a:rPr>
              <a:t>Meta: </a:t>
            </a:r>
            <a:r>
              <a:rPr b="0" lang="es-MX" sz="1600" spc="-1" strike="noStrike">
                <a:solidFill>
                  <a:srgbClr val="242732"/>
                </a:solidFill>
                <a:latin typeface="Arial"/>
                <a:ea typeface="Arial"/>
              </a:rPr>
              <a:t>600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r>
              <a:rPr b="1" lang="es-BO" sz="1600" spc="-1" strike="noStrike">
                <a:solidFill>
                  <a:srgbClr val="242732"/>
                </a:solidFill>
                <a:latin typeface="Arial"/>
                <a:ea typeface="Arial"/>
              </a:rPr>
              <a:t>     </a:t>
            </a:r>
            <a:r>
              <a:rPr b="1" lang="es-BO" sz="1600" spc="-1" strike="noStrike">
                <a:solidFill>
                  <a:srgbClr val="242732"/>
                </a:solidFill>
                <a:latin typeface="Arial"/>
                <a:ea typeface="Arial"/>
              </a:rPr>
              <a:t>Resultado: </a:t>
            </a:r>
            <a:r>
              <a:rPr b="0" lang="es-MX" sz="1600" spc="-1" strike="noStrike">
                <a:solidFill>
                  <a:srgbClr val="242732"/>
                </a:solidFill>
                <a:latin typeface="Arial"/>
                <a:ea typeface="Arial"/>
              </a:rPr>
              <a:t>562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6" name="Google Shape;185;p18"/>
          <p:cNvSpPr/>
          <p:nvPr/>
        </p:nvSpPr>
        <p:spPr>
          <a:xfrm>
            <a:off x="7989480" y="6949440"/>
            <a:ext cx="628668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50000"/>
              </a:lnSpc>
            </a:pPr>
            <a:r>
              <a:rPr b="1" lang="es-BO" sz="1600" spc="-1" strike="noStrike">
                <a:solidFill>
                  <a:srgbClr val="242732"/>
                </a:solidFill>
                <a:latin typeface="Arial"/>
                <a:ea typeface="Arial"/>
              </a:rPr>
              <a:t>         </a:t>
            </a:r>
            <a:r>
              <a:rPr b="1" lang="es-BO" sz="1600" spc="-1" strike="noStrike">
                <a:solidFill>
                  <a:srgbClr val="242732"/>
                </a:solidFill>
                <a:latin typeface="Arial"/>
                <a:ea typeface="Arial"/>
              </a:rPr>
              <a:t>Meta: </a:t>
            </a:r>
            <a:r>
              <a:rPr b="0" lang="es-MX" sz="1600" spc="-1" strike="noStrike">
                <a:solidFill>
                  <a:srgbClr val="242732"/>
                </a:solidFill>
                <a:latin typeface="Arial"/>
                <a:ea typeface="Arial"/>
              </a:rPr>
              <a:t>1.200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r>
              <a:rPr b="1" lang="es-BO" sz="1600" spc="-1" strike="noStrike">
                <a:solidFill>
                  <a:srgbClr val="242732"/>
                </a:solidFill>
                <a:latin typeface="Arial"/>
                <a:ea typeface="Arial"/>
              </a:rPr>
              <a:t>Resultado: </a:t>
            </a:r>
            <a:r>
              <a:rPr b="0" lang="es-MX" sz="1600" spc="-1" strike="noStrike">
                <a:solidFill>
                  <a:srgbClr val="242732"/>
                </a:solidFill>
                <a:latin typeface="Arial"/>
                <a:ea typeface="Arial"/>
              </a:rPr>
              <a:t>1.349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7" name="Google Shape;185;p18"/>
          <p:cNvSpPr/>
          <p:nvPr/>
        </p:nvSpPr>
        <p:spPr>
          <a:xfrm>
            <a:off x="7028280" y="8775720"/>
            <a:ext cx="628668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50000"/>
              </a:lnSpc>
            </a:pPr>
            <a:r>
              <a:rPr b="1" lang="es-BO" sz="1600" spc="-1" strike="noStrike">
                <a:solidFill>
                  <a:srgbClr val="242732"/>
                </a:solidFill>
                <a:latin typeface="Arial"/>
                <a:ea typeface="Arial"/>
              </a:rPr>
              <a:t>         </a:t>
            </a:r>
            <a:r>
              <a:rPr b="1" lang="es-BO" sz="1600" spc="-1" strike="noStrike">
                <a:solidFill>
                  <a:srgbClr val="242732"/>
                </a:solidFill>
                <a:latin typeface="Arial"/>
                <a:ea typeface="Arial"/>
              </a:rPr>
              <a:t>Meta: </a:t>
            </a:r>
            <a:r>
              <a:rPr b="0" lang="es-MX" sz="1600" spc="-1" strike="noStrike">
                <a:solidFill>
                  <a:srgbClr val="242732"/>
                </a:solidFill>
                <a:latin typeface="Arial"/>
                <a:ea typeface="Arial"/>
              </a:rPr>
              <a:t>6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r>
              <a:rPr b="1" lang="es-BO" sz="1600" spc="-1" strike="noStrike">
                <a:solidFill>
                  <a:srgbClr val="242732"/>
                </a:solidFill>
                <a:latin typeface="Arial"/>
                <a:ea typeface="Arial"/>
              </a:rPr>
              <a:t>Resultado: </a:t>
            </a:r>
            <a:r>
              <a:rPr b="0" lang="es-MX" sz="1600" spc="-1" strike="noStrike">
                <a:solidFill>
                  <a:srgbClr val="242732"/>
                </a:solidFill>
                <a:latin typeface="Arial"/>
                <a:ea typeface="Arial"/>
              </a:rPr>
              <a:t>4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38" name="Picture 2" descr="La Gestora SAJ-RPA informa que las abogadas y abogados del país tienen 20  días más para renovar sus credenciales – eju.tv"/>
          <p:cNvPicPr/>
          <p:nvPr/>
        </p:nvPicPr>
        <p:blipFill>
          <a:blip r:embed="rId2"/>
          <a:stretch/>
        </p:blipFill>
        <p:spPr>
          <a:xfrm>
            <a:off x="1004400" y="7456320"/>
            <a:ext cx="3714120" cy="2821680"/>
          </a:xfrm>
          <a:prstGeom prst="rect">
            <a:avLst/>
          </a:prstGeom>
          <a:ln w="28575">
            <a:solidFill>
              <a:srgbClr val="c8a64f"/>
            </a:solidFill>
            <a:round/>
          </a:ln>
        </p:spPr>
      </p:pic>
      <p:pic>
        <p:nvPicPr>
          <p:cNvPr id="839" name="Picture 8" descr="Ética judicial y excelencia profesional - HayDerecho"/>
          <p:cNvPicPr/>
          <p:nvPr/>
        </p:nvPicPr>
        <p:blipFill>
          <a:blip r:embed="rId3"/>
          <a:stretch/>
        </p:blipFill>
        <p:spPr>
          <a:xfrm>
            <a:off x="14795640" y="8640"/>
            <a:ext cx="3492000" cy="2329200"/>
          </a:xfrm>
          <a:prstGeom prst="rect">
            <a:avLst/>
          </a:prstGeom>
          <a:ln w="28575">
            <a:solidFill>
              <a:srgbClr val="c8a64f"/>
            </a:solidFill>
            <a:round/>
          </a:ln>
        </p:spPr>
      </p:pic>
    </p:spTree>
  </p:cSld>
  <p:transition spd="slow">
    <p:push dir="u"/>
  </p:transition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0" name="Google Shape;221;p20"/>
          <p:cNvGrpSpPr/>
          <p:nvPr/>
        </p:nvGrpSpPr>
        <p:grpSpPr>
          <a:xfrm>
            <a:off x="13812480" y="-7560"/>
            <a:ext cx="4475160" cy="10286640"/>
            <a:chOff x="13812480" y="-7560"/>
            <a:chExt cx="4475160" cy="10286640"/>
          </a:xfrm>
        </p:grpSpPr>
        <p:sp>
          <p:nvSpPr>
            <p:cNvPr id="841" name="Google Shape;222;p20"/>
            <p:cNvSpPr/>
            <p:nvPr/>
          </p:nvSpPr>
          <p:spPr>
            <a:xfrm>
              <a:off x="13812480" y="-7560"/>
              <a:ext cx="4475160" cy="10286640"/>
            </a:xfrm>
            <a:custGeom>
              <a:avLst/>
              <a:gdLst>
                <a:gd name="textAreaLeft" fmla="*/ 0 w 4475160"/>
                <a:gd name="textAreaRight" fmla="*/ 4475520 w 4475160"/>
                <a:gd name="textAreaTop" fmla="*/ 0 h 10286640"/>
                <a:gd name="textAreaBottom" fmla="*/ 10287000 h 10286640"/>
              </a:gdLst>
              <a:ahLst/>
              <a:rect l="textAreaLeft" t="textAreaTop" r="textAreaRight" b="textAreaBottom"/>
              <a:pathLst>
                <a:path w="824606" h="1383333">
                  <a:moveTo>
                    <a:pt x="0" y="0"/>
                  </a:moveTo>
                  <a:lnTo>
                    <a:pt x="824606" y="0"/>
                  </a:lnTo>
                  <a:lnTo>
                    <a:pt x="824606" y="1383333"/>
                  </a:lnTo>
                  <a:lnTo>
                    <a:pt x="0" y="1383333"/>
                  </a:lnTo>
                  <a:close/>
                </a:path>
              </a:pathLst>
            </a:custGeom>
            <a:solidFill>
              <a:srgbClr val="c9a75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BO" sz="18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842" name="Google Shape;223;p20"/>
            <p:cNvSpPr/>
            <p:nvPr/>
          </p:nvSpPr>
          <p:spPr>
            <a:xfrm>
              <a:off x="13812480" y="-7560"/>
              <a:ext cx="4475160" cy="10286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50760" rIns="50760" tIns="50760" bIns="50760" anchor="ctr">
              <a:noAutofit/>
            </a:bodyPr>
            <a:p>
              <a:pPr algn="ctr">
                <a:lnSpc>
                  <a:spcPct val="120000"/>
                </a:lnSpc>
              </a:pPr>
              <a:endParaRPr b="0" lang="es-BO" sz="18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grpSp>
        <p:nvGrpSpPr>
          <p:cNvPr id="843" name="Google Shape;168;p18"/>
          <p:cNvGrpSpPr/>
          <p:nvPr/>
        </p:nvGrpSpPr>
        <p:grpSpPr>
          <a:xfrm>
            <a:off x="-4842000" y="-1089000"/>
            <a:ext cx="13070520" cy="12215520"/>
            <a:chOff x="-4842000" y="-1089000"/>
            <a:chExt cx="13070520" cy="12215520"/>
          </a:xfrm>
        </p:grpSpPr>
        <p:sp>
          <p:nvSpPr>
            <p:cNvPr id="844" name="Google Shape;169;p18"/>
            <p:cNvSpPr/>
            <p:nvPr/>
          </p:nvSpPr>
          <p:spPr>
            <a:xfrm>
              <a:off x="-4842000" y="-1089000"/>
              <a:ext cx="13070520" cy="12215520"/>
            </a:xfrm>
            <a:custGeom>
              <a:avLst/>
              <a:gdLst>
                <a:gd name="textAreaLeft" fmla="*/ 0 w 13070520"/>
                <a:gd name="textAreaRight" fmla="*/ 13070880 w 13070520"/>
                <a:gd name="textAreaTop" fmla="*/ 0 h 12215520"/>
                <a:gd name="textAreaBottom" fmla="*/ 12215880 h 12215520"/>
              </a:gdLst>
              <a:ahLst/>
              <a:rect l="textAreaLeft" t="textAreaTop" r="textAreaRight" b="textAreaBottom"/>
              <a:pathLst>
                <a:path w="869666" h="812800">
                  <a:moveTo>
                    <a:pt x="434833" y="0"/>
                  </a:moveTo>
                  <a:cubicBezTo>
                    <a:pt x="194681" y="0"/>
                    <a:pt x="0" y="181951"/>
                    <a:pt x="0" y="406400"/>
                  </a:cubicBezTo>
                  <a:cubicBezTo>
                    <a:pt x="0" y="630849"/>
                    <a:pt x="194681" y="812800"/>
                    <a:pt x="434833" y="812800"/>
                  </a:cubicBezTo>
                  <a:cubicBezTo>
                    <a:pt x="674984" y="812800"/>
                    <a:pt x="869666" y="630849"/>
                    <a:pt x="869666" y="406400"/>
                  </a:cubicBezTo>
                  <a:cubicBezTo>
                    <a:pt x="869666" y="181951"/>
                    <a:pt x="674984" y="0"/>
                    <a:pt x="434833" y="0"/>
                  </a:cubicBezTo>
                  <a:close/>
                </a:path>
              </a:pathLst>
            </a:custGeom>
            <a:noFill/>
            <a:ln cap="sq" w="9525">
              <a:solidFill>
                <a:srgbClr val="c9a751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</a:pPr>
              <a:endParaRPr b="0" lang="es-BO" sz="18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845" name="Google Shape;170;p18"/>
            <p:cNvSpPr/>
            <p:nvPr/>
          </p:nvSpPr>
          <p:spPr>
            <a:xfrm>
              <a:off x="-3616560" y="-516600"/>
              <a:ext cx="10618200" cy="10496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440" rIns="46440" tIns="46440" bIns="46440" anchor="ctr">
              <a:noAutofit/>
            </a:bodyPr>
            <a:p>
              <a:pPr algn="ctr">
                <a:lnSpc>
                  <a:spcPct val="134000"/>
                </a:lnSpc>
              </a:pPr>
              <a:endParaRPr b="0" lang="es-BO" sz="1800" spc="-1" strike="noStrike">
                <a:solidFill>
                  <a:schemeClr val="dk1"/>
                </a:solidFill>
                <a:latin typeface="Calibri"/>
                <a:ea typeface="Calibri"/>
              </a:endParaRPr>
            </a:p>
          </p:txBody>
        </p:sp>
      </p:grpSp>
      <p:grpSp>
        <p:nvGrpSpPr>
          <p:cNvPr id="846" name="Google Shape;174;p18"/>
          <p:cNvGrpSpPr/>
          <p:nvPr/>
        </p:nvGrpSpPr>
        <p:grpSpPr>
          <a:xfrm>
            <a:off x="7742520" y="4354200"/>
            <a:ext cx="732960" cy="368640"/>
            <a:chOff x="7742520" y="4354200"/>
            <a:chExt cx="732960" cy="368640"/>
          </a:xfrm>
        </p:grpSpPr>
        <p:sp>
          <p:nvSpPr>
            <p:cNvPr id="847" name="Google Shape;175;p18"/>
            <p:cNvSpPr/>
            <p:nvPr/>
          </p:nvSpPr>
          <p:spPr>
            <a:xfrm>
              <a:off x="7742520" y="4354200"/>
              <a:ext cx="732960" cy="368640"/>
            </a:xfrm>
            <a:custGeom>
              <a:avLst/>
              <a:gdLst>
                <a:gd name="textAreaLeft" fmla="*/ 0 w 732960"/>
                <a:gd name="textAreaRight" fmla="*/ 733320 w 732960"/>
                <a:gd name="textAreaTop" fmla="*/ 0 h 368640"/>
                <a:gd name="textAreaBottom" fmla="*/ 369000 h 368640"/>
              </a:gdLst>
              <a:ahLst/>
              <a:rect l="textAreaLeft" t="textAreaTop" r="textAreaRight" b="textAreaBottom"/>
              <a:pathLst>
                <a:path w="1615013" h="812800">
                  <a:moveTo>
                    <a:pt x="807506" y="0"/>
                  </a:moveTo>
                  <a:cubicBezTo>
                    <a:pt x="361533" y="0"/>
                    <a:pt x="0" y="181951"/>
                    <a:pt x="0" y="406400"/>
                  </a:cubicBezTo>
                  <a:cubicBezTo>
                    <a:pt x="0" y="630849"/>
                    <a:pt x="361533" y="812800"/>
                    <a:pt x="807506" y="812800"/>
                  </a:cubicBezTo>
                  <a:cubicBezTo>
                    <a:pt x="1253480" y="812800"/>
                    <a:pt x="1615013" y="630849"/>
                    <a:pt x="1615013" y="406400"/>
                  </a:cubicBezTo>
                  <a:cubicBezTo>
                    <a:pt x="1615013" y="181951"/>
                    <a:pt x="1253480" y="0"/>
                    <a:pt x="807506" y="0"/>
                  </a:cubicBezTo>
                  <a:close/>
                </a:path>
              </a:pathLst>
            </a:custGeom>
            <a:solidFill>
              <a:srgbClr val="ffffff"/>
            </a:solidFill>
            <a:ln cap="sq" w="76200">
              <a:solidFill>
                <a:srgbClr val="c9a751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</a:pPr>
              <a:endParaRPr b="0" lang="es-BO" sz="18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848" name="Google Shape;176;p18"/>
            <p:cNvSpPr/>
            <p:nvPr/>
          </p:nvSpPr>
          <p:spPr>
            <a:xfrm>
              <a:off x="7811280" y="4371480"/>
              <a:ext cx="595440" cy="3168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440" rIns="46440" tIns="46440" bIns="46440" anchor="ctr">
              <a:noAutofit/>
            </a:bodyPr>
            <a:p>
              <a:pPr algn="ctr">
                <a:lnSpc>
                  <a:spcPct val="134000"/>
                </a:lnSpc>
              </a:pPr>
              <a:endParaRPr b="0" lang="es-BO" sz="1800" spc="-1" strike="noStrike">
                <a:solidFill>
                  <a:schemeClr val="dk1"/>
                </a:solidFill>
                <a:latin typeface="Calibri"/>
                <a:ea typeface="Calibri"/>
              </a:endParaRPr>
            </a:p>
          </p:txBody>
        </p:sp>
      </p:grpSp>
      <p:grpSp>
        <p:nvGrpSpPr>
          <p:cNvPr id="849" name="Google Shape;180;p18"/>
          <p:cNvGrpSpPr/>
          <p:nvPr/>
        </p:nvGrpSpPr>
        <p:grpSpPr>
          <a:xfrm>
            <a:off x="7314120" y="2308680"/>
            <a:ext cx="732960" cy="368640"/>
            <a:chOff x="7314120" y="2308680"/>
            <a:chExt cx="732960" cy="368640"/>
          </a:xfrm>
        </p:grpSpPr>
        <p:sp>
          <p:nvSpPr>
            <p:cNvPr id="850" name="Google Shape;181;p18"/>
            <p:cNvSpPr/>
            <p:nvPr/>
          </p:nvSpPr>
          <p:spPr>
            <a:xfrm>
              <a:off x="7314120" y="2308680"/>
              <a:ext cx="732960" cy="368640"/>
            </a:xfrm>
            <a:custGeom>
              <a:avLst/>
              <a:gdLst>
                <a:gd name="textAreaLeft" fmla="*/ 0 w 732960"/>
                <a:gd name="textAreaRight" fmla="*/ 733320 w 732960"/>
                <a:gd name="textAreaTop" fmla="*/ 0 h 368640"/>
                <a:gd name="textAreaBottom" fmla="*/ 369000 h 368640"/>
              </a:gdLst>
              <a:ahLst/>
              <a:rect l="textAreaLeft" t="textAreaTop" r="textAreaRight" b="textAreaBottom"/>
              <a:pathLst>
                <a:path w="1615013" h="812800">
                  <a:moveTo>
                    <a:pt x="807506" y="0"/>
                  </a:moveTo>
                  <a:cubicBezTo>
                    <a:pt x="361533" y="0"/>
                    <a:pt x="0" y="181951"/>
                    <a:pt x="0" y="406400"/>
                  </a:cubicBezTo>
                  <a:cubicBezTo>
                    <a:pt x="0" y="630849"/>
                    <a:pt x="361533" y="812800"/>
                    <a:pt x="807506" y="812800"/>
                  </a:cubicBezTo>
                  <a:cubicBezTo>
                    <a:pt x="1253480" y="812800"/>
                    <a:pt x="1615013" y="630849"/>
                    <a:pt x="1615013" y="406400"/>
                  </a:cubicBezTo>
                  <a:cubicBezTo>
                    <a:pt x="1615013" y="181951"/>
                    <a:pt x="1253480" y="0"/>
                    <a:pt x="807506" y="0"/>
                  </a:cubicBezTo>
                  <a:close/>
                </a:path>
              </a:pathLst>
            </a:custGeom>
            <a:solidFill>
              <a:srgbClr val="ffffff"/>
            </a:solidFill>
            <a:ln cap="sq" w="76200">
              <a:solidFill>
                <a:srgbClr val="c9a751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</a:pPr>
              <a:endParaRPr b="0" lang="es-BO" sz="18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851" name="Google Shape;182;p18"/>
            <p:cNvSpPr/>
            <p:nvPr/>
          </p:nvSpPr>
          <p:spPr>
            <a:xfrm>
              <a:off x="7382880" y="2325960"/>
              <a:ext cx="595440" cy="3168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440" rIns="46440" tIns="46440" bIns="46440" anchor="ctr">
              <a:noAutofit/>
            </a:bodyPr>
            <a:p>
              <a:pPr algn="ctr">
                <a:lnSpc>
                  <a:spcPct val="134000"/>
                </a:lnSpc>
              </a:pPr>
              <a:endParaRPr b="0" lang="es-BO" sz="1800" spc="-1" strike="noStrike">
                <a:solidFill>
                  <a:schemeClr val="dk1"/>
                </a:solidFill>
                <a:latin typeface="Calibri"/>
                <a:ea typeface="Calibri"/>
              </a:endParaRPr>
            </a:p>
          </p:txBody>
        </p:sp>
      </p:grpSp>
      <p:sp>
        <p:nvSpPr>
          <p:cNvPr id="852" name="Google Shape;183;p18"/>
          <p:cNvSpPr/>
          <p:nvPr/>
        </p:nvSpPr>
        <p:spPr>
          <a:xfrm>
            <a:off x="1010880" y="4996440"/>
            <a:ext cx="6406920" cy="2193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40000"/>
              </a:lnSpc>
            </a:pP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  <a:p>
            <a:pPr marL="257040" indent="-257040" algn="ctr">
              <a:lnSpc>
                <a:spcPct val="140000"/>
              </a:lnSpc>
              <a:buClr>
                <a:srgbClr val="000000"/>
              </a:buClr>
              <a:buFont typeface="Arial"/>
              <a:buChar char="•"/>
            </a:pPr>
            <a:r>
              <a:rPr b="0" lang="es-MX" sz="1800" spc="-1" strike="noStrike">
                <a:solidFill>
                  <a:srgbClr val="000000"/>
                </a:solidFill>
                <a:latin typeface="Arial"/>
                <a:ea typeface="Arial"/>
              </a:rPr>
              <a:t>Orientación Jurídica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  <a:p>
            <a:pPr marL="257040" indent="-257040" algn="ctr">
              <a:lnSpc>
                <a:spcPct val="140000"/>
              </a:lnSpc>
              <a:buClr>
                <a:srgbClr val="000000"/>
              </a:buClr>
              <a:buFont typeface="Arial"/>
              <a:buChar char="•"/>
            </a:pPr>
            <a:r>
              <a:rPr b="0" lang="es-MX" sz="1800" spc="-1" strike="noStrike">
                <a:solidFill>
                  <a:srgbClr val="000000"/>
                </a:solidFill>
                <a:latin typeface="Arial"/>
                <a:ea typeface="Arial"/>
              </a:rPr>
              <a:t>Patrocinio Legal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  <a:p>
            <a:pPr marL="257040" indent="-257040" algn="ctr">
              <a:lnSpc>
                <a:spcPct val="140000"/>
              </a:lnSpc>
              <a:buClr>
                <a:srgbClr val="000000"/>
              </a:buClr>
              <a:buFont typeface="Arial"/>
              <a:buChar char="•"/>
            </a:pPr>
            <a:r>
              <a:rPr b="0" lang="es-MX" sz="1800" spc="-1" strike="noStrike">
                <a:solidFill>
                  <a:srgbClr val="000000"/>
                </a:solidFill>
                <a:latin typeface="Arial"/>
                <a:ea typeface="Arial"/>
              </a:rPr>
              <a:t>Conciliación Extrajudicial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  <a:p>
            <a:pPr marL="257040" indent="-257040" algn="ctr">
              <a:lnSpc>
                <a:spcPct val="140000"/>
              </a:lnSpc>
              <a:buClr>
                <a:srgbClr val="000000"/>
              </a:buClr>
              <a:buFont typeface="Arial"/>
              <a:buChar char="•"/>
            </a:pPr>
            <a:r>
              <a:rPr b="0" lang="es-MX" sz="1800" spc="-1" strike="noStrike">
                <a:solidFill>
                  <a:srgbClr val="000000"/>
                </a:solidFill>
                <a:latin typeface="Arial"/>
                <a:ea typeface="Arial"/>
              </a:rPr>
              <a:t>Atención Psicológica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  <a:p>
            <a:pPr marL="257040" indent="-257040" algn="ctr">
              <a:lnSpc>
                <a:spcPct val="140000"/>
              </a:lnSpc>
              <a:buClr>
                <a:srgbClr val="000000"/>
              </a:buClr>
              <a:buFont typeface="Arial"/>
              <a:buChar char="•"/>
            </a:pPr>
            <a:r>
              <a:rPr b="0" lang="es-MX" sz="1800" spc="-1" strike="noStrike">
                <a:solidFill>
                  <a:srgbClr val="000000"/>
                </a:solidFill>
                <a:latin typeface="Arial"/>
                <a:ea typeface="Arial"/>
              </a:rPr>
              <a:t>Brigadas Móviles 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3" name="Google Shape;192;p18"/>
          <p:cNvSpPr/>
          <p:nvPr/>
        </p:nvSpPr>
        <p:spPr>
          <a:xfrm>
            <a:off x="8577360" y="4401000"/>
            <a:ext cx="8620560" cy="24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s-MX" sz="1600" spc="-1" strike="noStrike">
                <a:solidFill>
                  <a:srgbClr val="000000"/>
                </a:solidFill>
                <a:latin typeface="Arial"/>
                <a:ea typeface="Arial"/>
              </a:rPr>
              <a:t>CONCILIACIÓN EXTRAJUDICIAL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854" name="Google Shape;180;p18"/>
          <p:cNvGrpSpPr/>
          <p:nvPr/>
        </p:nvGrpSpPr>
        <p:grpSpPr>
          <a:xfrm>
            <a:off x="6200640" y="826560"/>
            <a:ext cx="732960" cy="368640"/>
            <a:chOff x="6200640" y="826560"/>
            <a:chExt cx="732960" cy="368640"/>
          </a:xfrm>
        </p:grpSpPr>
        <p:sp>
          <p:nvSpPr>
            <p:cNvPr id="855" name="Google Shape;181;p18"/>
            <p:cNvSpPr/>
            <p:nvPr/>
          </p:nvSpPr>
          <p:spPr>
            <a:xfrm>
              <a:off x="6200640" y="826560"/>
              <a:ext cx="732960" cy="368640"/>
            </a:xfrm>
            <a:custGeom>
              <a:avLst/>
              <a:gdLst>
                <a:gd name="textAreaLeft" fmla="*/ 0 w 732960"/>
                <a:gd name="textAreaRight" fmla="*/ 733320 w 732960"/>
                <a:gd name="textAreaTop" fmla="*/ 0 h 368640"/>
                <a:gd name="textAreaBottom" fmla="*/ 369000 h 368640"/>
              </a:gdLst>
              <a:ahLst/>
              <a:rect l="textAreaLeft" t="textAreaTop" r="textAreaRight" b="textAreaBottom"/>
              <a:pathLst>
                <a:path w="1615013" h="812800">
                  <a:moveTo>
                    <a:pt x="807506" y="0"/>
                  </a:moveTo>
                  <a:cubicBezTo>
                    <a:pt x="361533" y="0"/>
                    <a:pt x="0" y="181951"/>
                    <a:pt x="0" y="406400"/>
                  </a:cubicBezTo>
                  <a:cubicBezTo>
                    <a:pt x="0" y="630849"/>
                    <a:pt x="361533" y="812800"/>
                    <a:pt x="807506" y="812800"/>
                  </a:cubicBezTo>
                  <a:cubicBezTo>
                    <a:pt x="1253480" y="812800"/>
                    <a:pt x="1615013" y="630849"/>
                    <a:pt x="1615013" y="406400"/>
                  </a:cubicBezTo>
                  <a:cubicBezTo>
                    <a:pt x="1615013" y="181951"/>
                    <a:pt x="1253480" y="0"/>
                    <a:pt x="807506" y="0"/>
                  </a:cubicBezTo>
                  <a:close/>
                </a:path>
              </a:pathLst>
            </a:custGeom>
            <a:solidFill>
              <a:srgbClr val="ffffff"/>
            </a:solidFill>
            <a:ln cap="sq" w="76200">
              <a:solidFill>
                <a:srgbClr val="c9a751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</a:pPr>
              <a:endParaRPr b="0" lang="es-BO" sz="18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856" name="Google Shape;182;p18"/>
            <p:cNvSpPr/>
            <p:nvPr/>
          </p:nvSpPr>
          <p:spPr>
            <a:xfrm>
              <a:off x="6269400" y="844200"/>
              <a:ext cx="595440" cy="3168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440" rIns="46440" tIns="46440" bIns="46440" anchor="ctr">
              <a:noAutofit/>
            </a:bodyPr>
            <a:p>
              <a:pPr algn="ctr">
                <a:lnSpc>
                  <a:spcPct val="134000"/>
                </a:lnSpc>
              </a:pPr>
              <a:endParaRPr b="0" lang="es-BO" sz="1800" spc="-1" strike="noStrike">
                <a:solidFill>
                  <a:schemeClr val="dk1"/>
                </a:solidFill>
                <a:latin typeface="Calibri"/>
                <a:ea typeface="Calibri"/>
              </a:endParaRPr>
            </a:p>
          </p:txBody>
        </p:sp>
      </p:grpSp>
      <p:sp>
        <p:nvSpPr>
          <p:cNvPr id="857" name="Google Shape;187;p18"/>
          <p:cNvSpPr/>
          <p:nvPr/>
        </p:nvSpPr>
        <p:spPr>
          <a:xfrm>
            <a:off x="7168680" y="821520"/>
            <a:ext cx="8539200" cy="24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s-BO" sz="1600" spc="-1" strike="noStrike">
                <a:solidFill>
                  <a:schemeClr val="dk1"/>
                </a:solidFill>
                <a:latin typeface="Arial"/>
                <a:ea typeface="Arial"/>
              </a:rPr>
              <a:t>ORIENTACIÓN JURÍDICA ESPECIALIZADA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8" name="Google Shape;187;p18"/>
          <p:cNvSpPr/>
          <p:nvPr/>
        </p:nvSpPr>
        <p:spPr>
          <a:xfrm>
            <a:off x="8182440" y="2396880"/>
            <a:ext cx="6216120" cy="24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s-BO" sz="1600" spc="-1" strike="noStrike">
                <a:solidFill>
                  <a:srgbClr val="000000"/>
                </a:solidFill>
                <a:latin typeface="Arial"/>
                <a:ea typeface="Arial"/>
              </a:rPr>
              <a:t>PATROCINIO LEGAL GRATUITO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859" name="Google Shape;174;p18"/>
          <p:cNvGrpSpPr/>
          <p:nvPr/>
        </p:nvGrpSpPr>
        <p:grpSpPr>
          <a:xfrm>
            <a:off x="7603920" y="6387480"/>
            <a:ext cx="732960" cy="368640"/>
            <a:chOff x="7603920" y="6387480"/>
            <a:chExt cx="732960" cy="368640"/>
          </a:xfrm>
        </p:grpSpPr>
        <p:sp>
          <p:nvSpPr>
            <p:cNvPr id="860" name="Google Shape;175;p18"/>
            <p:cNvSpPr/>
            <p:nvPr/>
          </p:nvSpPr>
          <p:spPr>
            <a:xfrm>
              <a:off x="7603920" y="6387480"/>
              <a:ext cx="732960" cy="368640"/>
            </a:xfrm>
            <a:custGeom>
              <a:avLst/>
              <a:gdLst>
                <a:gd name="textAreaLeft" fmla="*/ 0 w 732960"/>
                <a:gd name="textAreaRight" fmla="*/ 733320 w 732960"/>
                <a:gd name="textAreaTop" fmla="*/ 0 h 368640"/>
                <a:gd name="textAreaBottom" fmla="*/ 369000 h 368640"/>
              </a:gdLst>
              <a:ahLst/>
              <a:rect l="textAreaLeft" t="textAreaTop" r="textAreaRight" b="textAreaBottom"/>
              <a:pathLst>
                <a:path w="1615013" h="812800">
                  <a:moveTo>
                    <a:pt x="807506" y="0"/>
                  </a:moveTo>
                  <a:cubicBezTo>
                    <a:pt x="361533" y="0"/>
                    <a:pt x="0" y="181951"/>
                    <a:pt x="0" y="406400"/>
                  </a:cubicBezTo>
                  <a:cubicBezTo>
                    <a:pt x="0" y="630849"/>
                    <a:pt x="361533" y="812800"/>
                    <a:pt x="807506" y="812800"/>
                  </a:cubicBezTo>
                  <a:cubicBezTo>
                    <a:pt x="1253480" y="812800"/>
                    <a:pt x="1615013" y="630849"/>
                    <a:pt x="1615013" y="406400"/>
                  </a:cubicBezTo>
                  <a:cubicBezTo>
                    <a:pt x="1615013" y="181951"/>
                    <a:pt x="1253480" y="0"/>
                    <a:pt x="807506" y="0"/>
                  </a:cubicBezTo>
                  <a:close/>
                </a:path>
              </a:pathLst>
            </a:custGeom>
            <a:solidFill>
              <a:srgbClr val="ffffff"/>
            </a:solidFill>
            <a:ln cap="sq" w="76200">
              <a:solidFill>
                <a:srgbClr val="c9a751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</a:pPr>
              <a:endParaRPr b="0" lang="es-BO" sz="18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861" name="Google Shape;176;p18"/>
            <p:cNvSpPr/>
            <p:nvPr/>
          </p:nvSpPr>
          <p:spPr>
            <a:xfrm>
              <a:off x="7672680" y="6404760"/>
              <a:ext cx="595440" cy="3168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440" rIns="46440" tIns="46440" bIns="46440" anchor="ctr">
              <a:noAutofit/>
            </a:bodyPr>
            <a:p>
              <a:pPr algn="ctr">
                <a:lnSpc>
                  <a:spcPct val="134000"/>
                </a:lnSpc>
              </a:pPr>
              <a:endParaRPr b="0" lang="es-BO" sz="1800" spc="-1" strike="noStrike">
                <a:solidFill>
                  <a:schemeClr val="dk1"/>
                </a:solidFill>
                <a:latin typeface="Calibri"/>
                <a:ea typeface="Calibri"/>
              </a:endParaRPr>
            </a:p>
          </p:txBody>
        </p:sp>
      </p:grpSp>
      <p:sp>
        <p:nvSpPr>
          <p:cNvPr id="862" name="Google Shape;192;p18"/>
          <p:cNvSpPr/>
          <p:nvPr/>
        </p:nvSpPr>
        <p:spPr>
          <a:xfrm>
            <a:off x="8465040" y="6460920"/>
            <a:ext cx="8421120" cy="24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s-BO" sz="1600" spc="-1" strike="noStrike">
                <a:solidFill>
                  <a:srgbClr val="000000"/>
                </a:solidFill>
                <a:latin typeface="Arial"/>
                <a:ea typeface="Arial"/>
              </a:rPr>
              <a:t>ATENCIÓN PSICOLÓGICA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863" name="Google Shape;174;p18"/>
          <p:cNvGrpSpPr/>
          <p:nvPr/>
        </p:nvGrpSpPr>
        <p:grpSpPr>
          <a:xfrm>
            <a:off x="6561720" y="8365320"/>
            <a:ext cx="732960" cy="368640"/>
            <a:chOff x="6561720" y="8365320"/>
            <a:chExt cx="732960" cy="368640"/>
          </a:xfrm>
        </p:grpSpPr>
        <p:sp>
          <p:nvSpPr>
            <p:cNvPr id="864" name="Google Shape;175;p18"/>
            <p:cNvSpPr/>
            <p:nvPr/>
          </p:nvSpPr>
          <p:spPr>
            <a:xfrm>
              <a:off x="6561720" y="8365320"/>
              <a:ext cx="732960" cy="368640"/>
            </a:xfrm>
            <a:custGeom>
              <a:avLst/>
              <a:gdLst>
                <a:gd name="textAreaLeft" fmla="*/ 0 w 732960"/>
                <a:gd name="textAreaRight" fmla="*/ 733320 w 732960"/>
                <a:gd name="textAreaTop" fmla="*/ 0 h 368640"/>
                <a:gd name="textAreaBottom" fmla="*/ 369000 h 368640"/>
              </a:gdLst>
              <a:ahLst/>
              <a:rect l="textAreaLeft" t="textAreaTop" r="textAreaRight" b="textAreaBottom"/>
              <a:pathLst>
                <a:path w="1615013" h="812800">
                  <a:moveTo>
                    <a:pt x="807506" y="0"/>
                  </a:moveTo>
                  <a:cubicBezTo>
                    <a:pt x="361533" y="0"/>
                    <a:pt x="0" y="181951"/>
                    <a:pt x="0" y="406400"/>
                  </a:cubicBezTo>
                  <a:cubicBezTo>
                    <a:pt x="0" y="630849"/>
                    <a:pt x="361533" y="812800"/>
                    <a:pt x="807506" y="812800"/>
                  </a:cubicBezTo>
                  <a:cubicBezTo>
                    <a:pt x="1253480" y="812800"/>
                    <a:pt x="1615013" y="630849"/>
                    <a:pt x="1615013" y="406400"/>
                  </a:cubicBezTo>
                  <a:cubicBezTo>
                    <a:pt x="1615013" y="181951"/>
                    <a:pt x="1253480" y="0"/>
                    <a:pt x="807506" y="0"/>
                  </a:cubicBezTo>
                  <a:close/>
                </a:path>
              </a:pathLst>
            </a:custGeom>
            <a:solidFill>
              <a:srgbClr val="ffffff"/>
            </a:solidFill>
            <a:ln cap="sq" w="76200">
              <a:solidFill>
                <a:srgbClr val="c9a751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</a:pPr>
              <a:endParaRPr b="0" lang="es-BO" sz="18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865" name="Google Shape;176;p18"/>
            <p:cNvSpPr/>
            <p:nvPr/>
          </p:nvSpPr>
          <p:spPr>
            <a:xfrm>
              <a:off x="6630480" y="8382600"/>
              <a:ext cx="595440" cy="3168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440" rIns="46440" tIns="46440" bIns="46440" anchor="ctr">
              <a:noAutofit/>
            </a:bodyPr>
            <a:p>
              <a:pPr algn="ctr">
                <a:lnSpc>
                  <a:spcPct val="134000"/>
                </a:lnSpc>
              </a:pPr>
              <a:endParaRPr b="0" lang="es-BO" sz="1800" spc="-1" strike="noStrike">
                <a:solidFill>
                  <a:schemeClr val="dk1"/>
                </a:solidFill>
                <a:latin typeface="Calibri"/>
                <a:ea typeface="Calibri"/>
              </a:endParaRPr>
            </a:p>
          </p:txBody>
        </p:sp>
      </p:grpSp>
      <p:sp>
        <p:nvSpPr>
          <p:cNvPr id="866" name="Google Shape;192;p18"/>
          <p:cNvSpPr/>
          <p:nvPr/>
        </p:nvSpPr>
        <p:spPr>
          <a:xfrm>
            <a:off x="7460280" y="8432640"/>
            <a:ext cx="10143000" cy="24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s-MX" sz="1600" spc="-1" strike="noStrike">
                <a:solidFill>
                  <a:srgbClr val="000000"/>
                </a:solidFill>
                <a:latin typeface="Arial"/>
                <a:ea typeface="Arial"/>
              </a:rPr>
              <a:t>BRIGADAS MÓVILES DE ACCESOS A LA JUSTICIA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67" name="Picture 2" descr="No hay ninguna descripción de la foto disponible."/>
          <p:cNvPicPr/>
          <p:nvPr/>
        </p:nvPicPr>
        <p:blipFill>
          <a:blip r:embed="rId1"/>
          <a:stretch/>
        </p:blipFill>
        <p:spPr>
          <a:xfrm>
            <a:off x="2121120" y="1447920"/>
            <a:ext cx="3695400" cy="3695400"/>
          </a:xfrm>
          <a:prstGeom prst="rect">
            <a:avLst/>
          </a:prstGeom>
          <a:ln w="0">
            <a:noFill/>
          </a:ln>
        </p:spPr>
      </p:pic>
      <p:sp>
        <p:nvSpPr>
          <p:cNvPr id="868" name="Google Shape;185;p18"/>
          <p:cNvSpPr/>
          <p:nvPr/>
        </p:nvSpPr>
        <p:spPr>
          <a:xfrm>
            <a:off x="7382880" y="1160640"/>
            <a:ext cx="628668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50000"/>
              </a:lnSpc>
            </a:pPr>
            <a:r>
              <a:rPr b="1" lang="es-BO" sz="1600" spc="-1" strike="noStrike">
                <a:solidFill>
                  <a:srgbClr val="242732"/>
                </a:solidFill>
                <a:latin typeface="Arial"/>
                <a:ea typeface="Arial"/>
              </a:rPr>
              <a:t>Meta: </a:t>
            </a:r>
            <a:r>
              <a:rPr b="0" lang="es-MX" sz="1600" spc="-1" strike="noStrike">
                <a:solidFill>
                  <a:srgbClr val="242732"/>
                </a:solidFill>
                <a:latin typeface="Arial"/>
                <a:ea typeface="Arial"/>
              </a:rPr>
              <a:t>26.000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r>
              <a:rPr b="1" lang="es-BO" sz="1600" spc="-1" strike="noStrike">
                <a:solidFill>
                  <a:srgbClr val="242732"/>
                </a:solidFill>
                <a:latin typeface="Arial"/>
                <a:ea typeface="Arial"/>
              </a:rPr>
              <a:t>     </a:t>
            </a:r>
            <a:r>
              <a:rPr b="1" lang="es-BO" sz="1600" spc="-1" strike="noStrike">
                <a:solidFill>
                  <a:srgbClr val="242732"/>
                </a:solidFill>
                <a:latin typeface="Arial"/>
                <a:ea typeface="Arial"/>
              </a:rPr>
              <a:t>Resultado: </a:t>
            </a:r>
            <a:r>
              <a:rPr b="0" lang="es-MX" sz="1600" spc="-1" strike="noStrike">
                <a:solidFill>
                  <a:srgbClr val="242732"/>
                </a:solidFill>
                <a:latin typeface="Arial"/>
                <a:ea typeface="Arial"/>
              </a:rPr>
              <a:t>27.299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9" name="Google Shape;185;p18"/>
          <p:cNvSpPr/>
          <p:nvPr/>
        </p:nvSpPr>
        <p:spPr>
          <a:xfrm>
            <a:off x="8379720" y="2855520"/>
            <a:ext cx="628668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50000"/>
              </a:lnSpc>
            </a:pPr>
            <a:r>
              <a:rPr b="1" lang="es-BO" sz="1600" spc="-1" strike="noStrike">
                <a:solidFill>
                  <a:srgbClr val="242732"/>
                </a:solidFill>
                <a:latin typeface="Arial"/>
                <a:ea typeface="Arial"/>
              </a:rPr>
              <a:t>Meta: </a:t>
            </a:r>
            <a:r>
              <a:rPr b="0" lang="es-MX" sz="1600" spc="-1" strike="noStrike">
                <a:solidFill>
                  <a:srgbClr val="242732"/>
                </a:solidFill>
                <a:latin typeface="Arial"/>
                <a:ea typeface="Arial"/>
              </a:rPr>
              <a:t>3.000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r>
              <a:rPr b="1" lang="es-BO" sz="1600" spc="-1" strike="noStrike">
                <a:solidFill>
                  <a:srgbClr val="242732"/>
                </a:solidFill>
                <a:latin typeface="Arial"/>
                <a:ea typeface="Arial"/>
              </a:rPr>
              <a:t>   </a:t>
            </a:r>
            <a:r>
              <a:rPr b="1" lang="es-BO" sz="1600" spc="-1" strike="noStrike">
                <a:solidFill>
                  <a:srgbClr val="242732"/>
                </a:solidFill>
                <a:latin typeface="Arial"/>
                <a:ea typeface="Arial"/>
              </a:rPr>
              <a:t>Resultado: </a:t>
            </a:r>
            <a:r>
              <a:rPr b="0" lang="es-MX" sz="1600" spc="-1" strike="noStrike">
                <a:solidFill>
                  <a:srgbClr val="242732"/>
                </a:solidFill>
                <a:latin typeface="Arial"/>
                <a:ea typeface="Arial"/>
              </a:rPr>
              <a:t>2.414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0" name="Google Shape;185;p18"/>
          <p:cNvSpPr/>
          <p:nvPr/>
        </p:nvSpPr>
        <p:spPr>
          <a:xfrm>
            <a:off x="8577360" y="4885560"/>
            <a:ext cx="6286680" cy="1096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50000"/>
              </a:lnSpc>
            </a:pPr>
            <a:r>
              <a:rPr b="1" lang="es-BO" sz="1600" spc="-1" strike="noStrike">
                <a:solidFill>
                  <a:srgbClr val="242732"/>
                </a:solidFill>
                <a:latin typeface="Arial"/>
                <a:ea typeface="Arial"/>
              </a:rPr>
              <a:t>Meta: </a:t>
            </a:r>
            <a:r>
              <a:rPr b="0" lang="es-MX" sz="1600" spc="-1" strike="noStrike">
                <a:solidFill>
                  <a:srgbClr val="242732"/>
                </a:solidFill>
                <a:latin typeface="Arial"/>
                <a:ea typeface="Arial"/>
              </a:rPr>
              <a:t>8.000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r>
              <a:rPr b="1" lang="es-BO" sz="1600" spc="-1" strike="noStrike">
                <a:solidFill>
                  <a:srgbClr val="242732"/>
                </a:solidFill>
                <a:latin typeface="Arial"/>
                <a:ea typeface="Arial"/>
              </a:rPr>
              <a:t>Resultado: </a:t>
            </a:r>
            <a:r>
              <a:rPr b="0" lang="es-MX" sz="1600" spc="-1" strike="noStrike">
                <a:solidFill>
                  <a:srgbClr val="242732"/>
                </a:solidFill>
                <a:latin typeface="Arial"/>
                <a:ea typeface="Arial"/>
              </a:rPr>
              <a:t>5.239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1" name="Google Shape;185;p18"/>
          <p:cNvSpPr/>
          <p:nvPr/>
        </p:nvSpPr>
        <p:spPr>
          <a:xfrm>
            <a:off x="8074800" y="6973200"/>
            <a:ext cx="6286680" cy="73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50000"/>
              </a:lnSpc>
            </a:pPr>
            <a:r>
              <a:rPr b="1" lang="es-BO" sz="1600" spc="-1" strike="noStrike">
                <a:solidFill>
                  <a:srgbClr val="242732"/>
                </a:solidFill>
                <a:latin typeface="Arial"/>
                <a:ea typeface="Arial"/>
              </a:rPr>
              <a:t>     </a:t>
            </a:r>
            <a:r>
              <a:rPr b="1" lang="es-BO" sz="1600" spc="-1" strike="noStrike">
                <a:solidFill>
                  <a:srgbClr val="242732"/>
                </a:solidFill>
                <a:latin typeface="Arial"/>
                <a:ea typeface="Arial"/>
              </a:rPr>
              <a:t>Meta: </a:t>
            </a:r>
            <a:r>
              <a:rPr b="0" lang="es-MX" sz="1600" spc="-1" strike="noStrike">
                <a:solidFill>
                  <a:srgbClr val="242732"/>
                </a:solidFill>
                <a:latin typeface="Arial"/>
                <a:ea typeface="Arial"/>
              </a:rPr>
              <a:t>3.000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r>
              <a:rPr b="1" lang="es-BO" sz="1600" spc="-1" strike="noStrike">
                <a:solidFill>
                  <a:srgbClr val="242732"/>
                </a:solidFill>
                <a:latin typeface="Arial"/>
                <a:ea typeface="Arial"/>
              </a:rPr>
              <a:t>Resultado: </a:t>
            </a:r>
            <a:r>
              <a:rPr b="0" lang="es-MX" sz="1600" spc="-1" strike="noStrike">
                <a:solidFill>
                  <a:srgbClr val="242732"/>
                </a:solidFill>
                <a:latin typeface="Arial"/>
                <a:ea typeface="Arial"/>
              </a:rPr>
              <a:t>4.223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2" name="Google Shape;185;p18"/>
          <p:cNvSpPr/>
          <p:nvPr/>
        </p:nvSpPr>
        <p:spPr>
          <a:xfrm>
            <a:off x="7009200" y="8847720"/>
            <a:ext cx="6286680" cy="74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50000"/>
              </a:lnSpc>
            </a:pPr>
            <a:r>
              <a:rPr b="1" lang="es-BO" sz="1600" spc="-1" strike="noStrike">
                <a:solidFill>
                  <a:srgbClr val="242732"/>
                </a:solidFill>
                <a:latin typeface="Arial"/>
                <a:ea typeface="Arial"/>
              </a:rPr>
              <a:t>       </a:t>
            </a:r>
            <a:r>
              <a:rPr b="1" lang="es-BO" sz="1600" spc="-1" strike="noStrike">
                <a:solidFill>
                  <a:srgbClr val="242732"/>
                </a:solidFill>
                <a:latin typeface="Arial"/>
                <a:ea typeface="Arial"/>
              </a:rPr>
              <a:t>Meta: </a:t>
            </a:r>
            <a:r>
              <a:rPr b="0" lang="es-BO" sz="1650" spc="-1" strike="noStrike">
                <a:solidFill>
                  <a:srgbClr val="000000"/>
                </a:solidFill>
                <a:latin typeface="Arial"/>
                <a:ea typeface="Arial"/>
              </a:rPr>
              <a:t>4</a:t>
            </a:r>
            <a:endParaRPr b="0" lang="es-BO" sz="16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r>
              <a:rPr b="1" lang="es-BO" sz="1600" spc="-1" strike="noStrike">
                <a:solidFill>
                  <a:srgbClr val="242732"/>
                </a:solidFill>
                <a:latin typeface="Arial"/>
                <a:ea typeface="Arial"/>
              </a:rPr>
              <a:t>Resultado: </a:t>
            </a:r>
            <a:r>
              <a:rPr b="0" lang="es-MX" sz="1600" spc="-1" strike="noStrike">
                <a:solidFill>
                  <a:srgbClr val="242732"/>
                </a:solidFill>
                <a:latin typeface="Arial"/>
                <a:ea typeface="Arial"/>
              </a:rPr>
              <a:t>37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73" name="Imagen 19" descr=""/>
          <p:cNvPicPr/>
          <p:nvPr/>
        </p:nvPicPr>
        <p:blipFill>
          <a:blip r:embed="rId2"/>
          <a:stretch/>
        </p:blipFill>
        <p:spPr>
          <a:xfrm>
            <a:off x="13847400" y="5977800"/>
            <a:ext cx="4392720" cy="3664440"/>
          </a:xfrm>
          <a:prstGeom prst="rect">
            <a:avLst/>
          </a:prstGeom>
          <a:ln w="0">
            <a:noFill/>
          </a:ln>
        </p:spPr>
      </p:pic>
      <p:pic>
        <p:nvPicPr>
          <p:cNvPr id="874" name="Imagen 21" descr=""/>
          <p:cNvPicPr/>
          <p:nvPr/>
        </p:nvPicPr>
        <p:blipFill>
          <a:blip r:embed="rId3"/>
          <a:stretch/>
        </p:blipFill>
        <p:spPr>
          <a:xfrm>
            <a:off x="13852080" y="3231000"/>
            <a:ext cx="4392720" cy="2770560"/>
          </a:xfrm>
          <a:prstGeom prst="rect">
            <a:avLst/>
          </a:prstGeom>
          <a:ln w="0">
            <a:noFill/>
          </a:ln>
        </p:spPr>
      </p:pic>
      <p:pic>
        <p:nvPicPr>
          <p:cNvPr id="875" name="Imagen 23" descr=""/>
          <p:cNvPicPr/>
          <p:nvPr/>
        </p:nvPicPr>
        <p:blipFill>
          <a:blip r:embed="rId4"/>
          <a:stretch/>
        </p:blipFill>
        <p:spPr>
          <a:xfrm>
            <a:off x="13847400" y="619920"/>
            <a:ext cx="4397400" cy="2621520"/>
          </a:xfrm>
          <a:prstGeom prst="rect">
            <a:avLst/>
          </a:prstGeom>
          <a:ln w="0">
            <a:noFill/>
          </a:ln>
        </p:spPr>
      </p:pic>
    </p:spTree>
  </p:cSld>
  <p:transition spd="slow">
    <p:push dir="u"/>
  </p:transition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6" name="Google Shape;90;p14"/>
          <p:cNvGrpSpPr/>
          <p:nvPr/>
        </p:nvGrpSpPr>
        <p:grpSpPr>
          <a:xfrm>
            <a:off x="0" y="10136160"/>
            <a:ext cx="18287640" cy="150480"/>
            <a:chOff x="0" y="10136160"/>
            <a:chExt cx="18287640" cy="150480"/>
          </a:xfrm>
        </p:grpSpPr>
        <p:sp>
          <p:nvSpPr>
            <p:cNvPr id="877" name="Google Shape;91;p14"/>
            <p:cNvSpPr/>
            <p:nvPr/>
          </p:nvSpPr>
          <p:spPr>
            <a:xfrm>
              <a:off x="0" y="10136160"/>
              <a:ext cx="6032160" cy="150480"/>
            </a:xfrm>
            <a:prstGeom prst="rect">
              <a:avLst/>
            </a:prstGeom>
            <a:solidFill>
              <a:srgbClr val="ff313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878" name="Google Shape;92;p14"/>
            <p:cNvSpPr/>
            <p:nvPr/>
          </p:nvSpPr>
          <p:spPr>
            <a:xfrm>
              <a:off x="6127920" y="10136160"/>
              <a:ext cx="6032160" cy="150480"/>
            </a:xfrm>
            <a:prstGeom prst="rect">
              <a:avLst/>
            </a:prstGeom>
            <a:solidFill>
              <a:srgbClr val="ffde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879" name="Google Shape;93;p14"/>
            <p:cNvSpPr/>
            <p:nvPr/>
          </p:nvSpPr>
          <p:spPr>
            <a:xfrm>
              <a:off x="12255480" y="10136160"/>
              <a:ext cx="6032160" cy="150480"/>
            </a:xfrm>
            <a:prstGeom prst="rect">
              <a:avLst/>
            </a:prstGeom>
            <a:solidFill>
              <a:srgbClr val="00bf6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sp>
        <p:nvSpPr>
          <p:cNvPr id="880" name="Google Shape;95;p14"/>
          <p:cNvSpPr/>
          <p:nvPr/>
        </p:nvSpPr>
        <p:spPr>
          <a:xfrm>
            <a:off x="1235520" y="5864400"/>
            <a:ext cx="16124040" cy="228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0000"/>
              </a:lnSpc>
            </a:pPr>
            <a:r>
              <a:rPr b="1" lang="es-MX" sz="5000" spc="-1" strike="noStrike">
                <a:solidFill>
                  <a:srgbClr val="000000"/>
                </a:solidFill>
                <a:latin typeface="Arial"/>
                <a:ea typeface="Arial"/>
              </a:rPr>
              <a:t>DESPACHO DE GESTIÓN SOCIAL 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s-MX" sz="5000" spc="-1" strike="noStrike">
                <a:solidFill>
                  <a:srgbClr val="000000"/>
                </a:solidFill>
                <a:latin typeface="Arial"/>
                <a:ea typeface="Arial"/>
              </a:rPr>
              <a:t>DE SU EXCELENCIA 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s-MX" sz="5000" spc="-1" strike="noStrike">
                <a:solidFill>
                  <a:schemeClr val="dk1"/>
                </a:solidFill>
                <a:latin typeface="Arial"/>
                <a:ea typeface="Arial"/>
              </a:rPr>
              <a:t>(DEGSE)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81" name="Imagen 1" descr=""/>
          <p:cNvPicPr/>
          <p:nvPr/>
        </p:nvPicPr>
        <p:blipFill>
          <a:blip r:embed="rId1"/>
          <a:srcRect l="0" t="0" r="0" b="44473"/>
          <a:stretch/>
        </p:blipFill>
        <p:spPr>
          <a:xfrm>
            <a:off x="3993840" y="1781280"/>
            <a:ext cx="6211800" cy="3996360"/>
          </a:xfrm>
          <a:prstGeom prst="rect">
            <a:avLst/>
          </a:prstGeom>
          <a:ln w="0">
            <a:noFill/>
          </a:ln>
        </p:spPr>
      </p:pic>
      <p:cxnSp>
        <p:nvCxnSpPr>
          <p:cNvPr id="882" name="Conector recto 3"/>
          <p:cNvCxnSpPr/>
          <p:nvPr/>
        </p:nvCxnSpPr>
        <p:spPr>
          <a:xfrm>
            <a:off x="9297360" y="1867680"/>
            <a:ext cx="360" cy="3567960"/>
          </a:xfrm>
          <a:prstGeom prst="straightConnector1">
            <a:avLst/>
          </a:prstGeom>
          <a:ln>
            <a:solidFill>
              <a:srgbClr val="000000"/>
            </a:solidFill>
            <a:round/>
          </a:ln>
        </p:spPr>
      </p:cxnSp>
      <p:sp>
        <p:nvSpPr>
          <p:cNvPr id="883" name="CuadroTexto 4"/>
          <p:cNvSpPr/>
          <p:nvPr/>
        </p:nvSpPr>
        <p:spPr>
          <a:xfrm>
            <a:off x="9297720" y="2759040"/>
            <a:ext cx="6375600" cy="161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es-MX" sz="5000" spc="-1" strike="noStrike">
                <a:solidFill>
                  <a:srgbClr val="e2ac00"/>
                </a:solidFill>
                <a:latin typeface="Arial"/>
                <a:ea typeface="Arial"/>
              </a:rPr>
              <a:t>MINISTERIO DE LA PRESIDENCIA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slow">
    <p:wipe dir="l"/>
  </p:transition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4" name="Imagen 1" descr="WhatsApp Image 2026-03-24 at 3.07.43 PM"/>
          <p:cNvPicPr/>
          <p:nvPr/>
        </p:nvPicPr>
        <p:blipFill>
          <a:blip r:embed="rId1"/>
          <a:stretch/>
        </p:blipFill>
        <p:spPr>
          <a:xfrm>
            <a:off x="1028880" y="644040"/>
            <a:ext cx="3183480" cy="4244760"/>
          </a:xfrm>
          <a:prstGeom prst="rect">
            <a:avLst/>
          </a:prstGeom>
          <a:ln w="0">
            <a:noFill/>
          </a:ln>
        </p:spPr>
      </p:pic>
      <p:grpSp>
        <p:nvGrpSpPr>
          <p:cNvPr id="885" name="Google Shape;168;p18"/>
          <p:cNvGrpSpPr/>
          <p:nvPr/>
        </p:nvGrpSpPr>
        <p:grpSpPr>
          <a:xfrm>
            <a:off x="-3476160" y="-1132200"/>
            <a:ext cx="13070520" cy="12907080"/>
            <a:chOff x="-3476160" y="-1132200"/>
            <a:chExt cx="13070520" cy="12907080"/>
          </a:xfrm>
        </p:grpSpPr>
        <p:sp>
          <p:nvSpPr>
            <p:cNvPr id="886" name="Google Shape;169;p18"/>
            <p:cNvSpPr/>
            <p:nvPr/>
          </p:nvSpPr>
          <p:spPr>
            <a:xfrm>
              <a:off x="-3476160" y="-1132200"/>
              <a:ext cx="13070520" cy="12215520"/>
            </a:xfrm>
            <a:custGeom>
              <a:avLst/>
              <a:gdLst>
                <a:gd name="textAreaLeft" fmla="*/ 0 w 13070520"/>
                <a:gd name="textAreaRight" fmla="*/ 13070880 w 13070520"/>
                <a:gd name="textAreaTop" fmla="*/ 0 h 12215520"/>
                <a:gd name="textAreaBottom" fmla="*/ 12215880 h 12215520"/>
              </a:gdLst>
              <a:ahLst/>
              <a:rect l="textAreaLeft" t="textAreaTop" r="textAreaRight" b="textAreaBottom"/>
              <a:pathLst>
                <a:path w="869666" h="812800">
                  <a:moveTo>
                    <a:pt x="434833" y="0"/>
                  </a:moveTo>
                  <a:cubicBezTo>
                    <a:pt x="194681" y="0"/>
                    <a:pt x="0" y="181951"/>
                    <a:pt x="0" y="406400"/>
                  </a:cubicBezTo>
                  <a:cubicBezTo>
                    <a:pt x="0" y="630849"/>
                    <a:pt x="194681" y="812800"/>
                    <a:pt x="434833" y="812800"/>
                  </a:cubicBezTo>
                  <a:cubicBezTo>
                    <a:pt x="674984" y="812800"/>
                    <a:pt x="869666" y="630849"/>
                    <a:pt x="869666" y="406400"/>
                  </a:cubicBezTo>
                  <a:cubicBezTo>
                    <a:pt x="869666" y="181951"/>
                    <a:pt x="674984" y="0"/>
                    <a:pt x="434833" y="0"/>
                  </a:cubicBezTo>
                  <a:close/>
                </a:path>
              </a:pathLst>
            </a:custGeom>
            <a:noFill/>
            <a:ln cap="sq" w="9525">
              <a:solidFill>
                <a:srgbClr val="c9a751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887" name="Google Shape;170;p18"/>
            <p:cNvSpPr/>
            <p:nvPr/>
          </p:nvSpPr>
          <p:spPr>
            <a:xfrm>
              <a:off x="-1687680" y="1278720"/>
              <a:ext cx="10618200" cy="10496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440" rIns="46440" tIns="46440" bIns="46440" anchor="ctr">
              <a:noAutofit/>
            </a:bodyPr>
            <a:p>
              <a:pPr algn="ctr">
                <a:lnSpc>
                  <a:spcPct val="135000"/>
                </a:lnSpc>
                <a:tabLst>
                  <a:tab algn="l" pos="0"/>
                </a:tabLst>
              </a:pPr>
              <a:endParaRPr b="0" lang="es-BO" sz="1800" spc="-1" strike="noStrike">
                <a:solidFill>
                  <a:schemeClr val="dk1"/>
                </a:solidFill>
                <a:latin typeface="Calibri"/>
                <a:ea typeface="Calibri"/>
              </a:endParaRPr>
            </a:p>
          </p:txBody>
        </p:sp>
      </p:grpSp>
      <p:grpSp>
        <p:nvGrpSpPr>
          <p:cNvPr id="888" name="Google Shape;174;p18"/>
          <p:cNvGrpSpPr/>
          <p:nvPr/>
        </p:nvGrpSpPr>
        <p:grpSpPr>
          <a:xfrm>
            <a:off x="9093240" y="4800240"/>
            <a:ext cx="732960" cy="368640"/>
            <a:chOff x="9093240" y="4800240"/>
            <a:chExt cx="732960" cy="368640"/>
          </a:xfrm>
        </p:grpSpPr>
        <p:sp>
          <p:nvSpPr>
            <p:cNvPr id="889" name="Google Shape;175;p18"/>
            <p:cNvSpPr/>
            <p:nvPr/>
          </p:nvSpPr>
          <p:spPr>
            <a:xfrm>
              <a:off x="9093240" y="4800240"/>
              <a:ext cx="732960" cy="368640"/>
            </a:xfrm>
            <a:custGeom>
              <a:avLst/>
              <a:gdLst>
                <a:gd name="textAreaLeft" fmla="*/ 0 w 732960"/>
                <a:gd name="textAreaRight" fmla="*/ 733320 w 732960"/>
                <a:gd name="textAreaTop" fmla="*/ 0 h 368640"/>
                <a:gd name="textAreaBottom" fmla="*/ 369000 h 368640"/>
              </a:gdLst>
              <a:ahLst/>
              <a:rect l="textAreaLeft" t="textAreaTop" r="textAreaRight" b="textAreaBottom"/>
              <a:pathLst>
                <a:path w="1615013" h="812800">
                  <a:moveTo>
                    <a:pt x="807506" y="0"/>
                  </a:moveTo>
                  <a:cubicBezTo>
                    <a:pt x="361533" y="0"/>
                    <a:pt x="0" y="181951"/>
                    <a:pt x="0" y="406400"/>
                  </a:cubicBezTo>
                  <a:cubicBezTo>
                    <a:pt x="0" y="630849"/>
                    <a:pt x="361533" y="812800"/>
                    <a:pt x="807506" y="812800"/>
                  </a:cubicBezTo>
                  <a:cubicBezTo>
                    <a:pt x="1253480" y="812800"/>
                    <a:pt x="1615013" y="630849"/>
                    <a:pt x="1615013" y="406400"/>
                  </a:cubicBezTo>
                  <a:cubicBezTo>
                    <a:pt x="1615013" y="181951"/>
                    <a:pt x="1253480" y="0"/>
                    <a:pt x="807506" y="0"/>
                  </a:cubicBezTo>
                  <a:close/>
                </a:path>
              </a:pathLst>
            </a:custGeom>
            <a:solidFill>
              <a:srgbClr val="ffffff"/>
            </a:solidFill>
            <a:ln cap="sq" w="76200">
              <a:solidFill>
                <a:srgbClr val="c9a751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890" name="Google Shape;176;p18"/>
            <p:cNvSpPr/>
            <p:nvPr/>
          </p:nvSpPr>
          <p:spPr>
            <a:xfrm>
              <a:off x="9162000" y="4817520"/>
              <a:ext cx="595440" cy="3168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440" rIns="46440" tIns="46440" bIns="46440" anchor="ctr">
              <a:noAutofit/>
            </a:bodyPr>
            <a:p>
              <a:pPr algn="ctr">
                <a:lnSpc>
                  <a:spcPct val="135000"/>
                </a:lnSpc>
                <a:tabLst>
                  <a:tab algn="l" pos="0"/>
                </a:tabLst>
              </a:pPr>
              <a:endParaRPr b="0" lang="es-BO" sz="1800" spc="-1" strike="noStrike">
                <a:solidFill>
                  <a:schemeClr val="dk1"/>
                </a:solidFill>
                <a:latin typeface="Calibri"/>
                <a:ea typeface="Calibri"/>
              </a:endParaRPr>
            </a:p>
          </p:txBody>
        </p:sp>
      </p:grpSp>
      <p:grpSp>
        <p:nvGrpSpPr>
          <p:cNvPr id="891" name="Google Shape;177;p18"/>
          <p:cNvGrpSpPr/>
          <p:nvPr/>
        </p:nvGrpSpPr>
        <p:grpSpPr>
          <a:xfrm>
            <a:off x="8374320" y="7502040"/>
            <a:ext cx="732960" cy="368640"/>
            <a:chOff x="8374320" y="7502040"/>
            <a:chExt cx="732960" cy="368640"/>
          </a:xfrm>
        </p:grpSpPr>
        <p:sp>
          <p:nvSpPr>
            <p:cNvPr id="892" name="Google Shape;178;p18"/>
            <p:cNvSpPr/>
            <p:nvPr/>
          </p:nvSpPr>
          <p:spPr>
            <a:xfrm>
              <a:off x="8374320" y="7502040"/>
              <a:ext cx="732960" cy="368640"/>
            </a:xfrm>
            <a:custGeom>
              <a:avLst/>
              <a:gdLst>
                <a:gd name="textAreaLeft" fmla="*/ 0 w 732960"/>
                <a:gd name="textAreaRight" fmla="*/ 733320 w 732960"/>
                <a:gd name="textAreaTop" fmla="*/ 0 h 368640"/>
                <a:gd name="textAreaBottom" fmla="*/ 369000 h 368640"/>
              </a:gdLst>
              <a:ahLst/>
              <a:rect l="textAreaLeft" t="textAreaTop" r="textAreaRight" b="textAreaBottom"/>
              <a:pathLst>
                <a:path w="1615013" h="812800">
                  <a:moveTo>
                    <a:pt x="807506" y="0"/>
                  </a:moveTo>
                  <a:cubicBezTo>
                    <a:pt x="361533" y="0"/>
                    <a:pt x="0" y="181951"/>
                    <a:pt x="0" y="406400"/>
                  </a:cubicBezTo>
                  <a:cubicBezTo>
                    <a:pt x="0" y="630849"/>
                    <a:pt x="361533" y="812800"/>
                    <a:pt x="807506" y="812800"/>
                  </a:cubicBezTo>
                  <a:cubicBezTo>
                    <a:pt x="1253480" y="812800"/>
                    <a:pt x="1615013" y="630849"/>
                    <a:pt x="1615013" y="406400"/>
                  </a:cubicBezTo>
                  <a:cubicBezTo>
                    <a:pt x="1615013" y="181951"/>
                    <a:pt x="1253480" y="0"/>
                    <a:pt x="807506" y="0"/>
                  </a:cubicBezTo>
                  <a:close/>
                </a:path>
              </a:pathLst>
            </a:custGeom>
            <a:solidFill>
              <a:srgbClr val="ffffff"/>
            </a:solidFill>
            <a:ln cap="sq" w="85725">
              <a:solidFill>
                <a:srgbClr val="c9a751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893" name="Google Shape;179;p18"/>
            <p:cNvSpPr/>
            <p:nvPr/>
          </p:nvSpPr>
          <p:spPr>
            <a:xfrm>
              <a:off x="8443080" y="7519320"/>
              <a:ext cx="595440" cy="3168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440" rIns="46440" tIns="46440" bIns="46440" anchor="ctr">
              <a:noAutofit/>
            </a:bodyPr>
            <a:p>
              <a:pPr algn="ctr">
                <a:lnSpc>
                  <a:spcPct val="135000"/>
                </a:lnSpc>
                <a:tabLst>
                  <a:tab algn="l" pos="0"/>
                </a:tabLst>
              </a:pPr>
              <a:endParaRPr b="0" lang="es-BO" sz="1800" spc="-1" strike="noStrike">
                <a:solidFill>
                  <a:schemeClr val="dk1"/>
                </a:solidFill>
                <a:latin typeface="Calibri"/>
                <a:ea typeface="Calibri"/>
              </a:endParaRPr>
            </a:p>
          </p:txBody>
        </p:sp>
      </p:grpSp>
      <p:grpSp>
        <p:nvGrpSpPr>
          <p:cNvPr id="894" name="Google Shape;180;p18"/>
          <p:cNvGrpSpPr/>
          <p:nvPr/>
        </p:nvGrpSpPr>
        <p:grpSpPr>
          <a:xfrm>
            <a:off x="8374320" y="2093400"/>
            <a:ext cx="732960" cy="368640"/>
            <a:chOff x="8374320" y="2093400"/>
            <a:chExt cx="732960" cy="368640"/>
          </a:xfrm>
        </p:grpSpPr>
        <p:sp>
          <p:nvSpPr>
            <p:cNvPr id="895" name="Google Shape;181;p18"/>
            <p:cNvSpPr/>
            <p:nvPr/>
          </p:nvSpPr>
          <p:spPr>
            <a:xfrm>
              <a:off x="8374320" y="2093400"/>
              <a:ext cx="732960" cy="368640"/>
            </a:xfrm>
            <a:custGeom>
              <a:avLst/>
              <a:gdLst>
                <a:gd name="textAreaLeft" fmla="*/ 0 w 732960"/>
                <a:gd name="textAreaRight" fmla="*/ 733320 w 732960"/>
                <a:gd name="textAreaTop" fmla="*/ 0 h 368640"/>
                <a:gd name="textAreaBottom" fmla="*/ 369000 h 368640"/>
              </a:gdLst>
              <a:ahLst/>
              <a:rect l="textAreaLeft" t="textAreaTop" r="textAreaRight" b="textAreaBottom"/>
              <a:pathLst>
                <a:path w="1615013" h="812800">
                  <a:moveTo>
                    <a:pt x="807506" y="0"/>
                  </a:moveTo>
                  <a:cubicBezTo>
                    <a:pt x="361533" y="0"/>
                    <a:pt x="0" y="181951"/>
                    <a:pt x="0" y="406400"/>
                  </a:cubicBezTo>
                  <a:cubicBezTo>
                    <a:pt x="0" y="630849"/>
                    <a:pt x="361533" y="812800"/>
                    <a:pt x="807506" y="812800"/>
                  </a:cubicBezTo>
                  <a:cubicBezTo>
                    <a:pt x="1253480" y="812800"/>
                    <a:pt x="1615013" y="630849"/>
                    <a:pt x="1615013" y="406400"/>
                  </a:cubicBezTo>
                  <a:cubicBezTo>
                    <a:pt x="1615013" y="181951"/>
                    <a:pt x="1253480" y="0"/>
                    <a:pt x="807506" y="0"/>
                  </a:cubicBezTo>
                  <a:close/>
                </a:path>
              </a:pathLst>
            </a:custGeom>
            <a:solidFill>
              <a:srgbClr val="ffffff"/>
            </a:solidFill>
            <a:ln cap="sq" w="76200">
              <a:solidFill>
                <a:srgbClr val="c9a751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896" name="Google Shape;182;p18"/>
            <p:cNvSpPr/>
            <p:nvPr/>
          </p:nvSpPr>
          <p:spPr>
            <a:xfrm>
              <a:off x="8443080" y="2110680"/>
              <a:ext cx="595440" cy="3168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46440" rIns="46440" tIns="46440" bIns="46440" anchor="ctr">
              <a:noAutofit/>
            </a:bodyPr>
            <a:p>
              <a:pPr algn="ctr">
                <a:lnSpc>
                  <a:spcPct val="135000"/>
                </a:lnSpc>
                <a:tabLst>
                  <a:tab algn="l" pos="0"/>
                </a:tabLst>
              </a:pPr>
              <a:endParaRPr b="0" lang="es-BO" sz="1800" spc="-1" strike="noStrike">
                <a:solidFill>
                  <a:schemeClr val="dk1"/>
                </a:solidFill>
                <a:latin typeface="Calibri"/>
                <a:ea typeface="Calibri"/>
              </a:endParaRPr>
            </a:p>
          </p:txBody>
        </p:sp>
      </p:grpSp>
      <p:sp>
        <p:nvSpPr>
          <p:cNvPr id="897" name="Google Shape;183;p18"/>
          <p:cNvSpPr/>
          <p:nvPr/>
        </p:nvSpPr>
        <p:spPr>
          <a:xfrm>
            <a:off x="1028880" y="4680000"/>
            <a:ext cx="6406920" cy="3903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40000"/>
              </a:lnSpc>
              <a:tabLst>
                <a:tab algn="l" pos="0"/>
              </a:tabLst>
            </a:pPr>
            <a:endParaRPr b="0" lang="es-BO" sz="21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40000"/>
              </a:lnSpc>
              <a:tabLst>
                <a:tab algn="l" pos="0"/>
              </a:tabLst>
            </a:pPr>
            <a:r>
              <a:rPr b="0" lang="en-US" sz="2100" spc="-1" strike="noStrike">
                <a:solidFill>
                  <a:srgbClr val="242732"/>
                </a:solidFill>
                <a:latin typeface="Arial"/>
                <a:ea typeface="Arial"/>
              </a:rPr>
              <a:t>El Decreto Supremo N° 5502, de 15 de diciembre de 2025, en su Parágrafo II del Artículo 2 dispone la sustitución de la Unidad de Acción Comunitaria y Gestión Solidaria – UACGS del Ministerio de la Presidencia, por el Despacho de Gestión Social de Su Excelencia - DEGSE, bajo dependencia directa de la Presidenta o del Presidente del Estado Plurinacional de Bolivia</a:t>
            </a:r>
            <a:r>
              <a:rPr b="0" lang="es-MX" sz="2100" spc="-1" strike="noStrike">
                <a:solidFill>
                  <a:srgbClr val="242732"/>
                </a:solidFill>
                <a:latin typeface="Arial"/>
                <a:ea typeface="Arial"/>
              </a:rPr>
              <a:t>.</a:t>
            </a:r>
            <a:endParaRPr b="0" lang="es-BO" sz="2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8" name="Google Shape;184;p18"/>
          <p:cNvSpPr/>
          <p:nvPr/>
        </p:nvSpPr>
        <p:spPr>
          <a:xfrm>
            <a:off x="4769640" y="3560400"/>
            <a:ext cx="3855240" cy="96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78000"/>
              </a:lnSpc>
              <a:tabLst>
                <a:tab algn="l" pos="0"/>
              </a:tabLst>
            </a:pPr>
            <a:r>
              <a:rPr b="1" lang="es-MX" sz="8100" spc="-1" strike="noStrike">
                <a:solidFill>
                  <a:srgbClr val="e2ac00"/>
                </a:solidFill>
                <a:latin typeface="Arial"/>
                <a:ea typeface="Arial"/>
              </a:rPr>
              <a:t>DEGSE</a:t>
            </a:r>
            <a:endParaRPr b="0" lang="es-BO" sz="8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9" name="Google Shape;185;p18"/>
          <p:cNvSpPr/>
          <p:nvPr/>
        </p:nvSpPr>
        <p:spPr>
          <a:xfrm>
            <a:off x="9678960" y="2527920"/>
            <a:ext cx="5668200" cy="1023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40000"/>
              </a:lnSpc>
              <a:tabLst>
                <a:tab algn="l" pos="0"/>
              </a:tabLst>
            </a:pPr>
            <a:r>
              <a:rPr b="0" lang="es-MX" sz="1600" spc="-1" strike="noStrike">
                <a:solidFill>
                  <a:srgbClr val="242732"/>
                </a:solidFill>
                <a:latin typeface="Arial"/>
                <a:ea typeface="Arial"/>
              </a:rPr>
              <a:t>Brinda asistencia solidaria, humanitaria, técnica y gestiones en salud, en la gestión 2025 se ha logrado entregar y atender a 625 casos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0" name="Google Shape;187;p18"/>
          <p:cNvSpPr/>
          <p:nvPr/>
        </p:nvSpPr>
        <p:spPr>
          <a:xfrm>
            <a:off x="9459720" y="1974960"/>
            <a:ext cx="6742800" cy="392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78000"/>
              </a:lnSpc>
              <a:tabLst>
                <a:tab algn="l" pos="0"/>
              </a:tabLst>
            </a:pPr>
            <a:r>
              <a:rPr b="1" lang="en-US" sz="3300" spc="-1" strike="noStrike">
                <a:solidFill>
                  <a:srgbClr val="242732"/>
                </a:solidFill>
                <a:latin typeface="Arial"/>
                <a:ea typeface="Arial"/>
              </a:rPr>
              <a:t>Programa Gestión Solidaria.</a:t>
            </a:r>
            <a:endParaRPr b="0" lang="es-BO" sz="3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1" name="Google Shape;188;p18"/>
          <p:cNvSpPr/>
          <p:nvPr/>
        </p:nvSpPr>
        <p:spPr>
          <a:xfrm>
            <a:off x="9678960" y="7926840"/>
            <a:ext cx="5670720" cy="170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40000"/>
              </a:lnSpc>
              <a:tabLst>
                <a:tab algn="l" pos="0"/>
              </a:tabLst>
            </a:pPr>
            <a:r>
              <a:rPr b="0" lang="es-MX" sz="1600" spc="-1" strike="noStrike">
                <a:solidFill>
                  <a:srgbClr val="242732"/>
                </a:solidFill>
                <a:latin typeface="Arial"/>
                <a:ea typeface="Arial"/>
              </a:rPr>
              <a:t>Coordina con instituciones públicas y privadas y así mismo conforma grupos de voluntariado con los servidores públicos para trabajos comunitarios en Unidades Educativas y barrios periurbanos, en este programa se ha logrado atender 280 solicitudes, en la gestión 2025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2" name="Google Shape;190;p18"/>
          <p:cNvSpPr/>
          <p:nvPr/>
        </p:nvSpPr>
        <p:spPr>
          <a:xfrm>
            <a:off x="10375200" y="5029560"/>
            <a:ext cx="5668200" cy="170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ct val="140000"/>
              </a:lnSpc>
              <a:tabLst>
                <a:tab algn="l" pos="0"/>
              </a:tabLst>
            </a:pPr>
            <a:r>
              <a:rPr b="0" lang="es-MX" sz="1600" spc="-1" strike="noStrike">
                <a:solidFill>
                  <a:srgbClr val="242732"/>
                </a:solidFill>
                <a:latin typeface="Arial"/>
                <a:ea typeface="Arial"/>
              </a:rPr>
              <a:t>Fortalece los Comités Populares de mujeres, jóvenes y adultos mayores, para promover procesos de organización autogestionaria, en los ámbitos sociales, cultural y económico, se lograron atender en la gestión 2025 a 458</a:t>
            </a:r>
            <a:r>
              <a:rPr b="0" lang="en-US" sz="1600" spc="-1" strike="noStrike">
                <a:solidFill>
                  <a:srgbClr val="242732"/>
                </a:solidFill>
                <a:latin typeface="Arial"/>
                <a:ea typeface="Arial"/>
              </a:rPr>
              <a:t> Organizaciones (el dato no contempla beneficiarios indirectos)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3" name="Google Shape;192;p18"/>
          <p:cNvSpPr/>
          <p:nvPr/>
        </p:nvSpPr>
        <p:spPr>
          <a:xfrm>
            <a:off x="10189800" y="4532040"/>
            <a:ext cx="8593560" cy="392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78000"/>
              </a:lnSpc>
              <a:tabLst>
                <a:tab algn="l" pos="0"/>
              </a:tabLst>
            </a:pPr>
            <a:r>
              <a:rPr b="1" lang="es-MX" sz="3300" spc="-1" strike="noStrike">
                <a:solidFill>
                  <a:srgbClr val="242732"/>
                </a:solidFill>
                <a:latin typeface="Arial"/>
                <a:ea typeface="Arial"/>
              </a:rPr>
              <a:t>Programa Movilización Comunitaria</a:t>
            </a:r>
            <a:endParaRPr b="0" lang="es-BO" sz="3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4" name="Google Shape;193;p18"/>
          <p:cNvSpPr/>
          <p:nvPr/>
        </p:nvSpPr>
        <p:spPr>
          <a:xfrm>
            <a:off x="9678600" y="7499520"/>
            <a:ext cx="7938360" cy="392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78000"/>
              </a:lnSpc>
              <a:tabLst>
                <a:tab algn="l" pos="0"/>
              </a:tabLst>
            </a:pPr>
            <a:r>
              <a:rPr b="1" lang="es-MX" sz="3300" spc="-1" strike="noStrike">
                <a:solidFill>
                  <a:srgbClr val="242732"/>
                </a:solidFill>
                <a:latin typeface="Arial"/>
                <a:ea typeface="Arial"/>
              </a:rPr>
              <a:t>Programa Acción Social Comunitario</a:t>
            </a:r>
            <a:endParaRPr b="0" lang="es-BO" sz="33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slow">
    <p:push dir="u"/>
  </p:transition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5" name="Google Shape;199;p19"/>
          <p:cNvGrpSpPr/>
          <p:nvPr/>
        </p:nvGrpSpPr>
        <p:grpSpPr>
          <a:xfrm>
            <a:off x="12839400" y="2961360"/>
            <a:ext cx="4756680" cy="5349960"/>
            <a:chOff x="12839400" y="2961360"/>
            <a:chExt cx="4756680" cy="5349960"/>
          </a:xfrm>
        </p:grpSpPr>
        <p:sp>
          <p:nvSpPr>
            <p:cNvPr id="906" name="Google Shape;200;p19"/>
            <p:cNvSpPr/>
            <p:nvPr/>
          </p:nvSpPr>
          <p:spPr>
            <a:xfrm>
              <a:off x="12839400" y="2961360"/>
              <a:ext cx="4756680" cy="5349600"/>
            </a:xfrm>
            <a:custGeom>
              <a:avLst/>
              <a:gdLst>
                <a:gd name="textAreaLeft" fmla="*/ 0 w 4756680"/>
                <a:gd name="textAreaRight" fmla="*/ 4757040 w 4756680"/>
                <a:gd name="textAreaTop" fmla="*/ 0 h 5349600"/>
                <a:gd name="textAreaBottom" fmla="*/ 5349960 h 5349600"/>
              </a:gdLst>
              <a:ahLst/>
              <a:rect l="textAreaLeft" t="textAreaTop" r="textAreaRight" b="textAreaBottom"/>
              <a:pathLst>
                <a:path w="1252874" h="1409067">
                  <a:moveTo>
                    <a:pt x="83001" y="0"/>
                  </a:moveTo>
                  <a:lnTo>
                    <a:pt x="1169873" y="0"/>
                  </a:lnTo>
                  <a:cubicBezTo>
                    <a:pt x="1191886" y="0"/>
                    <a:pt x="1212998" y="8745"/>
                    <a:pt x="1228564" y="24311"/>
                  </a:cubicBezTo>
                  <a:cubicBezTo>
                    <a:pt x="1244130" y="39876"/>
                    <a:pt x="1252874" y="60988"/>
                    <a:pt x="1252874" y="83001"/>
                  </a:cubicBezTo>
                  <a:lnTo>
                    <a:pt x="1252874" y="1326066"/>
                  </a:lnTo>
                  <a:cubicBezTo>
                    <a:pt x="1252874" y="1371906"/>
                    <a:pt x="1215713" y="1409067"/>
                    <a:pt x="1169873" y="1409067"/>
                  </a:cubicBezTo>
                  <a:lnTo>
                    <a:pt x="83001" y="1409067"/>
                  </a:lnTo>
                  <a:cubicBezTo>
                    <a:pt x="37161" y="1409067"/>
                    <a:pt x="0" y="1371906"/>
                    <a:pt x="0" y="1326066"/>
                  </a:cubicBezTo>
                  <a:lnTo>
                    <a:pt x="0" y="83001"/>
                  </a:lnTo>
                  <a:cubicBezTo>
                    <a:pt x="0" y="37161"/>
                    <a:pt x="37161" y="0"/>
                    <a:pt x="83001" y="0"/>
                  </a:cubicBezTo>
                  <a:close/>
                </a:path>
              </a:pathLst>
            </a:custGeom>
            <a:noFill/>
            <a:ln cap="rnd" w="19050">
              <a:solidFill>
                <a:srgbClr val="c9a75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f121d"/>
                </a:solidFill>
                <a:latin typeface="Arial"/>
                <a:ea typeface="Arial"/>
              </a:endParaRPr>
            </a:p>
          </p:txBody>
        </p:sp>
        <p:sp>
          <p:nvSpPr>
            <p:cNvPr id="907" name="Google Shape;201;p19"/>
            <p:cNvSpPr/>
            <p:nvPr/>
          </p:nvSpPr>
          <p:spPr>
            <a:xfrm>
              <a:off x="12839400" y="2961360"/>
              <a:ext cx="4756320" cy="53499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50760" rIns="50760" tIns="50760" bIns="50760" anchor="ctr">
              <a:noAutofit/>
            </a:bodyPr>
            <a:p>
              <a:pPr algn="ctr">
                <a:lnSpc>
                  <a:spcPct val="120000"/>
                </a:lnSpc>
                <a:tabLst>
                  <a:tab algn="l" pos="0"/>
                </a:tabLst>
              </a:pPr>
              <a:endParaRPr b="0" lang="es-BO" sz="1800" spc="-1" strike="noStrike">
                <a:solidFill>
                  <a:srgbClr val="0f121d"/>
                </a:solidFill>
                <a:latin typeface="Calibri"/>
                <a:ea typeface="Calibri"/>
              </a:endParaRPr>
            </a:p>
          </p:txBody>
        </p:sp>
      </p:grpSp>
      <p:sp>
        <p:nvSpPr>
          <p:cNvPr id="908" name="Google Shape;202;p19"/>
          <p:cNvSpPr/>
          <p:nvPr/>
        </p:nvSpPr>
        <p:spPr>
          <a:xfrm>
            <a:off x="4145760" y="1383120"/>
            <a:ext cx="9611640" cy="60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74000"/>
              </a:lnSpc>
              <a:tabLst>
                <a:tab algn="l" pos="0"/>
              </a:tabLst>
            </a:pPr>
            <a:r>
              <a:rPr b="1" lang="es-MX" sz="5400" spc="-1" strike="noStrike">
                <a:solidFill>
                  <a:srgbClr val="e2ac00"/>
                </a:solidFill>
                <a:latin typeface="Arial"/>
                <a:ea typeface="Arial"/>
              </a:rPr>
              <a:t>GESTIONES ADICIONALES</a:t>
            </a:r>
            <a:endParaRPr b="0" lang="es-BO" sz="54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909" name="Google Shape;203;p19"/>
          <p:cNvGrpSpPr/>
          <p:nvPr/>
        </p:nvGrpSpPr>
        <p:grpSpPr>
          <a:xfrm>
            <a:off x="1253160" y="2197800"/>
            <a:ext cx="5436360" cy="6877080"/>
            <a:chOff x="1253160" y="2197800"/>
            <a:chExt cx="5436360" cy="6877080"/>
          </a:xfrm>
        </p:grpSpPr>
        <p:sp>
          <p:nvSpPr>
            <p:cNvPr id="910" name="Google Shape;204;p19"/>
            <p:cNvSpPr/>
            <p:nvPr/>
          </p:nvSpPr>
          <p:spPr>
            <a:xfrm>
              <a:off x="1253160" y="2197800"/>
              <a:ext cx="5436360" cy="6876720"/>
            </a:xfrm>
            <a:custGeom>
              <a:avLst/>
              <a:gdLst>
                <a:gd name="textAreaLeft" fmla="*/ 0 w 5436360"/>
                <a:gd name="textAreaRight" fmla="*/ 5436720 w 5436360"/>
                <a:gd name="textAreaTop" fmla="*/ 0 h 6876720"/>
                <a:gd name="textAreaBottom" fmla="*/ 6877080 h 6876720"/>
              </a:gdLst>
              <a:ahLst/>
              <a:rect l="textAreaLeft" t="textAreaTop" r="textAreaRight" b="textAreaBottom"/>
              <a:pathLst>
                <a:path w="1252874" h="1409067">
                  <a:moveTo>
                    <a:pt x="83001" y="0"/>
                  </a:moveTo>
                  <a:lnTo>
                    <a:pt x="1169873" y="0"/>
                  </a:lnTo>
                  <a:cubicBezTo>
                    <a:pt x="1191886" y="0"/>
                    <a:pt x="1212998" y="8745"/>
                    <a:pt x="1228564" y="24311"/>
                  </a:cubicBezTo>
                  <a:cubicBezTo>
                    <a:pt x="1244130" y="39876"/>
                    <a:pt x="1252874" y="60988"/>
                    <a:pt x="1252874" y="83001"/>
                  </a:cubicBezTo>
                  <a:lnTo>
                    <a:pt x="1252874" y="1326066"/>
                  </a:lnTo>
                  <a:cubicBezTo>
                    <a:pt x="1252874" y="1371906"/>
                    <a:pt x="1215713" y="1409067"/>
                    <a:pt x="1169873" y="1409067"/>
                  </a:cubicBezTo>
                  <a:lnTo>
                    <a:pt x="83001" y="1409067"/>
                  </a:lnTo>
                  <a:cubicBezTo>
                    <a:pt x="37161" y="1409067"/>
                    <a:pt x="0" y="1371906"/>
                    <a:pt x="0" y="1326066"/>
                  </a:cubicBezTo>
                  <a:lnTo>
                    <a:pt x="0" y="83001"/>
                  </a:lnTo>
                  <a:cubicBezTo>
                    <a:pt x="0" y="37161"/>
                    <a:pt x="37161" y="0"/>
                    <a:pt x="83001" y="0"/>
                  </a:cubicBezTo>
                  <a:close/>
                </a:path>
              </a:pathLst>
            </a:custGeom>
            <a:noFill/>
            <a:ln cap="rnd" w="19050">
              <a:solidFill>
                <a:srgbClr val="c9a75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f121d"/>
                </a:solidFill>
                <a:latin typeface="Arial"/>
                <a:ea typeface="Arial"/>
              </a:endParaRPr>
            </a:p>
          </p:txBody>
        </p:sp>
        <p:sp>
          <p:nvSpPr>
            <p:cNvPr id="911" name="Google Shape;205;p19"/>
            <p:cNvSpPr/>
            <p:nvPr/>
          </p:nvSpPr>
          <p:spPr>
            <a:xfrm>
              <a:off x="1253160" y="2197800"/>
              <a:ext cx="5436000" cy="6877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50760" rIns="50760" tIns="50760" bIns="50760" anchor="ctr">
              <a:noAutofit/>
            </a:bodyPr>
            <a:p>
              <a:pPr algn="ctr">
                <a:lnSpc>
                  <a:spcPct val="120000"/>
                </a:lnSpc>
                <a:tabLst>
                  <a:tab algn="l" pos="0"/>
                </a:tabLst>
              </a:pPr>
              <a:endParaRPr b="0" lang="es-BO" sz="1800" spc="-1" strike="noStrike">
                <a:solidFill>
                  <a:srgbClr val="0f121d"/>
                </a:solidFill>
                <a:latin typeface="Calibri"/>
                <a:ea typeface="Calibri"/>
              </a:endParaRPr>
            </a:p>
          </p:txBody>
        </p:sp>
      </p:grpSp>
      <p:sp>
        <p:nvSpPr>
          <p:cNvPr id="912" name="Google Shape;209;p19"/>
          <p:cNvSpPr/>
          <p:nvPr/>
        </p:nvSpPr>
        <p:spPr>
          <a:xfrm>
            <a:off x="1441080" y="2528640"/>
            <a:ext cx="5060160" cy="190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-US" sz="2500" spc="-1" strike="noStrike">
                <a:solidFill>
                  <a:srgbClr val="0f121d"/>
                </a:solidFill>
                <a:latin typeface="Arial"/>
                <a:ea typeface="Arial"/>
              </a:rPr>
              <a:t>Pago de Resarcimiento Excepcional Para Víctimas de Gobiernos Inconstitucionales en el Periodo del 4 de noviembre de 1964 al 10 de Octubre de 1982</a:t>
            </a:r>
            <a:endParaRPr b="0" lang="es-BO" sz="2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3" name="Google Shape;210;p19"/>
          <p:cNvSpPr/>
          <p:nvPr/>
        </p:nvSpPr>
        <p:spPr>
          <a:xfrm>
            <a:off x="1466280" y="4970160"/>
            <a:ext cx="5010120" cy="375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ct val="140000"/>
              </a:lnSpc>
              <a:tabLst>
                <a:tab algn="l" pos="0"/>
              </a:tabLst>
            </a:pPr>
            <a:r>
              <a:rPr b="0" lang="es-MX" sz="2200" spc="-1" strike="noStrike">
                <a:solidFill>
                  <a:srgbClr val="0f121d"/>
                </a:solidFill>
                <a:latin typeface="Arial"/>
                <a:ea typeface="Arial"/>
              </a:rPr>
              <a:t>L</a:t>
            </a:r>
            <a:r>
              <a:rPr b="0" lang="en-US" sz="2200" spc="-1" strike="noStrike">
                <a:solidFill>
                  <a:srgbClr val="0f121d"/>
                </a:solidFill>
                <a:latin typeface="Arial"/>
                <a:ea typeface="Arial"/>
              </a:rPr>
              <a:t>a Ley N°1446, de 25 de julio de 2022, establece el pago del 80% restante al resarcimiento excepcional al total de los beneficiarios de la lista final y definitiva establecida en el Decreto Supremo Nº1211, de 30 de abril de 2012, cuyo monto </a:t>
            </a:r>
            <a:r>
              <a:rPr b="0" lang="es-MX" sz="2200" spc="-1" strike="noStrike">
                <a:solidFill>
                  <a:srgbClr val="0f121d"/>
                </a:solidFill>
                <a:latin typeface="Arial"/>
                <a:ea typeface="Arial"/>
              </a:rPr>
              <a:t>pagado en la gestión 2025 </a:t>
            </a:r>
            <a:r>
              <a:rPr b="0" lang="en-US" sz="2200" spc="-1" strike="noStrike">
                <a:solidFill>
                  <a:srgbClr val="0f121d"/>
                </a:solidFill>
                <a:latin typeface="Arial"/>
                <a:ea typeface="Arial"/>
              </a:rPr>
              <a:t>alcanza a Bs</a:t>
            </a:r>
            <a:r>
              <a:rPr b="0" lang="es-MX" sz="2200" spc="-1" strike="noStrike">
                <a:solidFill>
                  <a:srgbClr val="0f121d"/>
                </a:solidFill>
                <a:latin typeface="Arial"/>
                <a:ea typeface="Arial"/>
              </a:rPr>
              <a:t>844.255,77</a:t>
            </a:r>
            <a:endParaRPr b="0" lang="es-BO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4" name="Google Shape;211;p19"/>
          <p:cNvSpPr/>
          <p:nvPr/>
        </p:nvSpPr>
        <p:spPr>
          <a:xfrm>
            <a:off x="13430160" y="3170880"/>
            <a:ext cx="378072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s-MX" sz="2500" spc="-1" strike="noStrike">
                <a:solidFill>
                  <a:srgbClr val="0f121d"/>
                </a:solidFill>
                <a:latin typeface="Arial"/>
                <a:ea typeface="Arial"/>
              </a:rPr>
              <a:t>Pago a proveedores por servicios médicos de beneficiarios </a:t>
            </a:r>
            <a:endParaRPr b="0" lang="es-BO" sz="2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5" name="Google Shape;212;p19"/>
          <p:cNvSpPr/>
          <p:nvPr/>
        </p:nvSpPr>
        <p:spPr>
          <a:xfrm>
            <a:off x="13430160" y="4716000"/>
            <a:ext cx="3780720" cy="281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ct val="140000"/>
              </a:lnSpc>
              <a:tabLst>
                <a:tab algn="l" pos="0"/>
              </a:tabLst>
            </a:pPr>
            <a:r>
              <a:rPr b="0" lang="es-MX" sz="2200" spc="-1" strike="noStrike">
                <a:solidFill>
                  <a:srgbClr val="0f121d"/>
                </a:solidFill>
                <a:latin typeface="Arial"/>
                <a:ea typeface="Arial"/>
              </a:rPr>
              <a:t>Se a pagado un monto total de Bs106.741,52, por concepto de pago a proveedores servicios médicos, para beneficiarios solicitantes.</a:t>
            </a:r>
            <a:endParaRPr b="0" lang="es-BO" sz="2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16" name="Imagen 2" descr="WhatsApp Image 2026-03-24 at 3.07.12 PM"/>
          <p:cNvPicPr/>
          <p:nvPr/>
        </p:nvPicPr>
        <p:blipFill>
          <a:blip r:embed="rId1"/>
          <a:stretch/>
        </p:blipFill>
        <p:spPr>
          <a:xfrm>
            <a:off x="7524360" y="2275920"/>
            <a:ext cx="4480200" cy="3360240"/>
          </a:xfrm>
          <a:prstGeom prst="rect">
            <a:avLst/>
          </a:prstGeom>
          <a:ln w="0">
            <a:noFill/>
          </a:ln>
        </p:spPr>
      </p:pic>
      <p:pic>
        <p:nvPicPr>
          <p:cNvPr id="917" name="Imagen 1" descr="WhatsApp Image 2026-03-24 at 3.03.32 PM"/>
          <p:cNvPicPr/>
          <p:nvPr/>
        </p:nvPicPr>
        <p:blipFill>
          <a:blip r:embed="rId2"/>
          <a:stretch/>
        </p:blipFill>
        <p:spPr>
          <a:xfrm>
            <a:off x="7189560" y="5914800"/>
            <a:ext cx="5334480" cy="3160080"/>
          </a:xfrm>
          <a:prstGeom prst="rect">
            <a:avLst/>
          </a:prstGeom>
          <a:ln w="0">
            <a:noFill/>
          </a:ln>
        </p:spPr>
      </p:pic>
    </p:spTree>
  </p:cSld>
  <p:transition spd="slow">
    <p:push dir="u"/>
  </p:transition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43;p17"/>
          <p:cNvSpPr/>
          <p:nvPr/>
        </p:nvSpPr>
        <p:spPr>
          <a:xfrm>
            <a:off x="931680" y="7218720"/>
            <a:ext cx="392400" cy="392400"/>
          </a:xfrm>
          <a:custGeom>
            <a:avLst/>
            <a:gdLst>
              <a:gd name="textAreaLeft" fmla="*/ 0 w 392400"/>
              <a:gd name="textAreaRight" fmla="*/ 392760 w 392400"/>
              <a:gd name="textAreaTop" fmla="*/ 0 h 392400"/>
              <a:gd name="textAreaBottom" fmla="*/ 392760 h 392400"/>
            </a:gdLst>
            <a:ahLst/>
            <a:rect l="textAreaLeft" t="textAreaTop" r="textAreaRight" b="textAreaBottom"/>
            <a:pathLst>
              <a:path w="392635" h="392635">
                <a:moveTo>
                  <a:pt x="0" y="0"/>
                </a:moveTo>
                <a:lnTo>
                  <a:pt x="392635" y="0"/>
                </a:lnTo>
                <a:lnTo>
                  <a:pt x="392635" y="392634"/>
                </a:lnTo>
                <a:lnTo>
                  <a:pt x="0" y="39263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94" name="Google Shape;144;p17"/>
          <p:cNvSpPr/>
          <p:nvPr/>
        </p:nvSpPr>
        <p:spPr>
          <a:xfrm>
            <a:off x="9214920" y="7359120"/>
            <a:ext cx="392400" cy="392400"/>
          </a:xfrm>
          <a:custGeom>
            <a:avLst/>
            <a:gdLst>
              <a:gd name="textAreaLeft" fmla="*/ 0 w 392400"/>
              <a:gd name="textAreaRight" fmla="*/ 392760 w 392400"/>
              <a:gd name="textAreaTop" fmla="*/ 0 h 392400"/>
              <a:gd name="textAreaBottom" fmla="*/ 392760 h 392400"/>
            </a:gdLst>
            <a:ahLst/>
            <a:rect l="textAreaLeft" t="textAreaTop" r="textAreaRight" b="textAreaBottom"/>
            <a:pathLst>
              <a:path w="392635" h="392635">
                <a:moveTo>
                  <a:pt x="0" y="0"/>
                </a:moveTo>
                <a:lnTo>
                  <a:pt x="392635" y="0"/>
                </a:lnTo>
                <a:lnTo>
                  <a:pt x="392635" y="392634"/>
                </a:lnTo>
                <a:lnTo>
                  <a:pt x="0" y="39263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95" name="Google Shape;145;p17"/>
          <p:cNvSpPr/>
          <p:nvPr/>
        </p:nvSpPr>
        <p:spPr>
          <a:xfrm>
            <a:off x="931680" y="6090840"/>
            <a:ext cx="392400" cy="392400"/>
          </a:xfrm>
          <a:custGeom>
            <a:avLst/>
            <a:gdLst>
              <a:gd name="textAreaLeft" fmla="*/ 0 w 392400"/>
              <a:gd name="textAreaRight" fmla="*/ 392760 w 392400"/>
              <a:gd name="textAreaTop" fmla="*/ 0 h 392400"/>
              <a:gd name="textAreaBottom" fmla="*/ 392760 h 392400"/>
            </a:gdLst>
            <a:ahLst/>
            <a:rect l="textAreaLeft" t="textAreaTop" r="textAreaRight" b="textAreaBottom"/>
            <a:pathLst>
              <a:path w="392635" h="392635">
                <a:moveTo>
                  <a:pt x="0" y="0"/>
                </a:moveTo>
                <a:lnTo>
                  <a:pt x="392635" y="0"/>
                </a:lnTo>
                <a:lnTo>
                  <a:pt x="392635" y="392634"/>
                </a:lnTo>
                <a:lnTo>
                  <a:pt x="0" y="39263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96" name="Google Shape;146;p17"/>
          <p:cNvSpPr/>
          <p:nvPr/>
        </p:nvSpPr>
        <p:spPr>
          <a:xfrm>
            <a:off x="9214920" y="6003360"/>
            <a:ext cx="392400" cy="392400"/>
          </a:xfrm>
          <a:custGeom>
            <a:avLst/>
            <a:gdLst>
              <a:gd name="textAreaLeft" fmla="*/ 0 w 392400"/>
              <a:gd name="textAreaRight" fmla="*/ 392760 w 392400"/>
              <a:gd name="textAreaTop" fmla="*/ 0 h 392400"/>
              <a:gd name="textAreaBottom" fmla="*/ 392760 h 392400"/>
            </a:gdLst>
            <a:ahLst/>
            <a:rect l="textAreaLeft" t="textAreaTop" r="textAreaRight" b="textAreaBottom"/>
            <a:pathLst>
              <a:path w="392635" h="392635">
                <a:moveTo>
                  <a:pt x="0" y="0"/>
                </a:moveTo>
                <a:lnTo>
                  <a:pt x="392635" y="0"/>
                </a:lnTo>
                <a:lnTo>
                  <a:pt x="392635" y="392634"/>
                </a:lnTo>
                <a:lnTo>
                  <a:pt x="0" y="39263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97" name="Google Shape;147;p17"/>
          <p:cNvSpPr/>
          <p:nvPr/>
        </p:nvSpPr>
        <p:spPr>
          <a:xfrm>
            <a:off x="931680" y="7280640"/>
            <a:ext cx="392400" cy="392400"/>
          </a:xfrm>
          <a:custGeom>
            <a:avLst/>
            <a:gdLst>
              <a:gd name="textAreaLeft" fmla="*/ 0 w 392400"/>
              <a:gd name="textAreaRight" fmla="*/ 392760 w 392400"/>
              <a:gd name="textAreaTop" fmla="*/ 0 h 392400"/>
              <a:gd name="textAreaBottom" fmla="*/ 392760 h 392400"/>
            </a:gdLst>
            <a:ahLst/>
            <a:rect l="textAreaLeft" t="textAreaTop" r="textAreaRight" b="textAreaBottom"/>
            <a:pathLst>
              <a:path w="392635" h="392635">
                <a:moveTo>
                  <a:pt x="0" y="0"/>
                </a:moveTo>
                <a:lnTo>
                  <a:pt x="392635" y="0"/>
                </a:lnTo>
                <a:lnTo>
                  <a:pt x="392635" y="392634"/>
                </a:lnTo>
                <a:lnTo>
                  <a:pt x="0" y="39263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98" name="Google Shape;148;p17"/>
          <p:cNvSpPr/>
          <p:nvPr/>
        </p:nvSpPr>
        <p:spPr>
          <a:xfrm>
            <a:off x="9214920" y="8454960"/>
            <a:ext cx="392400" cy="392400"/>
          </a:xfrm>
          <a:custGeom>
            <a:avLst/>
            <a:gdLst>
              <a:gd name="textAreaLeft" fmla="*/ 0 w 392400"/>
              <a:gd name="textAreaRight" fmla="*/ 392760 w 392400"/>
              <a:gd name="textAreaTop" fmla="*/ 0 h 392400"/>
              <a:gd name="textAreaBottom" fmla="*/ 392760 h 392400"/>
            </a:gdLst>
            <a:ahLst/>
            <a:rect l="textAreaLeft" t="textAreaTop" r="textAreaRight" b="textAreaBottom"/>
            <a:pathLst>
              <a:path w="392635" h="392635">
                <a:moveTo>
                  <a:pt x="0" y="0"/>
                </a:moveTo>
                <a:lnTo>
                  <a:pt x="392635" y="0"/>
                </a:lnTo>
                <a:lnTo>
                  <a:pt x="392635" y="392634"/>
                </a:lnTo>
                <a:lnTo>
                  <a:pt x="0" y="39263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cxnSp>
        <p:nvCxnSpPr>
          <p:cNvPr id="199" name="Google Shape;149;p17"/>
          <p:cNvCxnSpPr/>
          <p:nvPr/>
        </p:nvCxnSpPr>
        <p:spPr>
          <a:xfrm>
            <a:off x="834480" y="7414920"/>
            <a:ext cx="7947720" cy="360"/>
          </a:xfrm>
          <a:prstGeom prst="straightConnector1">
            <a:avLst/>
          </a:prstGeom>
          <a:ln w="19050">
            <a:solidFill>
              <a:srgbClr val="c9a751"/>
            </a:solidFill>
            <a:round/>
          </a:ln>
        </p:spPr>
      </p:cxnSp>
      <p:cxnSp>
        <p:nvCxnSpPr>
          <p:cNvPr id="200" name="Google Shape;150;p17"/>
          <p:cNvCxnSpPr/>
          <p:nvPr/>
        </p:nvCxnSpPr>
        <p:spPr>
          <a:xfrm>
            <a:off x="9311760" y="6474960"/>
            <a:ext cx="7947720" cy="360"/>
          </a:xfrm>
          <a:prstGeom prst="straightConnector1">
            <a:avLst/>
          </a:prstGeom>
          <a:ln w="19050">
            <a:solidFill>
              <a:srgbClr val="c9a751"/>
            </a:solidFill>
            <a:round/>
          </a:ln>
        </p:spPr>
      </p:cxnSp>
      <p:cxnSp>
        <p:nvCxnSpPr>
          <p:cNvPr id="201" name="Google Shape;153;p17"/>
          <p:cNvCxnSpPr/>
          <p:nvPr/>
        </p:nvCxnSpPr>
        <p:spPr>
          <a:xfrm>
            <a:off x="880200" y="8664840"/>
            <a:ext cx="7947720" cy="360"/>
          </a:xfrm>
          <a:prstGeom prst="straightConnector1">
            <a:avLst/>
          </a:prstGeom>
          <a:ln w="19050">
            <a:solidFill>
              <a:srgbClr val="c9a751"/>
            </a:solidFill>
            <a:round/>
          </a:ln>
        </p:spPr>
      </p:cxnSp>
      <p:cxnSp>
        <p:nvCxnSpPr>
          <p:cNvPr id="202" name="Google Shape;154;p17"/>
          <p:cNvCxnSpPr/>
          <p:nvPr/>
        </p:nvCxnSpPr>
        <p:spPr>
          <a:xfrm>
            <a:off x="9311760" y="8664840"/>
            <a:ext cx="7947720" cy="360"/>
          </a:xfrm>
          <a:prstGeom prst="straightConnector1">
            <a:avLst/>
          </a:prstGeom>
          <a:ln w="19050">
            <a:solidFill>
              <a:srgbClr val="c9a751"/>
            </a:solidFill>
            <a:round/>
          </a:ln>
        </p:spPr>
      </p:cxnSp>
      <p:sp>
        <p:nvSpPr>
          <p:cNvPr id="203" name="Google Shape;156;p17"/>
          <p:cNvSpPr/>
          <p:nvPr/>
        </p:nvSpPr>
        <p:spPr>
          <a:xfrm>
            <a:off x="9480240" y="6605640"/>
            <a:ext cx="7778880" cy="180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ct val="94000"/>
              </a:lnSpc>
            </a:pPr>
            <a:r>
              <a:rPr b="1" lang="es-BO" sz="1800" spc="-1" strike="noStrike">
                <a:solidFill>
                  <a:srgbClr val="000000"/>
                </a:solidFill>
                <a:latin typeface="Arial"/>
                <a:ea typeface="Arial"/>
              </a:rPr>
              <a:t>Difusión y Promoción: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94000"/>
              </a:lnSpc>
            </a:pP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  <a:p>
            <a:pPr lvl="1" marL="285840" indent="-285840" algn="just">
              <a:lnSpc>
                <a:spcPct val="94000"/>
              </a:lnSpc>
              <a:buClr>
                <a:srgbClr val="000000"/>
              </a:buClr>
              <a:buFont typeface="Arial"/>
              <a:buChar char="-"/>
            </a:pPr>
            <a:r>
              <a:rPr b="0" lang="es-MX" sz="1800" spc="-1" strike="noStrike">
                <a:solidFill>
                  <a:srgbClr val="000000"/>
                </a:solidFill>
                <a:latin typeface="Arial"/>
                <a:ea typeface="Arial"/>
              </a:rPr>
              <a:t>Ejecución del </a:t>
            </a:r>
            <a:r>
              <a:rPr b="1" lang="es-MX" sz="1800" spc="-1" strike="noStrike">
                <a:solidFill>
                  <a:srgbClr val="000000"/>
                </a:solidFill>
                <a:latin typeface="Arial"/>
                <a:ea typeface="Arial"/>
              </a:rPr>
              <a:t>Seminario híbrido</a:t>
            </a:r>
            <a:r>
              <a:rPr b="0" lang="es-MX" sz="1800" spc="-1" strike="noStrike">
                <a:solidFill>
                  <a:srgbClr val="000000"/>
                </a:solidFill>
                <a:latin typeface="Arial"/>
                <a:ea typeface="Arial"/>
              </a:rPr>
              <a:t> sobre Derecho Internacional de los DD.HH. junto a la Corte IDH.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94000"/>
              </a:lnSpc>
            </a:pP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  <a:p>
            <a:pPr lvl="1" marL="285840" indent="-285840" algn="just">
              <a:lnSpc>
                <a:spcPct val="94000"/>
              </a:lnSpc>
              <a:buClr>
                <a:srgbClr val="000000"/>
              </a:buClr>
              <a:buFont typeface="Arial"/>
              <a:buChar char="-"/>
            </a:pPr>
            <a:r>
              <a:rPr b="0" lang="es-MX" sz="1800" spc="-1" strike="noStrike">
                <a:solidFill>
                  <a:srgbClr val="000000"/>
                </a:solidFill>
                <a:latin typeface="Arial"/>
                <a:ea typeface="Arial"/>
              </a:rPr>
              <a:t>Publicación de la </a:t>
            </a:r>
            <a:r>
              <a:rPr b="1" lang="es-MX" sz="1800" spc="-1" strike="noStrike">
                <a:solidFill>
                  <a:srgbClr val="000000"/>
                </a:solidFill>
                <a:latin typeface="Arial"/>
                <a:ea typeface="Arial"/>
              </a:rPr>
              <a:t>1ra. edición digital</a:t>
            </a:r>
            <a:r>
              <a:rPr b="0" lang="es-MX" sz="1800" spc="-1" strike="noStrike">
                <a:solidFill>
                  <a:srgbClr val="000000"/>
                </a:solidFill>
                <a:latin typeface="Arial"/>
                <a:ea typeface="Arial"/>
              </a:rPr>
              <a:t> de la "Compilación de Instrumentos Internacionales de DD.HH." en septiembre de 2025.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4" name="Google Shape;157;p17"/>
          <p:cNvSpPr/>
          <p:nvPr/>
        </p:nvSpPr>
        <p:spPr>
          <a:xfrm>
            <a:off x="834840" y="6231960"/>
            <a:ext cx="8043840" cy="77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ct val="94000"/>
              </a:lnSpc>
            </a:pPr>
            <a:r>
              <a:rPr b="1" lang="es-MX" sz="1800" spc="-1" strike="noStrike">
                <a:solidFill>
                  <a:srgbClr val="000000"/>
                </a:solidFill>
                <a:latin typeface="Arial"/>
                <a:ea typeface="Arial"/>
              </a:rPr>
              <a:t>Control y Análisis:</a:t>
            </a:r>
            <a:r>
              <a:rPr b="0" lang="es-MX" sz="1800" spc="-1" strike="noStrike">
                <a:solidFill>
                  <a:srgbClr val="000000"/>
                </a:solidFill>
                <a:latin typeface="Arial"/>
                <a:ea typeface="Arial"/>
              </a:rPr>
              <a:t> Atención de </a:t>
            </a:r>
            <a:r>
              <a:rPr b="1" lang="es-MX" sz="1800" spc="-1" strike="noStrike">
                <a:solidFill>
                  <a:srgbClr val="000000"/>
                </a:solidFill>
                <a:latin typeface="Arial"/>
                <a:ea typeface="Arial"/>
              </a:rPr>
              <a:t>79 Proyectos de Ley en consulta</a:t>
            </a:r>
            <a:r>
              <a:rPr b="0" lang="es-MX" sz="1800" spc="-1" strike="noStrike">
                <a:solidFill>
                  <a:srgbClr val="000000"/>
                </a:solidFill>
                <a:latin typeface="Arial"/>
                <a:ea typeface="Arial"/>
              </a:rPr>
              <a:t> y elaboración de </a:t>
            </a:r>
            <a:r>
              <a:rPr b="1" lang="es-MX" sz="1800" spc="-1" strike="noStrike">
                <a:solidFill>
                  <a:srgbClr val="000000"/>
                </a:solidFill>
                <a:latin typeface="Arial"/>
                <a:ea typeface="Arial"/>
              </a:rPr>
              <a:t>3 documentos de análisis jurídico</a:t>
            </a:r>
            <a:r>
              <a:rPr b="0" lang="es-MX" sz="1800" spc="-1" strike="noStrike">
                <a:solidFill>
                  <a:srgbClr val="000000"/>
                </a:solidFill>
                <a:latin typeface="Arial"/>
                <a:ea typeface="Arial"/>
              </a:rPr>
              <a:t> sobre el Recurso de Casación, la detención preventiva y la estructura del Órgano Judicial.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5" name="Google Shape;158;p17"/>
          <p:cNvSpPr/>
          <p:nvPr/>
        </p:nvSpPr>
        <p:spPr>
          <a:xfrm>
            <a:off x="9480240" y="5380920"/>
            <a:ext cx="7778880" cy="77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ct val="94000"/>
              </a:lnSpc>
            </a:pPr>
            <a:r>
              <a:rPr b="1" lang="es-MX" sz="1800" spc="-1" strike="noStrike">
                <a:solidFill>
                  <a:srgbClr val="000000"/>
                </a:solidFill>
                <a:latin typeface="Arial"/>
                <a:ea typeface="Arial"/>
              </a:rPr>
              <a:t>Visitas Oficiales y Bicentenario:</a:t>
            </a:r>
            <a:r>
              <a:rPr b="0" lang="es-MX" sz="1800" spc="-1" strike="noStrike">
                <a:solidFill>
                  <a:srgbClr val="000000"/>
                </a:solidFill>
                <a:latin typeface="Arial"/>
                <a:ea typeface="Arial"/>
              </a:rPr>
              <a:t> Organización de la visita protocolar de la </a:t>
            </a:r>
            <a:r>
              <a:rPr b="1" lang="es-MX" sz="1800" spc="-1" strike="noStrike">
                <a:solidFill>
                  <a:srgbClr val="000000"/>
                </a:solidFill>
                <a:latin typeface="Arial"/>
                <a:ea typeface="Arial"/>
              </a:rPr>
              <a:t>Corte Interamericana de Derechos Humanos (Corte IDH)</a:t>
            </a:r>
            <a:r>
              <a:rPr b="0" lang="es-MX" sz="1800" spc="-1" strike="noStrike">
                <a:solidFill>
                  <a:srgbClr val="000000"/>
                </a:solidFill>
                <a:latin typeface="Arial"/>
                <a:ea typeface="Arial"/>
              </a:rPr>
              <a:t> el 2 y 3 de junio por el Bicentenario de Bolivia.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6" name="Google Shape;159;p17"/>
          <p:cNvSpPr/>
          <p:nvPr/>
        </p:nvSpPr>
        <p:spPr>
          <a:xfrm>
            <a:off x="880200" y="7797240"/>
            <a:ext cx="8043840" cy="515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ct val="94000"/>
              </a:lnSpc>
            </a:pPr>
            <a:r>
              <a:rPr b="1" lang="es-MX" sz="1800" spc="-1" strike="noStrike">
                <a:solidFill>
                  <a:srgbClr val="000000"/>
                </a:solidFill>
                <a:latin typeface="Arial"/>
                <a:ea typeface="Arial"/>
              </a:rPr>
              <a:t>Socialización:</a:t>
            </a:r>
            <a:r>
              <a:rPr b="0" lang="es-MX" sz="1800" spc="-1" strike="noStrike">
                <a:solidFill>
                  <a:srgbClr val="000000"/>
                </a:solidFill>
                <a:latin typeface="Arial"/>
                <a:ea typeface="Arial"/>
              </a:rPr>
              <a:t> Realización de </a:t>
            </a:r>
            <a:r>
              <a:rPr b="1" lang="es-MX" sz="1800" spc="-1" strike="noStrike">
                <a:solidFill>
                  <a:srgbClr val="000000"/>
                </a:solidFill>
                <a:latin typeface="Arial"/>
                <a:ea typeface="Arial"/>
              </a:rPr>
              <a:t>6 eventos académicos</a:t>
            </a:r>
            <a:r>
              <a:rPr b="0" lang="es-MX" sz="1800" spc="-1" strike="noStrike">
                <a:solidFill>
                  <a:srgbClr val="000000"/>
                </a:solidFill>
                <a:latin typeface="Arial"/>
                <a:ea typeface="Arial"/>
              </a:rPr>
              <a:t> en universidades de La Paz, Santa Cruz, Tarija y Cochabamba.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7" name="Google Shape;161;p17"/>
          <p:cNvSpPr/>
          <p:nvPr/>
        </p:nvSpPr>
        <p:spPr>
          <a:xfrm>
            <a:off x="3299760" y="2051280"/>
            <a:ext cx="11481840" cy="49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91000"/>
              </a:lnSpc>
              <a:tabLst>
                <a:tab algn="l" pos="0"/>
              </a:tabLst>
            </a:pPr>
            <a:r>
              <a:rPr b="1" lang="es-MX" sz="3600" spc="-1" strike="noStrike">
                <a:solidFill>
                  <a:srgbClr val="242732"/>
                </a:solidFill>
                <a:latin typeface="Arial"/>
                <a:ea typeface="Arial"/>
              </a:rPr>
              <a:t>Actividades - Sector Normativo</a:t>
            </a:r>
            <a:endParaRPr b="0" lang="es-BO" sz="36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208" name="Google Shape;151;p17"/>
          <p:cNvCxnSpPr/>
          <p:nvPr/>
        </p:nvCxnSpPr>
        <p:spPr>
          <a:xfrm>
            <a:off x="880200" y="5972400"/>
            <a:ext cx="7947720" cy="360"/>
          </a:xfrm>
          <a:prstGeom prst="straightConnector1">
            <a:avLst/>
          </a:prstGeom>
          <a:ln w="19050">
            <a:solidFill>
              <a:srgbClr val="c9a751"/>
            </a:solidFill>
            <a:round/>
          </a:ln>
        </p:spPr>
      </p:cxnSp>
      <p:sp>
        <p:nvSpPr>
          <p:cNvPr id="209" name="Google Shape;155;p17"/>
          <p:cNvSpPr/>
          <p:nvPr/>
        </p:nvSpPr>
        <p:spPr>
          <a:xfrm>
            <a:off x="834840" y="4758840"/>
            <a:ext cx="8043840" cy="103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ct val="94000"/>
              </a:lnSpc>
            </a:pPr>
            <a:r>
              <a:rPr b="1" lang="es-MX" sz="1800" spc="-1" strike="noStrike">
                <a:solidFill>
                  <a:srgbClr val="000000"/>
                </a:solidFill>
                <a:latin typeface="Arial"/>
                <a:ea typeface="Arial"/>
              </a:rPr>
              <a:t>Producción Legislativa:</a:t>
            </a:r>
            <a:r>
              <a:rPr b="0" lang="es-MX" sz="1800" spc="-1" strike="noStrike">
                <a:solidFill>
                  <a:srgbClr val="000000"/>
                </a:solidFill>
                <a:latin typeface="Arial"/>
                <a:ea typeface="Arial"/>
              </a:rPr>
              <a:t> Se trabajaron </a:t>
            </a:r>
            <a:r>
              <a:rPr b="1" lang="es-MX" sz="1800" spc="-1" strike="noStrike">
                <a:solidFill>
                  <a:srgbClr val="000000"/>
                </a:solidFill>
                <a:latin typeface="Arial"/>
                <a:ea typeface="Arial"/>
              </a:rPr>
              <a:t>14 propuestas normativas</a:t>
            </a:r>
            <a:r>
              <a:rPr b="0" lang="es-MX" sz="1800" spc="-1" strike="noStrike">
                <a:solidFill>
                  <a:srgbClr val="000000"/>
                </a:solidFill>
                <a:latin typeface="Arial"/>
                <a:ea typeface="Arial"/>
              </a:rPr>
              <a:t>, destacando leyes sobre procesos contenciosos (PL-610), responsabilidad de adolescentes (PL-573), defensores de DD.HH. (DS 5478) , y derechos LGBTI+ entre otros.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0" name="Google Shape;157;p17"/>
          <p:cNvSpPr/>
          <p:nvPr/>
        </p:nvSpPr>
        <p:spPr>
          <a:xfrm>
            <a:off x="1588680" y="3285360"/>
            <a:ext cx="6221880" cy="103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94000"/>
              </a:lnSpc>
              <a:tabLst>
                <a:tab algn="l" pos="0"/>
              </a:tabLst>
            </a:pPr>
            <a:r>
              <a:rPr b="1" lang="es-MX" sz="3600" spc="-1" strike="noStrike">
                <a:solidFill>
                  <a:srgbClr val="242732"/>
                </a:solidFill>
                <a:latin typeface="Arial"/>
                <a:ea typeface="Arial"/>
              </a:rPr>
              <a:t>Desarrollo Normativo y Constitucional</a:t>
            </a:r>
            <a:endParaRPr b="0" lang="es-BO" sz="36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211" name="Google Shape;151;p17"/>
          <p:cNvCxnSpPr/>
          <p:nvPr/>
        </p:nvCxnSpPr>
        <p:spPr>
          <a:xfrm>
            <a:off x="9427680" y="5133600"/>
            <a:ext cx="7947720" cy="360"/>
          </a:xfrm>
          <a:prstGeom prst="straightConnector1">
            <a:avLst/>
          </a:prstGeom>
          <a:ln w="19050">
            <a:solidFill>
              <a:srgbClr val="c9a751"/>
            </a:solidFill>
            <a:round/>
          </a:ln>
        </p:spPr>
      </p:cxnSp>
      <p:sp>
        <p:nvSpPr>
          <p:cNvPr id="212" name="Google Shape;155;p17"/>
          <p:cNvSpPr/>
          <p:nvPr/>
        </p:nvSpPr>
        <p:spPr>
          <a:xfrm>
            <a:off x="9480240" y="4148640"/>
            <a:ext cx="7778880" cy="77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ct val="94000"/>
              </a:lnSpc>
            </a:pPr>
            <a:r>
              <a:rPr b="1" lang="es-MX" sz="1800" spc="-1" strike="noStrike">
                <a:solidFill>
                  <a:srgbClr val="000000"/>
                </a:solidFill>
                <a:latin typeface="Arial"/>
                <a:ea typeface="Arial"/>
              </a:rPr>
              <a:t>Foros Multilaterales (MERCOSUR):</a:t>
            </a:r>
            <a:r>
              <a:rPr b="0" lang="es-MX" sz="1800" spc="-1" strike="noStrike">
                <a:solidFill>
                  <a:srgbClr val="000000"/>
                </a:solidFill>
                <a:latin typeface="Arial"/>
                <a:ea typeface="Arial"/>
              </a:rPr>
              <a:t> Participación activa en la Comisión Técnica de Justicia durante las Presidencias Pro Témpore de </a:t>
            </a:r>
            <a:r>
              <a:rPr b="1" lang="es-MX" sz="1800" spc="-1" strike="noStrike">
                <a:solidFill>
                  <a:srgbClr val="000000"/>
                </a:solidFill>
                <a:latin typeface="Arial"/>
                <a:ea typeface="Arial"/>
              </a:rPr>
              <a:t>Argentina</a:t>
            </a:r>
            <a:r>
              <a:rPr b="0" lang="es-MX" sz="1800" spc="-1" strike="noStrike">
                <a:solidFill>
                  <a:srgbClr val="000000"/>
                </a:solidFill>
                <a:latin typeface="Arial"/>
                <a:ea typeface="Arial"/>
              </a:rPr>
              <a:t> (1er. Trimestre) y </a:t>
            </a:r>
            <a:r>
              <a:rPr b="1" lang="es-MX" sz="1800" spc="-1" strike="noStrike">
                <a:solidFill>
                  <a:srgbClr val="000000"/>
                </a:solidFill>
                <a:latin typeface="Arial"/>
                <a:ea typeface="Arial"/>
              </a:rPr>
              <a:t>Brasil</a:t>
            </a:r>
            <a:r>
              <a:rPr b="0" lang="es-MX" sz="1800" spc="-1" strike="noStrike">
                <a:solidFill>
                  <a:srgbClr val="000000"/>
                </a:solidFill>
                <a:latin typeface="Arial"/>
                <a:ea typeface="Arial"/>
              </a:rPr>
              <a:t> (2do. Semestre).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3" name="Google Shape;157;p17"/>
          <p:cNvSpPr/>
          <p:nvPr/>
        </p:nvSpPr>
        <p:spPr>
          <a:xfrm>
            <a:off x="9411480" y="3249360"/>
            <a:ext cx="6463080" cy="51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r">
              <a:lnSpc>
                <a:spcPct val="94000"/>
              </a:lnSpc>
            </a:pPr>
            <a:r>
              <a:rPr b="1" lang="es-BO" sz="3600" spc="-1" strike="noStrike">
                <a:solidFill>
                  <a:srgbClr val="000000"/>
                </a:solidFill>
                <a:latin typeface="Arial"/>
                <a:ea typeface="Arial"/>
              </a:rPr>
              <a:t>Derecho Internacional</a:t>
            </a:r>
            <a:endParaRPr b="0" lang="es-BO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4" name="Google Shape;112;p15"/>
          <p:cNvSpPr/>
          <p:nvPr/>
        </p:nvSpPr>
        <p:spPr>
          <a:xfrm>
            <a:off x="931680" y="487440"/>
            <a:ext cx="13528800" cy="138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91000"/>
              </a:lnSpc>
            </a:pPr>
            <a:r>
              <a:rPr b="1" lang="es-ES" sz="5000" spc="-1" strike="noStrike">
                <a:solidFill>
                  <a:srgbClr val="e2ac00"/>
                </a:solidFill>
                <a:latin typeface="Arial"/>
                <a:ea typeface="Arial"/>
              </a:rPr>
              <a:t>Dirección General De Seguridad Jurídica y Derechos Humanos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slow">
    <p:push dir="u"/>
  </p:transition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8" name="Google Shape;90;p14"/>
          <p:cNvGrpSpPr/>
          <p:nvPr/>
        </p:nvGrpSpPr>
        <p:grpSpPr>
          <a:xfrm>
            <a:off x="0" y="10136160"/>
            <a:ext cx="18287640" cy="150480"/>
            <a:chOff x="0" y="10136160"/>
            <a:chExt cx="18287640" cy="150480"/>
          </a:xfrm>
        </p:grpSpPr>
        <p:sp>
          <p:nvSpPr>
            <p:cNvPr id="919" name="Google Shape;91;p14"/>
            <p:cNvSpPr/>
            <p:nvPr/>
          </p:nvSpPr>
          <p:spPr>
            <a:xfrm>
              <a:off x="0" y="10136160"/>
              <a:ext cx="6032160" cy="150480"/>
            </a:xfrm>
            <a:prstGeom prst="rect">
              <a:avLst/>
            </a:prstGeom>
            <a:solidFill>
              <a:srgbClr val="ff313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920" name="Google Shape;92;p14"/>
            <p:cNvSpPr/>
            <p:nvPr/>
          </p:nvSpPr>
          <p:spPr>
            <a:xfrm>
              <a:off x="6127920" y="10136160"/>
              <a:ext cx="6032160" cy="150480"/>
            </a:xfrm>
            <a:prstGeom prst="rect">
              <a:avLst/>
            </a:prstGeom>
            <a:solidFill>
              <a:srgbClr val="ffde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921" name="Google Shape;93;p14"/>
            <p:cNvSpPr/>
            <p:nvPr/>
          </p:nvSpPr>
          <p:spPr>
            <a:xfrm>
              <a:off x="12255480" y="10136160"/>
              <a:ext cx="6032160" cy="150480"/>
            </a:xfrm>
            <a:prstGeom prst="rect">
              <a:avLst/>
            </a:prstGeom>
            <a:solidFill>
              <a:srgbClr val="00bf6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sp>
        <p:nvSpPr>
          <p:cNvPr id="922" name="Google Shape;95;p14"/>
          <p:cNvSpPr/>
          <p:nvPr/>
        </p:nvSpPr>
        <p:spPr>
          <a:xfrm>
            <a:off x="1235520" y="5864400"/>
            <a:ext cx="16124040" cy="228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0000"/>
              </a:lnSpc>
            </a:pPr>
            <a:r>
              <a:rPr b="1" lang="es-MX" sz="5000" spc="-1" strike="noStrike">
                <a:solidFill>
                  <a:srgbClr val="242732"/>
                </a:solidFill>
                <a:latin typeface="Arial"/>
                <a:ea typeface="Arial"/>
              </a:rPr>
              <a:t>OFICINA TÉCNICA PARA EL FORTALECIMIENTO 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s-MX" sz="5000" spc="-1" strike="noStrike">
                <a:solidFill>
                  <a:srgbClr val="242732"/>
                </a:solidFill>
                <a:latin typeface="Arial"/>
                <a:ea typeface="Arial"/>
              </a:rPr>
              <a:t>DE LA EMPRESA PÚBLICA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s-MX" sz="5000" spc="-1" strike="noStrike">
                <a:solidFill>
                  <a:srgbClr val="242732"/>
                </a:solidFill>
                <a:latin typeface="Arial"/>
                <a:ea typeface="Arial"/>
              </a:rPr>
              <a:t>(OFEP)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23" name="Imagen 1" descr=""/>
          <p:cNvPicPr/>
          <p:nvPr/>
        </p:nvPicPr>
        <p:blipFill>
          <a:blip r:embed="rId1"/>
          <a:srcRect l="0" t="0" r="0" b="44473"/>
          <a:stretch/>
        </p:blipFill>
        <p:spPr>
          <a:xfrm>
            <a:off x="3993840" y="1781280"/>
            <a:ext cx="6211800" cy="3996360"/>
          </a:xfrm>
          <a:prstGeom prst="rect">
            <a:avLst/>
          </a:prstGeom>
          <a:ln w="0">
            <a:noFill/>
          </a:ln>
        </p:spPr>
      </p:pic>
      <p:cxnSp>
        <p:nvCxnSpPr>
          <p:cNvPr id="924" name="Conector recto 3"/>
          <p:cNvCxnSpPr/>
          <p:nvPr/>
        </p:nvCxnSpPr>
        <p:spPr>
          <a:xfrm>
            <a:off x="9297360" y="1867680"/>
            <a:ext cx="360" cy="3567960"/>
          </a:xfrm>
          <a:prstGeom prst="straightConnector1">
            <a:avLst/>
          </a:prstGeom>
          <a:ln>
            <a:solidFill>
              <a:srgbClr val="000000"/>
            </a:solidFill>
            <a:round/>
          </a:ln>
        </p:spPr>
      </p:cxnSp>
      <p:sp>
        <p:nvSpPr>
          <p:cNvPr id="925" name="CuadroTexto 4"/>
          <p:cNvSpPr/>
          <p:nvPr/>
        </p:nvSpPr>
        <p:spPr>
          <a:xfrm>
            <a:off x="9297720" y="2759040"/>
            <a:ext cx="6375600" cy="161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es-MX" sz="5000" spc="-1" strike="noStrike">
                <a:solidFill>
                  <a:srgbClr val="e2ac00"/>
                </a:solidFill>
                <a:latin typeface="Arial"/>
                <a:ea typeface="Arial"/>
              </a:rPr>
              <a:t>MINISTERIO DE LA PRESIDENCIA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slow">
    <p:wipe dir="l"/>
  </p:transition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6" name="Google Shape;221;p20"/>
          <p:cNvGrpSpPr/>
          <p:nvPr/>
        </p:nvGrpSpPr>
        <p:grpSpPr>
          <a:xfrm>
            <a:off x="0" y="2517480"/>
            <a:ext cx="3130560" cy="5252040"/>
            <a:chOff x="0" y="2517480"/>
            <a:chExt cx="3130560" cy="5252040"/>
          </a:xfrm>
        </p:grpSpPr>
        <p:sp>
          <p:nvSpPr>
            <p:cNvPr id="927" name="Google Shape;222;p20"/>
            <p:cNvSpPr/>
            <p:nvPr/>
          </p:nvSpPr>
          <p:spPr>
            <a:xfrm>
              <a:off x="0" y="2517480"/>
              <a:ext cx="3130560" cy="5252040"/>
            </a:xfrm>
            <a:custGeom>
              <a:avLst/>
              <a:gdLst>
                <a:gd name="textAreaLeft" fmla="*/ 0 w 3130560"/>
                <a:gd name="textAreaRight" fmla="*/ 3130920 w 3130560"/>
                <a:gd name="textAreaTop" fmla="*/ 0 h 5252040"/>
                <a:gd name="textAreaBottom" fmla="*/ 5252400 h 5252040"/>
              </a:gdLst>
              <a:ahLst/>
              <a:rect l="textAreaLeft" t="textAreaTop" r="textAreaRight" b="textAreaBottom"/>
              <a:pathLst>
                <a:path w="824606" h="1383333">
                  <a:moveTo>
                    <a:pt x="0" y="0"/>
                  </a:moveTo>
                  <a:lnTo>
                    <a:pt x="824606" y="0"/>
                  </a:lnTo>
                  <a:lnTo>
                    <a:pt x="824606" y="1383333"/>
                  </a:lnTo>
                  <a:lnTo>
                    <a:pt x="0" y="1383333"/>
                  </a:lnTo>
                  <a:close/>
                </a:path>
              </a:pathLst>
            </a:custGeom>
            <a:solidFill>
              <a:srgbClr val="c9a75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928" name="Google Shape;223;p20"/>
            <p:cNvSpPr/>
            <p:nvPr/>
          </p:nvSpPr>
          <p:spPr>
            <a:xfrm>
              <a:off x="0" y="2517480"/>
              <a:ext cx="3130560" cy="52520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50760" rIns="50760" tIns="50760" bIns="50760" anchor="ctr">
              <a:noAutofit/>
            </a:bodyPr>
            <a:p>
              <a:pPr algn="ctr">
                <a:lnSpc>
                  <a:spcPct val="120000"/>
                </a:lnSpc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sp>
        <p:nvSpPr>
          <p:cNvPr id="929" name="Google Shape;226;p20"/>
          <p:cNvSpPr/>
          <p:nvPr/>
        </p:nvSpPr>
        <p:spPr>
          <a:xfrm>
            <a:off x="3643200" y="5206320"/>
            <a:ext cx="10972440" cy="223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ct val="140000"/>
              </a:lnSpc>
            </a:pPr>
            <a:r>
              <a:rPr b="0" lang="es-MX" sz="2100" spc="-1" strike="noStrike">
                <a:solidFill>
                  <a:srgbClr val="242732"/>
                </a:solidFill>
                <a:latin typeface="Arial"/>
                <a:ea typeface="Arial"/>
              </a:rPr>
              <a:t>La Ley N°466 “Empresa Pública” del 26 de diciembre de 2013, en su artículo 15, crea la Oficina Técnica para el Fortalecimiento de la Empresa Pública – OFEP, como entidad descentralizada bajo tuición del Ministerio de la Presidencia. La OFEP forma parte del marco institucional de la gestión empresarial pública y contribuye al fortalecimiento de las empresas públicas.</a:t>
            </a:r>
            <a:endParaRPr b="0" lang="es-BO" sz="2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0" name="Google Shape;227;p20"/>
          <p:cNvSpPr/>
          <p:nvPr/>
        </p:nvSpPr>
        <p:spPr>
          <a:xfrm>
            <a:off x="3341160" y="2703240"/>
            <a:ext cx="11617560" cy="1926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78000"/>
              </a:lnSpc>
            </a:pPr>
            <a:r>
              <a:rPr b="1" lang="es-MX" sz="5400" spc="-1" strike="noStrike">
                <a:solidFill>
                  <a:srgbClr val="e2ac00"/>
                </a:solidFill>
                <a:latin typeface="Arial"/>
                <a:ea typeface="Arial"/>
              </a:rPr>
              <a:t>Oficina Técnica para el Fortalecimiento de la Empresa Pública</a:t>
            </a:r>
            <a:endParaRPr b="0" lang="es-BO" sz="54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931" name="Google Shape;228;p20"/>
          <p:cNvGrpSpPr/>
          <p:nvPr/>
        </p:nvGrpSpPr>
        <p:grpSpPr>
          <a:xfrm>
            <a:off x="15169320" y="2517480"/>
            <a:ext cx="3130560" cy="5252040"/>
            <a:chOff x="15169320" y="2517480"/>
            <a:chExt cx="3130560" cy="5252040"/>
          </a:xfrm>
        </p:grpSpPr>
        <p:sp>
          <p:nvSpPr>
            <p:cNvPr id="932" name="Google Shape;229;p20"/>
            <p:cNvSpPr/>
            <p:nvPr/>
          </p:nvSpPr>
          <p:spPr>
            <a:xfrm>
              <a:off x="15169320" y="2517480"/>
              <a:ext cx="3130560" cy="5252040"/>
            </a:xfrm>
            <a:custGeom>
              <a:avLst/>
              <a:gdLst>
                <a:gd name="textAreaLeft" fmla="*/ 0 w 3130560"/>
                <a:gd name="textAreaRight" fmla="*/ 3130920 w 3130560"/>
                <a:gd name="textAreaTop" fmla="*/ 0 h 5252040"/>
                <a:gd name="textAreaBottom" fmla="*/ 5252400 h 5252040"/>
              </a:gdLst>
              <a:ahLst/>
              <a:rect l="textAreaLeft" t="textAreaTop" r="textAreaRight" b="textAreaBottom"/>
              <a:pathLst>
                <a:path w="824606" h="1383333">
                  <a:moveTo>
                    <a:pt x="0" y="0"/>
                  </a:moveTo>
                  <a:lnTo>
                    <a:pt x="824606" y="0"/>
                  </a:lnTo>
                  <a:lnTo>
                    <a:pt x="824606" y="1383333"/>
                  </a:lnTo>
                  <a:lnTo>
                    <a:pt x="0" y="1383333"/>
                  </a:lnTo>
                  <a:close/>
                </a:path>
              </a:pathLst>
            </a:custGeom>
            <a:solidFill>
              <a:srgbClr val="c9a75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933" name="Google Shape;230;p20"/>
            <p:cNvSpPr/>
            <p:nvPr/>
          </p:nvSpPr>
          <p:spPr>
            <a:xfrm>
              <a:off x="15169320" y="2517480"/>
              <a:ext cx="3130560" cy="52520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50760" rIns="50760" tIns="50760" bIns="50760" anchor="ctr">
              <a:noAutofit/>
            </a:bodyPr>
            <a:p>
              <a:pPr algn="ctr">
                <a:lnSpc>
                  <a:spcPct val="120000"/>
                </a:lnSpc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pic>
        <p:nvPicPr>
          <p:cNvPr id="934" name="Google Shape;179;g39412be8cbe_0_0" descr=""/>
          <p:cNvPicPr/>
          <p:nvPr/>
        </p:nvPicPr>
        <p:blipFill>
          <a:blip r:embed="rId1">
            <a:alphaModFix amt="28000"/>
          </a:blip>
          <a:stretch/>
        </p:blipFill>
        <p:spPr>
          <a:xfrm flipH="1">
            <a:off x="9744120" y="-758520"/>
            <a:ext cx="8543880" cy="12167640"/>
          </a:xfrm>
          <a:prstGeom prst="rect">
            <a:avLst/>
          </a:prstGeom>
          <a:ln w="0">
            <a:noFill/>
          </a:ln>
        </p:spPr>
      </p:pic>
      <p:pic>
        <p:nvPicPr>
          <p:cNvPr id="935" name="Google Shape;181;g39412be8cbe_0_0" descr=""/>
          <p:cNvPicPr/>
          <p:nvPr/>
        </p:nvPicPr>
        <p:blipFill>
          <a:blip r:embed="rId2"/>
          <a:stretch/>
        </p:blipFill>
        <p:spPr>
          <a:xfrm>
            <a:off x="54720" y="151200"/>
            <a:ext cx="863640" cy="863640"/>
          </a:xfrm>
          <a:prstGeom prst="rect">
            <a:avLst/>
          </a:prstGeom>
          <a:ln w="0">
            <a:noFill/>
          </a:ln>
        </p:spPr>
      </p:pic>
      <p:pic>
        <p:nvPicPr>
          <p:cNvPr id="936" name="Google Shape;184;g39412be8cbe_0_0" descr=""/>
          <p:cNvPicPr/>
          <p:nvPr/>
        </p:nvPicPr>
        <p:blipFill>
          <a:blip r:embed="rId3"/>
          <a:stretch/>
        </p:blipFill>
        <p:spPr>
          <a:xfrm>
            <a:off x="918720" y="230400"/>
            <a:ext cx="1524960" cy="784440"/>
          </a:xfrm>
          <a:prstGeom prst="rect">
            <a:avLst/>
          </a:prstGeom>
          <a:ln w="0">
            <a:noFill/>
          </a:ln>
        </p:spPr>
      </p:pic>
    </p:spTree>
  </p:cSld>
  <p:transition spd="slow">
    <p:push dir="u"/>
  </p:transition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7" name="Google Shape;179;g39412be8cbe_0_0" descr=""/>
          <p:cNvPicPr/>
          <p:nvPr/>
        </p:nvPicPr>
        <p:blipFill>
          <a:blip r:embed="rId1">
            <a:alphaModFix amt="28000"/>
          </a:blip>
          <a:stretch/>
        </p:blipFill>
        <p:spPr>
          <a:xfrm flipH="1">
            <a:off x="10130040" y="-1114560"/>
            <a:ext cx="8157960" cy="12456000"/>
          </a:xfrm>
          <a:prstGeom prst="rect">
            <a:avLst/>
          </a:prstGeom>
          <a:ln w="0">
            <a:noFill/>
          </a:ln>
        </p:spPr>
      </p:pic>
      <p:sp>
        <p:nvSpPr>
          <p:cNvPr id="938" name="Google Shape;262;p22"/>
          <p:cNvSpPr/>
          <p:nvPr/>
        </p:nvSpPr>
        <p:spPr>
          <a:xfrm>
            <a:off x="1028880" y="1381320"/>
            <a:ext cx="15793560" cy="601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73000"/>
              </a:lnSpc>
            </a:pPr>
            <a:r>
              <a:rPr b="1" lang="es-BO" sz="5400" spc="-1" strike="noStrike">
                <a:solidFill>
                  <a:srgbClr val="e2ac00"/>
                </a:solidFill>
                <a:latin typeface="Arial"/>
                <a:ea typeface="Arial"/>
              </a:rPr>
              <a:t>Estructura organizacional</a:t>
            </a:r>
            <a:endParaRPr b="0" lang="es-BO" sz="5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39" name="Google Shape;181;g39412be8cbe_0_0" descr=""/>
          <p:cNvPicPr/>
          <p:nvPr/>
        </p:nvPicPr>
        <p:blipFill>
          <a:blip r:embed="rId2"/>
          <a:stretch/>
        </p:blipFill>
        <p:spPr>
          <a:xfrm>
            <a:off x="9360" y="9360"/>
            <a:ext cx="863640" cy="863640"/>
          </a:xfrm>
          <a:prstGeom prst="rect">
            <a:avLst/>
          </a:prstGeom>
          <a:ln w="0">
            <a:noFill/>
          </a:ln>
        </p:spPr>
      </p:pic>
      <p:pic>
        <p:nvPicPr>
          <p:cNvPr id="940" name="Google Shape;184;g39412be8cbe_0_0" descr=""/>
          <p:cNvPicPr/>
          <p:nvPr/>
        </p:nvPicPr>
        <p:blipFill>
          <a:blip r:embed="rId3"/>
          <a:stretch/>
        </p:blipFill>
        <p:spPr>
          <a:xfrm>
            <a:off x="918720" y="9360"/>
            <a:ext cx="1524960" cy="78444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5" name="Diagram5"/>
          <p:cNvGraphicFramePr/>
          <p:nvPr>
            <p:extLst>
              <p:ext uri="{D42A27DB-BD31-4B8C-83A1-F6EECF244321}">
                <p14:modId xmlns:p14="http://schemas.microsoft.com/office/powerpoint/2010/main" val="3066797275"/>
              </p:ext>
            </p:extLst>
          </p:nvPr>
        </p:nvGraphicFramePr>
        <p:xfrm>
          <a:off x="7338600" y="-1114560"/>
          <a:ext cx="12481920" cy="11886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941" name="Grupo 16"/>
          <p:cNvGrpSpPr/>
          <p:nvPr/>
        </p:nvGrpSpPr>
        <p:grpSpPr>
          <a:xfrm>
            <a:off x="521640" y="2733120"/>
            <a:ext cx="7635960" cy="5631480"/>
            <a:chOff x="521640" y="2733120"/>
            <a:chExt cx="7635960" cy="5631480"/>
          </a:xfrm>
        </p:grpSpPr>
        <p:sp>
          <p:nvSpPr>
            <p:cNvPr id="942" name="Google Shape;356;p28"/>
            <p:cNvSpPr/>
            <p:nvPr/>
          </p:nvSpPr>
          <p:spPr>
            <a:xfrm>
              <a:off x="1497600" y="3407040"/>
              <a:ext cx="6660000" cy="800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 algn="just">
                <a:lnSpc>
                  <a:spcPct val="125000"/>
                </a:lnSpc>
              </a:pPr>
              <a:r>
                <a:rPr b="0" i="1" lang="es-MX" sz="2100" spc="-1" strike="noStrike">
                  <a:solidFill>
                    <a:srgbClr val="242732"/>
                  </a:solidFill>
                  <a:latin typeface="Arial"/>
                  <a:ea typeface="Arial"/>
                </a:rPr>
                <a:t>Proveer información estratégica y facilita mecanismos para el desarrollo de la gestión empresarial pública.</a:t>
              </a:r>
              <a:endParaRPr b="0" lang="es-BO" sz="21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43" name="Google Shape;357;p28"/>
            <p:cNvSpPr/>
            <p:nvPr/>
          </p:nvSpPr>
          <p:spPr>
            <a:xfrm>
              <a:off x="521640" y="2911320"/>
              <a:ext cx="336600" cy="387000"/>
            </a:xfrm>
            <a:custGeom>
              <a:avLst/>
              <a:gdLst>
                <a:gd name="textAreaLeft" fmla="*/ 0 w 336600"/>
                <a:gd name="textAreaRight" fmla="*/ 336960 w 336600"/>
                <a:gd name="textAreaTop" fmla="*/ 0 h 387000"/>
                <a:gd name="textAreaBottom" fmla="*/ 387360 h 387000"/>
              </a:gdLst>
              <a:ahLst/>
              <a:rect l="textAreaLeft" t="textAreaTop" r="textAreaRight" b="textAreaBottom"/>
              <a:pathLst>
                <a:path w="426172" h="426172">
                  <a:moveTo>
                    <a:pt x="0" y="0"/>
                  </a:moveTo>
                  <a:lnTo>
                    <a:pt x="426172" y="0"/>
                  </a:lnTo>
                  <a:lnTo>
                    <a:pt x="426172" y="426172"/>
                  </a:lnTo>
                  <a:lnTo>
                    <a:pt x="0" y="426172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9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944" name="Google Shape;358;p28"/>
            <p:cNvSpPr/>
            <p:nvPr/>
          </p:nvSpPr>
          <p:spPr>
            <a:xfrm>
              <a:off x="521640" y="5381640"/>
              <a:ext cx="336600" cy="387000"/>
            </a:xfrm>
            <a:custGeom>
              <a:avLst/>
              <a:gdLst>
                <a:gd name="textAreaLeft" fmla="*/ 0 w 336600"/>
                <a:gd name="textAreaRight" fmla="*/ 336960 w 336600"/>
                <a:gd name="textAreaTop" fmla="*/ 0 h 387000"/>
                <a:gd name="textAreaBottom" fmla="*/ 387360 h 387000"/>
              </a:gdLst>
              <a:ahLst/>
              <a:rect l="textAreaLeft" t="textAreaTop" r="textAreaRight" b="textAreaBottom"/>
              <a:pathLst>
                <a:path w="426172" h="426172">
                  <a:moveTo>
                    <a:pt x="0" y="0"/>
                  </a:moveTo>
                  <a:lnTo>
                    <a:pt x="426172" y="0"/>
                  </a:lnTo>
                  <a:lnTo>
                    <a:pt x="426172" y="426172"/>
                  </a:lnTo>
                  <a:lnTo>
                    <a:pt x="0" y="426172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10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cxnSp>
          <p:nvCxnSpPr>
            <p:cNvPr id="945" name="Google Shape;360;p28"/>
            <p:cNvCxnSpPr/>
            <p:nvPr/>
          </p:nvCxnSpPr>
          <p:spPr>
            <a:xfrm>
              <a:off x="521640" y="4915080"/>
              <a:ext cx="6816960" cy="360"/>
            </a:xfrm>
            <a:prstGeom prst="straightConnector1">
              <a:avLst/>
            </a:prstGeom>
            <a:ln w="19050">
              <a:solidFill>
                <a:srgbClr val="c9a751"/>
              </a:solidFill>
              <a:round/>
            </a:ln>
          </p:spPr>
        </p:cxnSp>
        <p:cxnSp>
          <p:nvCxnSpPr>
            <p:cNvPr id="946" name="Google Shape;361;p28"/>
            <p:cNvCxnSpPr/>
            <p:nvPr/>
          </p:nvCxnSpPr>
          <p:spPr>
            <a:xfrm>
              <a:off x="521640" y="8364600"/>
              <a:ext cx="6816960" cy="360"/>
            </a:xfrm>
            <a:prstGeom prst="straightConnector1">
              <a:avLst/>
            </a:prstGeom>
            <a:ln w="19050">
              <a:solidFill>
                <a:srgbClr val="c9a751"/>
              </a:solidFill>
              <a:round/>
            </a:ln>
          </p:spPr>
        </p:cxnSp>
        <p:sp>
          <p:nvSpPr>
            <p:cNvPr id="947" name="Google Shape;363;p28"/>
            <p:cNvSpPr/>
            <p:nvPr/>
          </p:nvSpPr>
          <p:spPr>
            <a:xfrm>
              <a:off x="1500480" y="2733120"/>
              <a:ext cx="5409720" cy="516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 algn="just">
                <a:lnSpc>
                  <a:spcPct val="94000"/>
                </a:lnSpc>
              </a:pPr>
              <a:r>
                <a:rPr b="1" lang="es-BO" sz="3600" spc="-1" strike="noStrike">
                  <a:solidFill>
                    <a:srgbClr val="e2ac00"/>
                  </a:solidFill>
                  <a:latin typeface="Arial"/>
                  <a:ea typeface="Arial"/>
                </a:rPr>
                <a:t>Misión</a:t>
              </a:r>
              <a:r>
                <a:rPr b="1" lang="es-BO" sz="3600" spc="-1" strike="noStrike">
                  <a:solidFill>
                    <a:srgbClr val="242732"/>
                  </a:solidFill>
                  <a:latin typeface="Ultra"/>
                  <a:ea typeface="Ultra"/>
                </a:rPr>
                <a:t> </a:t>
              </a:r>
              <a:endParaRPr b="0" lang="es-BO" sz="3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48" name="Google Shape;364;p28"/>
            <p:cNvSpPr/>
            <p:nvPr/>
          </p:nvSpPr>
          <p:spPr>
            <a:xfrm>
              <a:off x="1500480" y="5246640"/>
              <a:ext cx="5409720" cy="516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 algn="just">
                <a:lnSpc>
                  <a:spcPct val="94000"/>
                </a:lnSpc>
              </a:pPr>
              <a:r>
                <a:rPr b="1" lang="es-BO" sz="3600" spc="-1" strike="noStrike">
                  <a:solidFill>
                    <a:srgbClr val="e2ac00"/>
                  </a:solidFill>
                  <a:latin typeface="Arial"/>
                  <a:ea typeface="Arial"/>
                </a:rPr>
                <a:t>Visión</a:t>
              </a:r>
              <a:r>
                <a:rPr b="1" lang="es-BO" sz="3600" spc="-1" strike="noStrike">
                  <a:solidFill>
                    <a:srgbClr val="242732"/>
                  </a:solidFill>
                  <a:latin typeface="Ultra"/>
                  <a:ea typeface="Ultra"/>
                </a:rPr>
                <a:t> </a:t>
              </a:r>
              <a:endParaRPr b="0" lang="es-BO" sz="360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49" name="Google Shape;365;p28"/>
            <p:cNvSpPr/>
            <p:nvPr/>
          </p:nvSpPr>
          <p:spPr>
            <a:xfrm>
              <a:off x="1500120" y="5958000"/>
              <a:ext cx="6657480" cy="1600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 algn="just">
                <a:lnSpc>
                  <a:spcPct val="125000"/>
                </a:lnSpc>
              </a:pPr>
              <a:r>
                <a:rPr b="0" i="1" lang="es-MX" sz="2100" spc="-1" strike="noStrike">
                  <a:solidFill>
                    <a:srgbClr val="242732"/>
                  </a:solidFill>
                  <a:latin typeface="Arial"/>
                  <a:ea typeface="Arial"/>
                </a:rPr>
                <a:t>Ser la entidad técnica que contribuye al fortalecimiento de la gestión pública empresarial; reconocida por la generación de información eficiente oportuna, estratégica y transparente para la toma de decisiones</a:t>
              </a:r>
              <a:endParaRPr b="0" lang="es-BO" sz="21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  <p:cxnSp>
        <p:nvCxnSpPr>
          <p:cNvPr id="950" name="Google Shape;272;p22"/>
          <p:cNvCxnSpPr/>
          <p:nvPr/>
        </p:nvCxnSpPr>
        <p:spPr>
          <a:xfrm>
            <a:off x="918360" y="1985760"/>
            <a:ext cx="14581800" cy="3960"/>
          </a:xfrm>
          <a:prstGeom prst="straightConnector1">
            <a:avLst/>
          </a:prstGeom>
          <a:ln w="19050">
            <a:solidFill>
              <a:srgbClr val="c9a751"/>
            </a:solidFill>
            <a:round/>
            <a:headEnd len="lg" type="oval" w="lg"/>
            <a:tailEnd len="lg" type="oval" w="lg"/>
          </a:ln>
        </p:spPr>
      </p:cxnSp>
    </p:spTree>
  </p:cSld>
  <p:transition spd="slow">
    <p:push dir="u"/>
  </p:transition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" name="Google Shape;262;p22"/>
          <p:cNvSpPr/>
          <p:nvPr/>
        </p:nvSpPr>
        <p:spPr>
          <a:xfrm>
            <a:off x="1028880" y="1258200"/>
            <a:ext cx="15793560" cy="601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73000"/>
              </a:lnSpc>
            </a:pPr>
            <a:r>
              <a:rPr b="1" lang="es-BO" sz="5400" spc="-1" strike="noStrike">
                <a:solidFill>
                  <a:srgbClr val="e2ac00"/>
                </a:solidFill>
                <a:latin typeface="Arial"/>
                <a:ea typeface="Arial"/>
              </a:rPr>
              <a:t>Información Administrativa</a:t>
            </a:r>
            <a:endParaRPr b="0" lang="es-BO" sz="54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952" name="Gráfico 14"/>
          <p:cNvGraphicFramePr/>
          <p:nvPr/>
        </p:nvGraphicFramePr>
        <p:xfrm>
          <a:off x="10535400" y="3170520"/>
          <a:ext cx="6913440" cy="613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953" name="Rectángulo 5"/>
          <p:cNvSpPr/>
          <p:nvPr/>
        </p:nvSpPr>
        <p:spPr>
          <a:xfrm>
            <a:off x="10755720" y="2547360"/>
            <a:ext cx="697608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es-BO" sz="2400" spc="-1" strike="noStrike">
                <a:solidFill>
                  <a:srgbClr val="11151a"/>
                </a:solidFill>
                <a:latin typeface="Arial"/>
              </a:rPr>
              <a:t>EJECUCIÓN PRESUPUESTARIA AL 31 DE DICIEMBRE DE 2025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s-BO" sz="2400" spc="-1" strike="noStrike">
                <a:solidFill>
                  <a:srgbClr val="11151a"/>
                </a:solidFill>
                <a:latin typeface="Arial"/>
              </a:rPr>
              <a:t>(En millones de bolivianos y porcentaje)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954" name="Google Shape;272;p22"/>
          <p:cNvCxnSpPr>
            <a:endCxn id="955" idx="1"/>
          </p:cNvCxnSpPr>
          <p:nvPr/>
        </p:nvCxnSpPr>
        <p:spPr>
          <a:xfrm flipV="1">
            <a:off x="14385600" y="4325400"/>
            <a:ext cx="1632600" cy="642240"/>
          </a:xfrm>
          <a:prstGeom prst="straightConnector1">
            <a:avLst/>
          </a:prstGeom>
          <a:ln w="19050">
            <a:solidFill>
              <a:srgbClr val="c9a751"/>
            </a:solidFill>
            <a:round/>
            <a:headEnd len="lg" type="oval" w="lg"/>
            <a:tailEnd len="lg" type="oval" w="lg"/>
          </a:ln>
        </p:spPr>
      </p:cxnSp>
      <p:sp>
        <p:nvSpPr>
          <p:cNvPr id="955" name="Rectángulo redondeado 23"/>
          <p:cNvSpPr/>
          <p:nvPr/>
        </p:nvSpPr>
        <p:spPr>
          <a:xfrm>
            <a:off x="16017840" y="3998520"/>
            <a:ext cx="1431360" cy="65412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>
            <a:solidFill>
              <a:srgbClr val="ffffff">
                <a:lumMod val="50000"/>
              </a:srgbClr>
            </a:solidFill>
            <a:rou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s-MX" sz="2400" spc="-1" strike="noStrike">
                <a:solidFill>
                  <a:schemeClr val="lt1">
                    <a:lumMod val="50000"/>
                  </a:schemeClr>
                </a:solidFill>
                <a:latin typeface="Arial"/>
              </a:rPr>
              <a:t>84,06%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56" name="Google Shape;181;g39412be8cbe_0_0" descr=""/>
          <p:cNvPicPr/>
          <p:nvPr/>
        </p:nvPicPr>
        <p:blipFill>
          <a:blip r:embed="rId2"/>
          <a:stretch/>
        </p:blipFill>
        <p:spPr>
          <a:xfrm>
            <a:off x="9360" y="9360"/>
            <a:ext cx="863640" cy="863640"/>
          </a:xfrm>
          <a:prstGeom prst="rect">
            <a:avLst/>
          </a:prstGeom>
          <a:ln w="0">
            <a:noFill/>
          </a:ln>
        </p:spPr>
      </p:pic>
      <p:pic>
        <p:nvPicPr>
          <p:cNvPr id="957" name="Google Shape;184;g39412be8cbe_0_0" descr=""/>
          <p:cNvPicPr/>
          <p:nvPr/>
        </p:nvPicPr>
        <p:blipFill>
          <a:blip r:embed="rId3"/>
          <a:stretch/>
        </p:blipFill>
        <p:spPr>
          <a:xfrm>
            <a:off x="918720" y="9360"/>
            <a:ext cx="1524960" cy="784440"/>
          </a:xfrm>
          <a:prstGeom prst="rect">
            <a:avLst/>
          </a:prstGeom>
          <a:ln w="0">
            <a:noFill/>
          </a:ln>
        </p:spPr>
      </p:pic>
      <p:sp>
        <p:nvSpPr>
          <p:cNvPr id="958" name="Rectángulo 7"/>
          <p:cNvSpPr/>
          <p:nvPr/>
        </p:nvSpPr>
        <p:spPr>
          <a:xfrm>
            <a:off x="601200" y="2337120"/>
            <a:ext cx="4538160" cy="480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7000"/>
              </a:lnSpc>
              <a:spcAft>
                <a:spcPts val="1199"/>
              </a:spcAft>
            </a:pPr>
            <a:r>
              <a:rPr b="1" lang="es-BO" sz="2400" spc="-1" strike="noStrike">
                <a:solidFill>
                  <a:srgbClr val="e2ac00"/>
                </a:solidFill>
                <a:latin typeface="Arial (Títulos)"/>
                <a:ea typeface="Calibri"/>
              </a:rPr>
              <a:t>ACCIONES ESTRATEGIAS: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959" name="Google Shape;272;p22"/>
          <p:cNvCxnSpPr/>
          <p:nvPr/>
        </p:nvCxnSpPr>
        <p:spPr>
          <a:xfrm>
            <a:off x="1028520" y="2069280"/>
            <a:ext cx="14581800" cy="3960"/>
          </a:xfrm>
          <a:prstGeom prst="straightConnector1">
            <a:avLst/>
          </a:prstGeom>
          <a:ln w="19050">
            <a:solidFill>
              <a:srgbClr val="c9a751"/>
            </a:solidFill>
            <a:round/>
            <a:headEnd len="lg" type="oval" w="lg"/>
            <a:tailEnd len="lg" type="oval" w="lg"/>
          </a:ln>
        </p:spPr>
      </p:cxnSp>
      <p:graphicFrame>
        <p:nvGraphicFramePr>
          <p:cNvPr id="960" name="Tabla 8"/>
          <p:cNvGraphicFramePr/>
          <p:nvPr/>
        </p:nvGraphicFramePr>
        <p:xfrm>
          <a:off x="903240" y="3106080"/>
          <a:ext cx="8023680" cy="6508080"/>
        </p:xfrm>
        <a:graphic>
          <a:graphicData uri="http://schemas.openxmlformats.org/drawingml/2006/table">
            <a:tbl>
              <a:tblPr/>
              <a:tblGrid>
                <a:gridCol w="5222520"/>
                <a:gridCol w="2800800"/>
              </a:tblGrid>
              <a:tr h="598680">
                <a:tc>
                  <a:txBody>
                    <a:bodyPr lIns="66600" rIns="66600" tIns="0" bIns="0" anchor="ctr">
                      <a:noAutofit/>
                    </a:bodyPr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b="1" lang="es-BO" sz="1800" spc="-1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</a:rPr>
                        <a:t>ACCIONES DE CORTO PLAZO</a:t>
                      </a:r>
                      <a:endParaRPr b="0" lang="es-BO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 marL="66600" marR="666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 lIns="66600" rIns="66600" tIns="0" bIns="0" anchor="ctr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1" lang="es-BO" sz="1800" spc="-1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</a:rPr>
                        <a:t>UNIDAD ORGANIZACIONAL</a:t>
                      </a:r>
                      <a:endParaRPr b="0" lang="es-BO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 marL="66600" marR="666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1079640">
                <a:tc>
                  <a:txBody>
                    <a:bodyPr lIns="66600" rIns="66600" tIns="0" bIns="0" anchor="ctr">
                      <a:noAutofit/>
                    </a:bodyPr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b="0" lang="es-BO" sz="18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Implementar servicios Informáticos Institucionales relacionados al Fortalecimiento de la Gestión Empresarial Pública, en 2025.</a:t>
                      </a:r>
                      <a:endParaRPr b="0" lang="es-BO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6600" marR="666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6600" rIns="66600" tIns="0" bIns="0" anchor="ctr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BO" sz="18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Unidad de Gestión de Información - UGI</a:t>
                      </a:r>
                      <a:endParaRPr b="0" lang="es-BO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6600" marR="666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1369800">
                <a:tc>
                  <a:txBody>
                    <a:bodyPr lIns="66600" rIns="66600" tIns="0" bIns="0" anchor="ctr">
                      <a:noAutofit/>
                    </a:bodyPr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b="0" lang="es-BO" sz="18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Proveer información estratégica de las empresas públicas y desarrollar acciones y/o mecanismos para el Fortalecimiento Técnico de la Gestión Empresarial Pública, en 2025.</a:t>
                      </a:r>
                      <a:endParaRPr b="0" lang="es-BO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6600" marR="666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6600" rIns="66600" tIns="0" bIns="0" anchor="ctr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BO" sz="18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Dirección de Análisis de Gestión Empresarial Tecnológica - DAGET</a:t>
                      </a:r>
                      <a:endParaRPr b="0" lang="es-BO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6600" marR="666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1236600">
                <a:tc>
                  <a:txBody>
                    <a:bodyPr lIns="66600" rIns="66600" tIns="0" bIns="0" anchor="ctr">
                      <a:noAutofit/>
                    </a:bodyPr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b="0" lang="es-BO" sz="18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Desarrollar y proponer acciones de Fortalecimiento Legal para la Gestión Empresarial Pública, en  2025.</a:t>
                      </a:r>
                      <a:endParaRPr b="0" lang="es-BO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6600" marR="666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6600" rIns="66600" tIns="0" bIns="0" anchor="ctr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BO" sz="18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Dirección de Análisis Jurídico – DAJ</a:t>
                      </a:r>
                      <a:endParaRPr b="0" lang="es-BO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6600" marR="666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223000">
                <a:tc>
                  <a:txBody>
                    <a:bodyPr lIns="66600" rIns="66600" tIns="0" bIns="0" anchor="ctr">
                      <a:noAutofit/>
                    </a:bodyPr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b="0" lang="es-BO" sz="18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Ejecutar los servicios administrativos de manera eficaz, promoviendo la transparencia institucional, ética pública, el control interno efectivo y la planificación como herramienta de gestión institucional, en 2025.</a:t>
                      </a:r>
                      <a:endParaRPr b="0" lang="es-BO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6600" marR="666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66600" rIns="66600" tIns="0" bIns="0" anchor="ctr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BO" sz="18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Unidad Administrativa Financiera – UAF</a:t>
                      </a:r>
                      <a:endParaRPr b="0" lang="es-BO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BO" sz="18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Auditoria Interna - AI</a:t>
                      </a:r>
                      <a:endParaRPr b="0" lang="es-BO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BO" sz="18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Planificación - PL</a:t>
                      </a:r>
                      <a:endParaRPr b="0" lang="es-BO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BO" sz="18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DAJ</a:t>
                      </a:r>
                      <a:endParaRPr b="0" lang="es-BO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BO" sz="18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UGI</a:t>
                      </a:r>
                      <a:endParaRPr b="0" lang="es-BO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6600" marR="666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  <p:transition spd="slow">
    <p:push dir="u"/>
  </p:transition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1" name="Grupo 1"/>
          <p:cNvGrpSpPr/>
          <p:nvPr/>
        </p:nvGrpSpPr>
        <p:grpSpPr>
          <a:xfrm>
            <a:off x="918720" y="2536200"/>
            <a:ext cx="3714480" cy="7405560"/>
            <a:chOff x="918720" y="2536200"/>
            <a:chExt cx="3714480" cy="7405560"/>
          </a:xfrm>
        </p:grpSpPr>
        <p:grpSp>
          <p:nvGrpSpPr>
            <p:cNvPr id="962" name="Google Shape;203;p19"/>
            <p:cNvGrpSpPr/>
            <p:nvPr/>
          </p:nvGrpSpPr>
          <p:grpSpPr>
            <a:xfrm>
              <a:off x="918720" y="2536200"/>
              <a:ext cx="3714480" cy="7405560"/>
              <a:chOff x="918720" y="2536200"/>
              <a:chExt cx="3714480" cy="7405560"/>
            </a:xfrm>
          </p:grpSpPr>
          <p:sp>
            <p:nvSpPr>
              <p:cNvPr id="963" name="Google Shape;204;p19"/>
              <p:cNvSpPr/>
              <p:nvPr/>
            </p:nvSpPr>
            <p:spPr>
              <a:xfrm>
                <a:off x="918720" y="2536200"/>
                <a:ext cx="3714480" cy="7405560"/>
              </a:xfrm>
              <a:custGeom>
                <a:avLst/>
                <a:gdLst>
                  <a:gd name="textAreaLeft" fmla="*/ 0 w 3714480"/>
                  <a:gd name="textAreaRight" fmla="*/ 3714840 w 3714480"/>
                  <a:gd name="textAreaTop" fmla="*/ 0 h 7405560"/>
                  <a:gd name="textAreaBottom" fmla="*/ 7405920 h 7405560"/>
                </a:gdLst>
                <a:ahLst/>
                <a:rect l="textAreaLeft" t="textAreaTop" r="textAreaRight" b="textAreaBottom"/>
                <a:pathLst>
                  <a:path w="1252874" h="1409067">
                    <a:moveTo>
                      <a:pt x="83001" y="0"/>
                    </a:moveTo>
                    <a:lnTo>
                      <a:pt x="1169873" y="0"/>
                    </a:lnTo>
                    <a:cubicBezTo>
                      <a:pt x="1191886" y="0"/>
                      <a:pt x="1212998" y="8745"/>
                      <a:pt x="1228564" y="24311"/>
                    </a:cubicBezTo>
                    <a:cubicBezTo>
                      <a:pt x="1244130" y="39876"/>
                      <a:pt x="1252874" y="60988"/>
                      <a:pt x="1252874" y="83001"/>
                    </a:cubicBezTo>
                    <a:lnTo>
                      <a:pt x="1252874" y="1326066"/>
                    </a:lnTo>
                    <a:cubicBezTo>
                      <a:pt x="1252874" y="1371906"/>
                      <a:pt x="1215713" y="1409067"/>
                      <a:pt x="1169873" y="1409067"/>
                    </a:cubicBezTo>
                    <a:lnTo>
                      <a:pt x="83001" y="1409067"/>
                    </a:lnTo>
                    <a:cubicBezTo>
                      <a:pt x="37161" y="1409067"/>
                      <a:pt x="0" y="1371906"/>
                      <a:pt x="0" y="1326066"/>
                    </a:cubicBezTo>
                    <a:lnTo>
                      <a:pt x="0" y="83001"/>
                    </a:lnTo>
                    <a:cubicBezTo>
                      <a:pt x="0" y="37161"/>
                      <a:pt x="37161" y="0"/>
                      <a:pt x="83001" y="0"/>
                    </a:cubicBezTo>
                    <a:close/>
                  </a:path>
                </a:pathLst>
              </a:custGeom>
              <a:noFill/>
              <a:ln cap="rnd" w="19050">
                <a:solidFill>
                  <a:srgbClr val="c9a751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</a:pPr>
                <a:endParaRPr b="0" lang="es-BO" sz="1400" spc="-1" strike="noStrike">
                  <a:solidFill>
                    <a:srgbClr val="0f121d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964" name="Google Shape;205;p19"/>
              <p:cNvSpPr/>
              <p:nvPr/>
            </p:nvSpPr>
            <p:spPr>
              <a:xfrm>
                <a:off x="918720" y="2536200"/>
                <a:ext cx="3714480" cy="68580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50760" rIns="50760" tIns="50760" bIns="50760" anchor="ctr">
                <a:noAutofit/>
              </a:bodyPr>
              <a:p>
                <a:pPr algn="ctr">
                  <a:lnSpc>
                    <a:spcPct val="119000"/>
                  </a:lnSpc>
                </a:pPr>
                <a:endParaRPr b="0" lang="es-BO" sz="1800" spc="-1" strike="noStrike">
                  <a:solidFill>
                    <a:srgbClr val="0f121d"/>
                  </a:solidFill>
                  <a:latin typeface="Calibri"/>
                  <a:ea typeface="Calibri"/>
                </a:endParaRPr>
              </a:p>
            </p:txBody>
          </p:sp>
        </p:grpSp>
        <p:sp>
          <p:nvSpPr>
            <p:cNvPr id="965" name="Google Shape;209;p19"/>
            <p:cNvSpPr/>
            <p:nvPr/>
          </p:nvSpPr>
          <p:spPr>
            <a:xfrm>
              <a:off x="1086480" y="2582640"/>
              <a:ext cx="3418200" cy="17589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 algn="just">
                <a:lnSpc>
                  <a:spcPct val="140000"/>
                </a:lnSpc>
              </a:pPr>
              <a:r>
                <a:rPr b="1" i="1" lang="es-MX" sz="1650" spc="-1" strike="noStrike">
                  <a:solidFill>
                    <a:srgbClr val="0f121d"/>
                  </a:solidFill>
                  <a:latin typeface="Arial"/>
                  <a:ea typeface="Arial"/>
                </a:rPr>
                <a:t>1. Implementar servicios Informáticos Institucionales que contribuyan al fortalecimiento de la Gestión Empresarial Pública, durante la gestión 2025.</a:t>
              </a:r>
              <a:endParaRPr b="0" lang="es-BO" sz="165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66" name="Google Shape;210;p19"/>
            <p:cNvSpPr/>
            <p:nvPr/>
          </p:nvSpPr>
          <p:spPr>
            <a:xfrm>
              <a:off x="1028520" y="4496400"/>
              <a:ext cx="3476160" cy="48009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 algn="just">
                <a:lnSpc>
                  <a:spcPct val="140000"/>
                </a:lnSpc>
              </a:pPr>
              <a:r>
                <a:rPr b="0" lang="es-MX" sz="1500" spc="-1" strike="noStrike">
                  <a:solidFill>
                    <a:srgbClr val="0f121d"/>
                  </a:solidFill>
                  <a:latin typeface="Arial"/>
                  <a:ea typeface="Arial"/>
                </a:rPr>
                <a:t>• </a:t>
              </a:r>
              <a:r>
                <a:rPr b="0" lang="es-MX" sz="1500" spc="-1" strike="noStrike">
                  <a:solidFill>
                    <a:srgbClr val="0f121d"/>
                  </a:solidFill>
                  <a:latin typeface="Arial"/>
                  <a:ea typeface="Arial"/>
                </a:rPr>
                <a:t>Finalización del desarrollo e implantación de los módulos: Financiero, Producción, Recursos Humanos y Comercial del Sistema ERP/SER.</a:t>
              </a:r>
              <a:endParaRPr b="0" lang="es-BO" sz="1500" spc="-1" strike="noStrike">
                <a:solidFill>
                  <a:srgbClr val="000000"/>
                </a:solidFill>
                <a:latin typeface="Arial"/>
              </a:endParaRPr>
            </a:p>
            <a:p>
              <a:pPr algn="just">
                <a:lnSpc>
                  <a:spcPct val="140000"/>
                </a:lnSpc>
              </a:pPr>
              <a:r>
                <a:rPr b="0" lang="es-MX" sz="1500" spc="-1" strike="noStrike">
                  <a:solidFill>
                    <a:srgbClr val="0f121d"/>
                  </a:solidFill>
                  <a:latin typeface="Arial"/>
                  <a:ea typeface="Arial"/>
                </a:rPr>
                <a:t>• </a:t>
              </a:r>
              <a:r>
                <a:rPr b="0" lang="es-MX" sz="1500" spc="-1" strike="noStrike">
                  <a:solidFill>
                    <a:srgbClr val="0f121d"/>
                  </a:solidFill>
                  <a:latin typeface="Arial"/>
                  <a:ea typeface="Arial"/>
                </a:rPr>
                <a:t>Realización del soporte técnico y seguimiento al proceso de implementación del sistema ERP en once (11) Empresas Públicas Nacionales Estratégicas (EPNE).</a:t>
              </a:r>
              <a:endParaRPr b="0" lang="es-BO" sz="1500" spc="-1" strike="noStrike">
                <a:solidFill>
                  <a:srgbClr val="000000"/>
                </a:solidFill>
                <a:latin typeface="Arial"/>
              </a:endParaRPr>
            </a:p>
            <a:p>
              <a:pPr algn="just">
                <a:lnSpc>
                  <a:spcPct val="140000"/>
                </a:lnSpc>
              </a:pPr>
              <a:r>
                <a:rPr b="0" lang="es-MX" sz="1500" spc="-1" strike="noStrike">
                  <a:solidFill>
                    <a:srgbClr val="0f121d"/>
                  </a:solidFill>
                  <a:latin typeface="Arial"/>
                  <a:ea typeface="Arial"/>
                </a:rPr>
                <a:t>• </a:t>
              </a:r>
              <a:r>
                <a:rPr b="0" lang="es-MX" sz="1500" spc="-1" strike="noStrike">
                  <a:solidFill>
                    <a:srgbClr val="0f121d"/>
                  </a:solidFill>
                  <a:latin typeface="Arial"/>
                  <a:ea typeface="Arial"/>
                </a:rPr>
                <a:t>Aprobación del Plan Institucional de Seguridad de la Información Versión 2.1, así como la gestión y publicación de 292 contenidos técnicos y noticias en el portal web institucional.</a:t>
              </a:r>
              <a:endParaRPr b="0" lang="es-BO" sz="1500" spc="-1" strike="noStrike">
                <a:solidFill>
                  <a:srgbClr val="000000"/>
                </a:solidFill>
                <a:latin typeface="Arial"/>
              </a:endParaRPr>
            </a:p>
            <a:p>
              <a:pPr algn="just">
                <a:lnSpc>
                  <a:spcPct val="140000"/>
                </a:lnSpc>
              </a:pPr>
              <a:r>
                <a:rPr b="0" lang="es-MX" sz="1500" spc="-1" strike="noStrike">
                  <a:solidFill>
                    <a:schemeClr val="dk1"/>
                  </a:solidFill>
                  <a:latin typeface="Arial"/>
                  <a:ea typeface="Arial"/>
                </a:rPr>
                <a:t>• </a:t>
              </a:r>
              <a:r>
                <a:rPr b="0" lang="es-MX" sz="1500" spc="-1" strike="noStrike">
                  <a:solidFill>
                    <a:schemeClr val="dk1"/>
                  </a:solidFill>
                  <a:latin typeface="Arial"/>
                  <a:ea typeface="Arial"/>
                </a:rPr>
                <a:t>Actualización del SER, a la versión 3.0.</a:t>
              </a:r>
              <a:endParaRPr b="0" lang="es-BO" sz="15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  <p:pic>
        <p:nvPicPr>
          <p:cNvPr id="967" name="Google Shape;181;g39412be8cbe_0_0" descr=""/>
          <p:cNvPicPr/>
          <p:nvPr/>
        </p:nvPicPr>
        <p:blipFill>
          <a:blip r:embed="rId1"/>
          <a:stretch/>
        </p:blipFill>
        <p:spPr>
          <a:xfrm>
            <a:off x="9360" y="9360"/>
            <a:ext cx="863640" cy="863640"/>
          </a:xfrm>
          <a:prstGeom prst="rect">
            <a:avLst/>
          </a:prstGeom>
          <a:ln w="0">
            <a:noFill/>
          </a:ln>
        </p:spPr>
      </p:pic>
      <p:pic>
        <p:nvPicPr>
          <p:cNvPr id="968" name="Google Shape;184;g39412be8cbe_0_0" descr=""/>
          <p:cNvPicPr/>
          <p:nvPr/>
        </p:nvPicPr>
        <p:blipFill>
          <a:blip r:embed="rId2"/>
          <a:stretch/>
        </p:blipFill>
        <p:spPr>
          <a:xfrm>
            <a:off x="918720" y="9360"/>
            <a:ext cx="1524960" cy="784440"/>
          </a:xfrm>
          <a:prstGeom prst="rect">
            <a:avLst/>
          </a:prstGeom>
          <a:ln w="0">
            <a:noFill/>
          </a:ln>
        </p:spPr>
      </p:pic>
      <p:grpSp>
        <p:nvGrpSpPr>
          <p:cNvPr id="969" name="Grupo 21"/>
          <p:cNvGrpSpPr/>
          <p:nvPr/>
        </p:nvGrpSpPr>
        <p:grpSpPr>
          <a:xfrm>
            <a:off x="5265720" y="2536200"/>
            <a:ext cx="3815280" cy="7405560"/>
            <a:chOff x="5265720" y="2536200"/>
            <a:chExt cx="3815280" cy="7405560"/>
          </a:xfrm>
        </p:grpSpPr>
        <p:grpSp>
          <p:nvGrpSpPr>
            <p:cNvPr id="970" name="Google Shape;203;p19"/>
            <p:cNvGrpSpPr/>
            <p:nvPr/>
          </p:nvGrpSpPr>
          <p:grpSpPr>
            <a:xfrm>
              <a:off x="5265720" y="2536200"/>
              <a:ext cx="3815280" cy="7405560"/>
              <a:chOff x="5265720" y="2536200"/>
              <a:chExt cx="3815280" cy="7405560"/>
            </a:xfrm>
          </p:grpSpPr>
          <p:sp>
            <p:nvSpPr>
              <p:cNvPr id="971" name="Google Shape;204;p19"/>
              <p:cNvSpPr/>
              <p:nvPr/>
            </p:nvSpPr>
            <p:spPr>
              <a:xfrm>
                <a:off x="5265720" y="2536200"/>
                <a:ext cx="3815280" cy="7405560"/>
              </a:xfrm>
              <a:custGeom>
                <a:avLst/>
                <a:gdLst>
                  <a:gd name="textAreaLeft" fmla="*/ 0 w 3815280"/>
                  <a:gd name="textAreaRight" fmla="*/ 3815640 w 3815280"/>
                  <a:gd name="textAreaTop" fmla="*/ 0 h 7405560"/>
                  <a:gd name="textAreaBottom" fmla="*/ 7405920 h 7405560"/>
                </a:gdLst>
                <a:ahLst/>
                <a:rect l="textAreaLeft" t="textAreaTop" r="textAreaRight" b="textAreaBottom"/>
                <a:pathLst>
                  <a:path w="1252874" h="1409067">
                    <a:moveTo>
                      <a:pt x="83001" y="0"/>
                    </a:moveTo>
                    <a:lnTo>
                      <a:pt x="1169873" y="0"/>
                    </a:lnTo>
                    <a:cubicBezTo>
                      <a:pt x="1191886" y="0"/>
                      <a:pt x="1212998" y="8745"/>
                      <a:pt x="1228564" y="24311"/>
                    </a:cubicBezTo>
                    <a:cubicBezTo>
                      <a:pt x="1244130" y="39876"/>
                      <a:pt x="1252874" y="60988"/>
                      <a:pt x="1252874" y="83001"/>
                    </a:cubicBezTo>
                    <a:lnTo>
                      <a:pt x="1252874" y="1326066"/>
                    </a:lnTo>
                    <a:cubicBezTo>
                      <a:pt x="1252874" y="1371906"/>
                      <a:pt x="1215713" y="1409067"/>
                      <a:pt x="1169873" y="1409067"/>
                    </a:cubicBezTo>
                    <a:lnTo>
                      <a:pt x="83001" y="1409067"/>
                    </a:lnTo>
                    <a:cubicBezTo>
                      <a:pt x="37161" y="1409067"/>
                      <a:pt x="0" y="1371906"/>
                      <a:pt x="0" y="1326066"/>
                    </a:cubicBezTo>
                    <a:lnTo>
                      <a:pt x="0" y="83001"/>
                    </a:lnTo>
                    <a:cubicBezTo>
                      <a:pt x="0" y="37161"/>
                      <a:pt x="37161" y="0"/>
                      <a:pt x="83001" y="0"/>
                    </a:cubicBezTo>
                    <a:close/>
                  </a:path>
                </a:pathLst>
              </a:custGeom>
              <a:noFill/>
              <a:ln cap="rnd" w="19050">
                <a:solidFill>
                  <a:srgbClr val="c9a751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</a:pPr>
                <a:endParaRPr b="0" lang="es-BO" sz="1400" spc="-1" strike="noStrike">
                  <a:solidFill>
                    <a:srgbClr val="0f121d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972" name="Google Shape;205;p19"/>
              <p:cNvSpPr/>
              <p:nvPr/>
            </p:nvSpPr>
            <p:spPr>
              <a:xfrm>
                <a:off x="5265720" y="2536200"/>
                <a:ext cx="3815280" cy="74055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50760" rIns="50760" tIns="50760" bIns="50760" anchor="ctr">
                <a:noAutofit/>
              </a:bodyPr>
              <a:p>
                <a:pPr algn="ctr">
                  <a:lnSpc>
                    <a:spcPct val="119000"/>
                  </a:lnSpc>
                </a:pPr>
                <a:endParaRPr b="0" lang="es-BO" sz="1800" spc="-1" strike="noStrike">
                  <a:solidFill>
                    <a:srgbClr val="0f121d"/>
                  </a:solidFill>
                  <a:latin typeface="Calibri"/>
                  <a:ea typeface="Calibri"/>
                </a:endParaRPr>
              </a:p>
            </p:txBody>
          </p:sp>
        </p:grpSp>
        <p:sp>
          <p:nvSpPr>
            <p:cNvPr id="973" name="Google Shape;209;p19"/>
            <p:cNvSpPr/>
            <p:nvPr/>
          </p:nvSpPr>
          <p:spPr>
            <a:xfrm>
              <a:off x="5438160" y="2585880"/>
              <a:ext cx="3511080" cy="2462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 algn="just">
                <a:lnSpc>
                  <a:spcPct val="140000"/>
                </a:lnSpc>
              </a:pPr>
              <a:r>
                <a:rPr b="1" i="1" lang="es-MX" sz="1650" spc="-1" strike="noStrike">
                  <a:solidFill>
                    <a:srgbClr val="0f121d"/>
                  </a:solidFill>
                  <a:latin typeface="Arial"/>
                  <a:ea typeface="Arial"/>
                </a:rPr>
                <a:t>2. Proveer información estratégica de las empresas públicas y desarrollar acciones y/o mecanismos para el Fortalecimiento Técnico de la Gestión Empresarial Pública, en 2025.</a:t>
              </a:r>
              <a:endParaRPr b="0" lang="es-BO" sz="165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74" name="Google Shape;210;p19"/>
            <p:cNvSpPr/>
            <p:nvPr/>
          </p:nvSpPr>
          <p:spPr>
            <a:xfrm>
              <a:off x="5385600" y="4973760"/>
              <a:ext cx="3563640" cy="48009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 algn="just">
                <a:lnSpc>
                  <a:spcPct val="140000"/>
                </a:lnSpc>
              </a:pPr>
              <a:r>
                <a:rPr b="0" lang="es-MX" sz="1500" spc="-1" strike="noStrike">
                  <a:solidFill>
                    <a:srgbClr val="0f121d"/>
                  </a:solidFill>
                  <a:latin typeface="Arial"/>
                  <a:ea typeface="Arial"/>
                </a:rPr>
                <a:t>Se alcanzó un cumplimiento de las metas programadas, destacando la elaboración del Informe Anual de Seguimiento y Resultados 2024 junto a informes técnicos especializados. Asimismo, se consolidó la gestión de información estratégica mediante procesos de sistematización mensual en el Sistema SER v3.0, y la evaluación de los módulos operativos, complementando estas acciones con la atención de requerimientos de asistencia técnica y la ejecución de programas de capacitación especializada para fortalecer el desempeño de las empresas públicas.</a:t>
              </a:r>
              <a:endParaRPr b="0" lang="es-BO" sz="15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975" name="Grupo 27"/>
          <p:cNvGrpSpPr/>
          <p:nvPr/>
        </p:nvGrpSpPr>
        <p:grpSpPr>
          <a:xfrm>
            <a:off x="9713880" y="2542680"/>
            <a:ext cx="3714480" cy="7405560"/>
            <a:chOff x="9713880" y="2542680"/>
            <a:chExt cx="3714480" cy="7405560"/>
          </a:xfrm>
        </p:grpSpPr>
        <p:grpSp>
          <p:nvGrpSpPr>
            <p:cNvPr id="976" name="Google Shape;203;p19"/>
            <p:cNvGrpSpPr/>
            <p:nvPr/>
          </p:nvGrpSpPr>
          <p:grpSpPr>
            <a:xfrm>
              <a:off x="9713880" y="2542680"/>
              <a:ext cx="3714480" cy="7405560"/>
              <a:chOff x="9713880" y="2542680"/>
              <a:chExt cx="3714480" cy="7405560"/>
            </a:xfrm>
          </p:grpSpPr>
          <p:sp>
            <p:nvSpPr>
              <p:cNvPr id="977" name="Google Shape;204;p19"/>
              <p:cNvSpPr/>
              <p:nvPr/>
            </p:nvSpPr>
            <p:spPr>
              <a:xfrm>
                <a:off x="9713880" y="2542680"/>
                <a:ext cx="3714480" cy="7405200"/>
              </a:xfrm>
              <a:custGeom>
                <a:avLst/>
                <a:gdLst>
                  <a:gd name="textAreaLeft" fmla="*/ 0 w 3714480"/>
                  <a:gd name="textAreaRight" fmla="*/ 3714840 w 3714480"/>
                  <a:gd name="textAreaTop" fmla="*/ 0 h 7405200"/>
                  <a:gd name="textAreaBottom" fmla="*/ 7405560 h 7405200"/>
                </a:gdLst>
                <a:ahLst/>
                <a:rect l="textAreaLeft" t="textAreaTop" r="textAreaRight" b="textAreaBottom"/>
                <a:pathLst>
                  <a:path w="1252874" h="1409067">
                    <a:moveTo>
                      <a:pt x="83001" y="0"/>
                    </a:moveTo>
                    <a:lnTo>
                      <a:pt x="1169873" y="0"/>
                    </a:lnTo>
                    <a:cubicBezTo>
                      <a:pt x="1191886" y="0"/>
                      <a:pt x="1212998" y="8745"/>
                      <a:pt x="1228564" y="24311"/>
                    </a:cubicBezTo>
                    <a:cubicBezTo>
                      <a:pt x="1244130" y="39876"/>
                      <a:pt x="1252874" y="60988"/>
                      <a:pt x="1252874" y="83001"/>
                    </a:cubicBezTo>
                    <a:lnTo>
                      <a:pt x="1252874" y="1326066"/>
                    </a:lnTo>
                    <a:cubicBezTo>
                      <a:pt x="1252874" y="1371906"/>
                      <a:pt x="1215713" y="1409067"/>
                      <a:pt x="1169873" y="1409067"/>
                    </a:cubicBezTo>
                    <a:lnTo>
                      <a:pt x="83001" y="1409067"/>
                    </a:lnTo>
                    <a:cubicBezTo>
                      <a:pt x="37161" y="1409067"/>
                      <a:pt x="0" y="1371906"/>
                      <a:pt x="0" y="1326066"/>
                    </a:cubicBezTo>
                    <a:lnTo>
                      <a:pt x="0" y="83001"/>
                    </a:lnTo>
                    <a:cubicBezTo>
                      <a:pt x="0" y="37161"/>
                      <a:pt x="37161" y="0"/>
                      <a:pt x="83001" y="0"/>
                    </a:cubicBezTo>
                    <a:close/>
                  </a:path>
                </a:pathLst>
              </a:custGeom>
              <a:noFill/>
              <a:ln cap="rnd" w="19050">
                <a:solidFill>
                  <a:srgbClr val="c9a751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</a:pPr>
                <a:endParaRPr b="0" lang="es-BO" sz="1400" spc="-1" strike="noStrike">
                  <a:solidFill>
                    <a:srgbClr val="0f121d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978" name="Google Shape;205;p19"/>
              <p:cNvSpPr/>
              <p:nvPr/>
            </p:nvSpPr>
            <p:spPr>
              <a:xfrm>
                <a:off x="9713880" y="2542680"/>
                <a:ext cx="3714120" cy="74055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50760" rIns="50760" tIns="50760" bIns="50760" anchor="ctr">
                <a:noAutofit/>
              </a:bodyPr>
              <a:p>
                <a:pPr algn="ctr">
                  <a:lnSpc>
                    <a:spcPct val="119000"/>
                  </a:lnSpc>
                </a:pPr>
                <a:endParaRPr b="0" lang="es-BO" sz="1800" spc="-1" strike="noStrike">
                  <a:solidFill>
                    <a:srgbClr val="0f121d"/>
                  </a:solidFill>
                  <a:latin typeface="Calibri"/>
                  <a:ea typeface="Calibri"/>
                </a:endParaRPr>
              </a:p>
            </p:txBody>
          </p:sp>
        </p:grpSp>
        <p:sp>
          <p:nvSpPr>
            <p:cNvPr id="979" name="Google Shape;209;p19"/>
            <p:cNvSpPr/>
            <p:nvPr/>
          </p:nvSpPr>
          <p:spPr>
            <a:xfrm>
              <a:off x="9865440" y="2687400"/>
              <a:ext cx="3411360" cy="1407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 algn="just">
                <a:lnSpc>
                  <a:spcPct val="140000"/>
                </a:lnSpc>
              </a:pPr>
              <a:r>
                <a:rPr b="1" i="1" lang="es-MX" sz="1650" spc="-1" strike="noStrike">
                  <a:solidFill>
                    <a:srgbClr val="0f121d"/>
                  </a:solidFill>
                  <a:latin typeface="Arial"/>
                  <a:ea typeface="Arial"/>
                </a:rPr>
                <a:t>3. Desarrollar y proponer acciones de Fortalecimiento Legal para la Gestión Empresarial Pública, en  2025.</a:t>
              </a:r>
              <a:endParaRPr b="0" lang="es-BO" sz="165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80" name="Google Shape;210;p19"/>
            <p:cNvSpPr/>
            <p:nvPr/>
          </p:nvSpPr>
          <p:spPr>
            <a:xfrm>
              <a:off x="9819720" y="4229280"/>
              <a:ext cx="3470400" cy="48009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 algn="just">
                <a:lnSpc>
                  <a:spcPct val="140000"/>
                </a:lnSpc>
              </a:pPr>
              <a:r>
                <a:rPr b="0" lang="es-MX" sz="1500" spc="-1" strike="noStrike">
                  <a:solidFill>
                    <a:srgbClr val="0f121d"/>
                  </a:solidFill>
                  <a:latin typeface="Arial"/>
                  <a:ea typeface="Arial"/>
                </a:rPr>
                <a:t>•</a:t>
              </a:r>
              <a:r>
                <a:rPr b="0" lang="es-MX" sz="1500" spc="-1" strike="noStrike">
                  <a:solidFill>
                    <a:srgbClr val="0f121d"/>
                  </a:solidFill>
                  <a:latin typeface="Arial"/>
                  <a:ea typeface="Arial"/>
                </a:rPr>
                <a:t>Realización de un curso en contratos comerciales modernos y empresa pública más allá de los canales.</a:t>
              </a:r>
              <a:endParaRPr b="0" lang="es-BO" sz="1500" spc="-1" strike="noStrike">
                <a:solidFill>
                  <a:srgbClr val="000000"/>
                </a:solidFill>
                <a:latin typeface="Arial"/>
              </a:endParaRPr>
            </a:p>
            <a:p>
              <a:pPr algn="just">
                <a:lnSpc>
                  <a:spcPct val="140000"/>
                </a:lnSpc>
              </a:pPr>
              <a:r>
                <a:rPr b="0" lang="es-MX" sz="1500" spc="-1" strike="noStrike">
                  <a:solidFill>
                    <a:srgbClr val="0f121d"/>
                  </a:solidFill>
                  <a:latin typeface="Arial"/>
                  <a:ea typeface="Arial"/>
                </a:rPr>
                <a:t>•</a:t>
              </a:r>
              <a:r>
                <a:rPr b="0" lang="es-MX" sz="1500" spc="-1" strike="noStrike">
                  <a:solidFill>
                    <a:srgbClr val="0f121d"/>
                  </a:solidFill>
                  <a:latin typeface="Arial"/>
                  <a:ea typeface="Arial"/>
                </a:rPr>
                <a:t>Atención de requerimientos sobre asesoramiento legal y respuesta a requerimientos jurídicos internos y externos sobre la normativa aplicable a la gestión empresarial pública.</a:t>
              </a:r>
              <a:endParaRPr b="0" lang="es-BO" sz="1500" spc="-1" strike="noStrike">
                <a:solidFill>
                  <a:srgbClr val="000000"/>
                </a:solidFill>
                <a:latin typeface="Arial"/>
              </a:endParaRPr>
            </a:p>
            <a:p>
              <a:pPr algn="just">
                <a:lnSpc>
                  <a:spcPct val="140000"/>
                </a:lnSpc>
              </a:pPr>
              <a:r>
                <a:rPr b="0" lang="es-MX" sz="1500" spc="-1" strike="noStrike">
                  <a:solidFill>
                    <a:srgbClr val="0f121d"/>
                  </a:solidFill>
                  <a:latin typeface="Arial"/>
                  <a:ea typeface="Arial"/>
                </a:rPr>
                <a:t>• </a:t>
              </a:r>
              <a:r>
                <a:rPr b="0" lang="es-MX" sz="1500" spc="-1" strike="noStrike">
                  <a:solidFill>
                    <a:srgbClr val="0f121d"/>
                  </a:solidFill>
                  <a:latin typeface="Arial"/>
                  <a:ea typeface="Arial"/>
                </a:rPr>
                <a:t>Atención de todos los requerimientos de contratos administrativos de servicio, consultores, administrativos de servicio, convenios de pasantías, Resoluciones Administrativas y requerimientos de la dirección general ejecutiva a la dirección de análisis legal.</a:t>
              </a:r>
              <a:endParaRPr b="0" lang="es-BO" sz="15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981" name="Rectángulo redondeado 2"/>
          <p:cNvSpPr/>
          <p:nvPr/>
        </p:nvSpPr>
        <p:spPr>
          <a:xfrm>
            <a:off x="441360" y="2923200"/>
            <a:ext cx="435600" cy="2408040"/>
          </a:xfrm>
          <a:prstGeom prst="roundRect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5e4977"/>
            </a:solidFill>
            <a:rou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s-MX" sz="2100" spc="-1" strike="noStrike">
                <a:solidFill>
                  <a:schemeClr val="dk2">
                    <a:lumMod val="25000"/>
                  </a:schemeClr>
                </a:solidFill>
                <a:latin typeface="Arial"/>
                <a:ea typeface="Arial"/>
              </a:rPr>
              <a:t>UGI</a:t>
            </a:r>
            <a:endParaRPr b="0" lang="es-BO" sz="2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2" name="Rectángulo redondeado 36"/>
          <p:cNvSpPr/>
          <p:nvPr/>
        </p:nvSpPr>
        <p:spPr>
          <a:xfrm>
            <a:off x="4794120" y="2923200"/>
            <a:ext cx="435600" cy="2408040"/>
          </a:xfrm>
          <a:prstGeom prst="roundRect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5e4977"/>
            </a:solidFill>
            <a:rou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s-MX" sz="2100" spc="-1" strike="noStrike">
                <a:solidFill>
                  <a:schemeClr val="dk2">
                    <a:lumMod val="25000"/>
                  </a:schemeClr>
                </a:solidFill>
                <a:latin typeface="Arial"/>
                <a:ea typeface="Arial"/>
              </a:rPr>
              <a:t>DAGET</a:t>
            </a:r>
            <a:endParaRPr b="0" lang="es-BO" sz="2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3" name="Rectángulo redondeado 37"/>
          <p:cNvSpPr/>
          <p:nvPr/>
        </p:nvSpPr>
        <p:spPr>
          <a:xfrm>
            <a:off x="9249120" y="2923200"/>
            <a:ext cx="435600" cy="2408040"/>
          </a:xfrm>
          <a:prstGeom prst="roundRect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5e4977"/>
            </a:solidFill>
            <a:rou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s-MX" sz="2100" spc="-1" strike="noStrike">
                <a:solidFill>
                  <a:schemeClr val="dk2">
                    <a:lumMod val="25000"/>
                  </a:schemeClr>
                </a:solidFill>
                <a:latin typeface="Arial"/>
                <a:ea typeface="Arial"/>
              </a:rPr>
              <a:t>DAJ</a:t>
            </a:r>
            <a:endParaRPr b="0" lang="es-BO" sz="2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4" name="Google Shape;262;p22"/>
          <p:cNvSpPr/>
          <p:nvPr/>
        </p:nvSpPr>
        <p:spPr>
          <a:xfrm>
            <a:off x="929880" y="1522080"/>
            <a:ext cx="16573320" cy="601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73000"/>
              </a:lnSpc>
            </a:pPr>
            <a:r>
              <a:rPr b="1" lang="es-BO" sz="5400" spc="-1" strike="noStrike">
                <a:solidFill>
                  <a:srgbClr val="e2ac00"/>
                </a:solidFill>
                <a:latin typeface="Arial"/>
                <a:ea typeface="Arial"/>
              </a:rPr>
              <a:t>Principales resultados de enero a diciembre 2025</a:t>
            </a:r>
            <a:endParaRPr b="0" lang="es-BO" sz="54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985" name="Google Shape;272;p22"/>
          <p:cNvCxnSpPr/>
          <p:nvPr/>
        </p:nvCxnSpPr>
        <p:spPr>
          <a:xfrm>
            <a:off x="1028520" y="2282400"/>
            <a:ext cx="14581800" cy="3600"/>
          </a:xfrm>
          <a:prstGeom prst="straightConnector1">
            <a:avLst/>
          </a:prstGeom>
          <a:ln w="19050">
            <a:solidFill>
              <a:srgbClr val="c9a751"/>
            </a:solidFill>
            <a:round/>
            <a:headEnd len="lg" type="oval" w="lg"/>
            <a:tailEnd len="lg" type="oval" w="lg"/>
          </a:ln>
        </p:spPr>
      </p:cxnSp>
      <p:grpSp>
        <p:nvGrpSpPr>
          <p:cNvPr id="986" name="Grupo 33"/>
          <p:cNvGrpSpPr/>
          <p:nvPr/>
        </p:nvGrpSpPr>
        <p:grpSpPr>
          <a:xfrm>
            <a:off x="14060880" y="2573280"/>
            <a:ext cx="3714480" cy="7405560"/>
            <a:chOff x="14060880" y="2573280"/>
            <a:chExt cx="3714480" cy="7405560"/>
          </a:xfrm>
        </p:grpSpPr>
        <p:grpSp>
          <p:nvGrpSpPr>
            <p:cNvPr id="987" name="Google Shape;203;p19"/>
            <p:cNvGrpSpPr/>
            <p:nvPr/>
          </p:nvGrpSpPr>
          <p:grpSpPr>
            <a:xfrm>
              <a:off x="14060880" y="2573280"/>
              <a:ext cx="3714480" cy="7405560"/>
              <a:chOff x="14060880" y="2573280"/>
              <a:chExt cx="3714480" cy="7405560"/>
            </a:xfrm>
          </p:grpSpPr>
          <p:sp>
            <p:nvSpPr>
              <p:cNvPr id="988" name="Google Shape;204;p19"/>
              <p:cNvSpPr/>
              <p:nvPr/>
            </p:nvSpPr>
            <p:spPr>
              <a:xfrm>
                <a:off x="14060880" y="2573280"/>
                <a:ext cx="3714480" cy="7405200"/>
              </a:xfrm>
              <a:custGeom>
                <a:avLst/>
                <a:gdLst>
                  <a:gd name="textAreaLeft" fmla="*/ 0 w 3714480"/>
                  <a:gd name="textAreaRight" fmla="*/ 3714840 w 3714480"/>
                  <a:gd name="textAreaTop" fmla="*/ 0 h 7405200"/>
                  <a:gd name="textAreaBottom" fmla="*/ 7405560 h 7405200"/>
                </a:gdLst>
                <a:ahLst/>
                <a:rect l="textAreaLeft" t="textAreaTop" r="textAreaRight" b="textAreaBottom"/>
                <a:pathLst>
                  <a:path w="1252874" h="1409067">
                    <a:moveTo>
                      <a:pt x="83001" y="0"/>
                    </a:moveTo>
                    <a:lnTo>
                      <a:pt x="1169873" y="0"/>
                    </a:lnTo>
                    <a:cubicBezTo>
                      <a:pt x="1191886" y="0"/>
                      <a:pt x="1212998" y="8745"/>
                      <a:pt x="1228564" y="24311"/>
                    </a:cubicBezTo>
                    <a:cubicBezTo>
                      <a:pt x="1244130" y="39876"/>
                      <a:pt x="1252874" y="60988"/>
                      <a:pt x="1252874" y="83001"/>
                    </a:cubicBezTo>
                    <a:lnTo>
                      <a:pt x="1252874" y="1326066"/>
                    </a:lnTo>
                    <a:cubicBezTo>
                      <a:pt x="1252874" y="1371906"/>
                      <a:pt x="1215713" y="1409067"/>
                      <a:pt x="1169873" y="1409067"/>
                    </a:cubicBezTo>
                    <a:lnTo>
                      <a:pt x="83001" y="1409067"/>
                    </a:lnTo>
                    <a:cubicBezTo>
                      <a:pt x="37161" y="1409067"/>
                      <a:pt x="0" y="1371906"/>
                      <a:pt x="0" y="1326066"/>
                    </a:cubicBezTo>
                    <a:lnTo>
                      <a:pt x="0" y="83001"/>
                    </a:lnTo>
                    <a:cubicBezTo>
                      <a:pt x="0" y="37161"/>
                      <a:pt x="37161" y="0"/>
                      <a:pt x="83001" y="0"/>
                    </a:cubicBezTo>
                    <a:close/>
                  </a:path>
                </a:pathLst>
              </a:custGeom>
              <a:noFill/>
              <a:ln cap="rnd" w="19050">
                <a:solidFill>
                  <a:srgbClr val="c9a751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tIns="91440" bIns="91440" anchor="ctr">
                <a:noAutofit/>
              </a:bodyPr>
              <a:p>
                <a:pPr>
                  <a:lnSpc>
                    <a:spcPct val="100000"/>
                  </a:lnSpc>
                </a:pPr>
                <a:endParaRPr b="0" lang="es-BO" sz="1400" spc="-1" strike="noStrike">
                  <a:solidFill>
                    <a:srgbClr val="0f121d"/>
                  </a:solidFill>
                  <a:latin typeface="Arial"/>
                  <a:ea typeface="Arial"/>
                </a:endParaRPr>
              </a:p>
            </p:txBody>
          </p:sp>
          <p:sp>
            <p:nvSpPr>
              <p:cNvPr id="989" name="Google Shape;205;p19"/>
              <p:cNvSpPr/>
              <p:nvPr/>
            </p:nvSpPr>
            <p:spPr>
              <a:xfrm>
                <a:off x="14060880" y="2573280"/>
                <a:ext cx="3714120" cy="740556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50760" rIns="50760" tIns="50760" bIns="50760" anchor="ctr">
                <a:noAutofit/>
              </a:bodyPr>
              <a:p>
                <a:pPr algn="ctr">
                  <a:lnSpc>
                    <a:spcPct val="119000"/>
                  </a:lnSpc>
                </a:pPr>
                <a:endParaRPr b="0" lang="es-BO" sz="1800" spc="-1" strike="noStrike">
                  <a:solidFill>
                    <a:srgbClr val="0f121d"/>
                  </a:solidFill>
                  <a:latin typeface="Calibri"/>
                  <a:ea typeface="Calibri"/>
                </a:endParaRPr>
              </a:p>
            </p:txBody>
          </p:sp>
        </p:grpSp>
        <p:sp>
          <p:nvSpPr>
            <p:cNvPr id="990" name="Google Shape;209;p19"/>
            <p:cNvSpPr/>
            <p:nvPr/>
          </p:nvSpPr>
          <p:spPr>
            <a:xfrm>
              <a:off x="14212440" y="2718000"/>
              <a:ext cx="3411360" cy="2462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 algn="just">
                <a:lnSpc>
                  <a:spcPct val="140000"/>
                </a:lnSpc>
              </a:pPr>
              <a:r>
                <a:rPr b="1" i="1" lang="es-MX" sz="1650" spc="-1" strike="noStrike">
                  <a:solidFill>
                    <a:srgbClr val="0f121d"/>
                  </a:solidFill>
                  <a:latin typeface="Arial"/>
                  <a:ea typeface="Arial"/>
                </a:rPr>
                <a:t>4. Ejecutar los servicios administrativos de manera eficaz, promoviendo la transparencia institucional, ética pública, el control interno efectivo y la planificación como herramienta de gestión institucional, en 2025</a:t>
              </a:r>
              <a:endParaRPr b="0" lang="es-BO" sz="1650" spc="-1" strike="noStrike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91" name="Google Shape;210;p19"/>
            <p:cNvSpPr/>
            <p:nvPr/>
          </p:nvSpPr>
          <p:spPr>
            <a:xfrm>
              <a:off x="14181120" y="5331600"/>
              <a:ext cx="3470400" cy="45633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spAutoFit/>
            </a:bodyPr>
            <a:p>
              <a:pPr algn="just">
                <a:lnSpc>
                  <a:spcPct val="140000"/>
                </a:lnSpc>
              </a:pPr>
              <a:r>
                <a:rPr b="0" lang="es-MX" sz="1430" spc="-1" strike="noStrike">
                  <a:solidFill>
                    <a:srgbClr val="0f121d"/>
                  </a:solidFill>
                  <a:latin typeface="Arial"/>
                  <a:ea typeface="Arial"/>
                </a:rPr>
                <a:t>.• Formulación de la planificación de corto plazo para el 2026 y seguimiento al Plan Estratégico Institucional y POA de la gestión 2025. </a:t>
              </a:r>
              <a:endParaRPr b="0" lang="es-BO" sz="1430" spc="-1" strike="noStrike">
                <a:solidFill>
                  <a:srgbClr val="000000"/>
                </a:solidFill>
                <a:latin typeface="Arial"/>
              </a:endParaRPr>
            </a:p>
            <a:p>
              <a:pPr algn="just">
                <a:lnSpc>
                  <a:spcPct val="140000"/>
                </a:lnSpc>
              </a:pPr>
              <a:r>
                <a:rPr b="0" lang="es-MX" sz="1430" spc="-1" strike="noStrike">
                  <a:solidFill>
                    <a:srgbClr val="0f121d"/>
                  </a:solidFill>
                  <a:latin typeface="Arial"/>
                  <a:ea typeface="Arial"/>
                </a:rPr>
                <a:t>• </a:t>
              </a:r>
              <a:r>
                <a:rPr b="0" lang="es-MX" sz="1430" spc="-1" strike="noStrike">
                  <a:solidFill>
                    <a:srgbClr val="0f121d"/>
                  </a:solidFill>
                  <a:latin typeface="Arial"/>
                  <a:ea typeface="Arial"/>
                </a:rPr>
                <a:t>Cumplimiento del calendario fiscal y laboral, incluyendo declaraciones de impuestos (IVA, IT) y aportes a la seguridad social (Gestora Pública y CNS). Gestión de inventarios de activos fijos, almacenes y ejecución de modificaciones presupuestarias.</a:t>
              </a:r>
              <a:endParaRPr b="0" lang="es-BO" sz="1430" spc="-1" strike="noStrike">
                <a:solidFill>
                  <a:srgbClr val="000000"/>
                </a:solidFill>
                <a:latin typeface="Arial"/>
              </a:endParaRPr>
            </a:p>
            <a:p>
              <a:pPr algn="just">
                <a:lnSpc>
                  <a:spcPct val="140000"/>
                </a:lnSpc>
              </a:pPr>
              <a:r>
                <a:rPr b="0" lang="es-MX" sz="1430" spc="-1" strike="noStrike">
                  <a:solidFill>
                    <a:srgbClr val="0f121d"/>
                  </a:solidFill>
                  <a:latin typeface="Arial"/>
                  <a:ea typeface="Arial"/>
                </a:rPr>
                <a:t>• </a:t>
              </a:r>
              <a:r>
                <a:rPr b="0" lang="es-MX" sz="1430" spc="-1" strike="noStrike">
                  <a:solidFill>
                    <a:srgbClr val="0f121d"/>
                  </a:solidFill>
                  <a:latin typeface="Arial"/>
                  <a:ea typeface="Arial"/>
                </a:rPr>
                <a:t>Ejecución del POA de Auditoría, que incluyó auditorías de cumplimiento y el seguimiento a recomendaciones de gestiones pasadas.</a:t>
              </a:r>
              <a:endParaRPr b="0" lang="es-BO" sz="143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992" name="Rectángulo redondeado 41"/>
          <p:cNvSpPr/>
          <p:nvPr/>
        </p:nvSpPr>
        <p:spPr>
          <a:xfrm>
            <a:off x="13596120" y="2954160"/>
            <a:ext cx="435600" cy="2408040"/>
          </a:xfrm>
          <a:prstGeom prst="roundRect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5e4977"/>
            </a:solidFill>
            <a:rou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s-MX" sz="2100" spc="-1" strike="noStrike">
                <a:solidFill>
                  <a:schemeClr val="dk2">
                    <a:lumMod val="25000"/>
                  </a:schemeClr>
                </a:solidFill>
                <a:latin typeface="Arial"/>
                <a:ea typeface="Arial"/>
              </a:rPr>
              <a:t>UAF</a:t>
            </a:r>
            <a:endParaRPr b="0" lang="es-BO" sz="2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slow">
    <p:push dir="u"/>
  </p:transition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3" name="Google Shape;90;p14"/>
          <p:cNvGrpSpPr/>
          <p:nvPr/>
        </p:nvGrpSpPr>
        <p:grpSpPr>
          <a:xfrm>
            <a:off x="0" y="10136160"/>
            <a:ext cx="18287640" cy="150480"/>
            <a:chOff x="0" y="10136160"/>
            <a:chExt cx="18287640" cy="150480"/>
          </a:xfrm>
        </p:grpSpPr>
        <p:sp>
          <p:nvSpPr>
            <p:cNvPr id="994" name="Google Shape;91;p14"/>
            <p:cNvSpPr/>
            <p:nvPr/>
          </p:nvSpPr>
          <p:spPr>
            <a:xfrm>
              <a:off x="0" y="10136160"/>
              <a:ext cx="6032160" cy="150480"/>
            </a:xfrm>
            <a:prstGeom prst="rect">
              <a:avLst/>
            </a:prstGeom>
            <a:solidFill>
              <a:srgbClr val="ff313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995" name="Google Shape;92;p14"/>
            <p:cNvSpPr/>
            <p:nvPr/>
          </p:nvSpPr>
          <p:spPr>
            <a:xfrm>
              <a:off x="6127920" y="10136160"/>
              <a:ext cx="6032160" cy="150480"/>
            </a:xfrm>
            <a:prstGeom prst="rect">
              <a:avLst/>
            </a:prstGeom>
            <a:solidFill>
              <a:srgbClr val="ffde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996" name="Google Shape;93;p14"/>
            <p:cNvSpPr/>
            <p:nvPr/>
          </p:nvSpPr>
          <p:spPr>
            <a:xfrm>
              <a:off x="12255480" y="10136160"/>
              <a:ext cx="6032160" cy="150480"/>
            </a:xfrm>
            <a:prstGeom prst="rect">
              <a:avLst/>
            </a:prstGeom>
            <a:solidFill>
              <a:srgbClr val="00bf6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sp>
        <p:nvSpPr>
          <p:cNvPr id="997" name="Google Shape;95;p14"/>
          <p:cNvSpPr/>
          <p:nvPr/>
        </p:nvSpPr>
        <p:spPr>
          <a:xfrm>
            <a:off x="1235520" y="5573160"/>
            <a:ext cx="16124040" cy="3048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s-ES" sz="5000" spc="-1" strike="noStrike">
                <a:solidFill>
                  <a:srgbClr val="242732"/>
                </a:solidFill>
                <a:latin typeface="Arial"/>
                <a:ea typeface="Arial"/>
              </a:rPr>
              <a:t>AGENCIA DE GOBIERNO ELECTRÓNICO Y TECNOLOGÍAS DE INFORMACIÓN Y COMUNICACIÓN 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s-ES" sz="5000" spc="-1" strike="noStrike">
                <a:solidFill>
                  <a:srgbClr val="242732"/>
                </a:solidFill>
                <a:latin typeface="Arial"/>
                <a:ea typeface="Arial"/>
              </a:rPr>
              <a:t>(AGETIC)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98" name="Imagen 1" descr=""/>
          <p:cNvPicPr/>
          <p:nvPr/>
        </p:nvPicPr>
        <p:blipFill>
          <a:blip r:embed="rId1"/>
          <a:srcRect l="0" t="0" r="0" b="44473"/>
          <a:stretch/>
        </p:blipFill>
        <p:spPr>
          <a:xfrm>
            <a:off x="3993840" y="1781280"/>
            <a:ext cx="6211800" cy="3996360"/>
          </a:xfrm>
          <a:prstGeom prst="rect">
            <a:avLst/>
          </a:prstGeom>
          <a:ln w="0">
            <a:noFill/>
          </a:ln>
        </p:spPr>
      </p:pic>
      <p:cxnSp>
        <p:nvCxnSpPr>
          <p:cNvPr id="999" name="Conector recto 3"/>
          <p:cNvCxnSpPr/>
          <p:nvPr/>
        </p:nvCxnSpPr>
        <p:spPr>
          <a:xfrm>
            <a:off x="9297360" y="1867680"/>
            <a:ext cx="360" cy="3567960"/>
          </a:xfrm>
          <a:prstGeom prst="straightConnector1">
            <a:avLst/>
          </a:prstGeom>
          <a:ln>
            <a:solidFill>
              <a:srgbClr val="000000"/>
            </a:solidFill>
            <a:round/>
          </a:ln>
        </p:spPr>
      </p:cxnSp>
      <p:sp>
        <p:nvSpPr>
          <p:cNvPr id="1000" name="CuadroTexto 4"/>
          <p:cNvSpPr/>
          <p:nvPr/>
        </p:nvSpPr>
        <p:spPr>
          <a:xfrm>
            <a:off x="9297720" y="2759040"/>
            <a:ext cx="6375600" cy="161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es-MX" sz="5000" spc="-1" strike="noStrike">
                <a:solidFill>
                  <a:srgbClr val="e2ac00"/>
                </a:solidFill>
                <a:latin typeface="Arial"/>
                <a:ea typeface="Arial"/>
              </a:rPr>
              <a:t>MINISTERIO DE LA PRESIDENCIA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slow">
    <p:wipe dir="l"/>
  </p:transition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Google Shape;110;p15"/>
          <p:cNvSpPr/>
          <p:nvPr/>
        </p:nvSpPr>
        <p:spPr>
          <a:xfrm>
            <a:off x="1028880" y="8959680"/>
            <a:ext cx="4616640" cy="580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6000"/>
              </a:lnSpc>
              <a:tabLst>
                <a:tab algn="l" pos="0"/>
              </a:tabLst>
            </a:pPr>
            <a:r>
              <a:rPr b="1" lang="en-US" sz="2000" spc="-1" strike="noStrike">
                <a:solidFill>
                  <a:srgbClr val="1a3a5c"/>
                </a:solidFill>
                <a:latin typeface="Calibri"/>
                <a:ea typeface="Calibri"/>
              </a:rPr>
              <a:t>Encuesta “Conectando Bolivia”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6000"/>
              </a:lnSpc>
              <a:tabLst>
                <a:tab algn="l" pos="0"/>
              </a:tabLst>
            </a:pPr>
            <a:r>
              <a:rPr b="0" lang="en-US" sz="1600" spc="-1" strike="noStrike">
                <a:solidFill>
                  <a:srgbClr val="8da0b3"/>
                </a:solidFill>
                <a:latin typeface="Calibri"/>
                <a:ea typeface="Calibri"/>
              </a:rPr>
              <a:t>Con ONU Mujeres y AECID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2" name="Google Shape;112;p15"/>
          <p:cNvSpPr/>
          <p:nvPr/>
        </p:nvSpPr>
        <p:spPr>
          <a:xfrm>
            <a:off x="1028880" y="1001160"/>
            <a:ext cx="14388480" cy="1220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91000"/>
              </a:lnSpc>
              <a:tabLst>
                <a:tab algn="l" pos="0"/>
              </a:tabLst>
            </a:pPr>
            <a:r>
              <a:rPr b="1" lang="en-US" sz="8800" spc="-1" strike="noStrike">
                <a:solidFill>
                  <a:srgbClr val="e2ac00"/>
                </a:solidFill>
                <a:latin typeface="Arial"/>
                <a:ea typeface="Arial"/>
              </a:rPr>
              <a:t>Proyectos Tecnológicos</a:t>
            </a:r>
            <a:endParaRPr b="0" lang="es-BO" sz="88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003" name="Google Shape;114;p15"/>
          <p:cNvCxnSpPr/>
          <p:nvPr/>
        </p:nvCxnSpPr>
        <p:spPr>
          <a:xfrm>
            <a:off x="3187440" y="8831880"/>
            <a:ext cx="11824200" cy="360"/>
          </a:xfrm>
          <a:prstGeom prst="straightConnector1">
            <a:avLst/>
          </a:prstGeom>
          <a:ln w="19050">
            <a:solidFill>
              <a:srgbClr val="c9a751"/>
            </a:solidFill>
            <a:round/>
            <a:headEnd len="lg" type="oval" w="lg"/>
            <a:tailEnd len="lg" type="oval" w="lg"/>
          </a:ln>
        </p:spPr>
      </p:cxnSp>
      <p:sp>
        <p:nvSpPr>
          <p:cNvPr id="1004" name="Google Shape;110;p15"/>
          <p:cNvSpPr/>
          <p:nvPr/>
        </p:nvSpPr>
        <p:spPr>
          <a:xfrm>
            <a:off x="6835680" y="8959680"/>
            <a:ext cx="4616640" cy="54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2000" spc="-1" strike="noStrike">
                <a:solidFill>
                  <a:srgbClr val="1a3a5c"/>
                </a:solidFill>
                <a:latin typeface="Calibri"/>
                <a:ea typeface="Calibri"/>
              </a:rPr>
              <a:t>Estudio Brechas Digitales de Género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-US" sz="1600" spc="-1" strike="noStrike">
                <a:solidFill>
                  <a:srgbClr val="8da0b3"/>
                </a:solidFill>
                <a:latin typeface="Calibri"/>
                <a:ea typeface="Calibri"/>
              </a:rPr>
              <a:t>Adolescentes en educación (UNICEF)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5" name="Google Shape;110;p15"/>
          <p:cNvSpPr/>
          <p:nvPr/>
        </p:nvSpPr>
        <p:spPr>
          <a:xfrm>
            <a:off x="12642120" y="8959680"/>
            <a:ext cx="4616640" cy="54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2000" spc="-1" strike="noStrike">
                <a:solidFill>
                  <a:srgbClr val="1a3a5c"/>
                </a:solidFill>
                <a:latin typeface="Calibri"/>
                <a:ea typeface="Calibri"/>
              </a:rPr>
              <a:t>Herramientas prevención VG-FT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0" lang="en-US" sz="1600" spc="-1" strike="noStrike">
                <a:solidFill>
                  <a:srgbClr val="8da0b3"/>
                </a:solidFill>
                <a:latin typeface="Calibri"/>
                <a:ea typeface="Calibri"/>
              </a:rPr>
              <a:t>caja-de-herramientas disponible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6" name="Elipse 3"/>
          <p:cNvSpPr/>
          <p:nvPr/>
        </p:nvSpPr>
        <p:spPr>
          <a:xfrm>
            <a:off x="9091800" y="8750160"/>
            <a:ext cx="163440" cy="163440"/>
          </a:xfrm>
          <a:prstGeom prst="ellipse">
            <a:avLst/>
          </a:prstGeom>
          <a:solidFill>
            <a:srgbClr val="c9a7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s-ES" sz="1400" spc="-1" strike="noStrike">
              <a:solidFill>
                <a:schemeClr val="lt1"/>
              </a:solidFill>
              <a:latin typeface="Arial"/>
              <a:ea typeface="Arial"/>
            </a:endParaRPr>
          </a:p>
        </p:txBody>
      </p:sp>
      <p:sp>
        <p:nvSpPr>
          <p:cNvPr id="1007" name="Google Shape;113;p15"/>
          <p:cNvSpPr/>
          <p:nvPr/>
        </p:nvSpPr>
        <p:spPr>
          <a:xfrm>
            <a:off x="1210320" y="4604400"/>
            <a:ext cx="7236720" cy="271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marL="343080" indent="-343080">
              <a:lnSpc>
                <a:spcPct val="106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es-ES" sz="2100" spc="-1" strike="noStrike">
                <a:solidFill>
                  <a:srgbClr val="242732"/>
                </a:solidFill>
                <a:latin typeface="Arial"/>
                <a:ea typeface="Arial"/>
              </a:rPr>
              <a:t>Plataforma de Interoperabilidad V2.0</a:t>
            </a:r>
            <a:endParaRPr b="0" lang="es-BO" sz="21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6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es-ES" sz="2100" spc="-1" strike="noStrike">
                <a:solidFill>
                  <a:srgbClr val="242732"/>
                </a:solidFill>
                <a:latin typeface="Arial"/>
                <a:ea typeface="Arial"/>
              </a:rPr>
              <a:t>Plataforma de Tramitación y Certificación (PTC)</a:t>
            </a:r>
            <a:endParaRPr b="0" lang="es-BO" sz="21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6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es-ES" sz="2100" spc="-1" strike="noStrike">
                <a:solidFill>
                  <a:srgbClr val="242732"/>
                </a:solidFill>
                <a:latin typeface="Arial"/>
                <a:ea typeface="Arial"/>
              </a:rPr>
              <a:t>QR seguro</a:t>
            </a:r>
            <a:endParaRPr b="0" lang="es-BO" sz="21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6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es-ES" sz="2100" spc="-1" strike="noStrike">
                <a:solidFill>
                  <a:srgbClr val="242732"/>
                </a:solidFill>
                <a:latin typeface="Arial"/>
                <a:ea typeface="Arial"/>
              </a:rPr>
              <a:t>Londra</a:t>
            </a:r>
            <a:endParaRPr b="0" lang="es-BO" sz="21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6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es-ES" sz="2100" spc="-1" strike="noStrike">
                <a:solidFill>
                  <a:srgbClr val="242732"/>
                </a:solidFill>
                <a:latin typeface="Arial"/>
                <a:ea typeface="Arial"/>
              </a:rPr>
              <a:t>Plataforma Gob.bo V2.0</a:t>
            </a:r>
            <a:endParaRPr b="0" lang="es-BO" sz="21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6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es-ES" sz="2100" spc="-1" strike="noStrike">
                <a:solidFill>
                  <a:srgbClr val="242732"/>
                </a:solidFill>
                <a:latin typeface="Arial"/>
                <a:ea typeface="Arial"/>
              </a:rPr>
              <a:t>Sistema Registro y Seguimiento de Planes</a:t>
            </a:r>
            <a:endParaRPr b="0" lang="es-BO" sz="21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6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es-ES" sz="2100" spc="-1" strike="noStrike">
                <a:solidFill>
                  <a:srgbClr val="242732"/>
                </a:solidFill>
                <a:latin typeface="Arial"/>
                <a:ea typeface="Arial"/>
              </a:rPr>
              <a:t>DataWarehouse para Ciudadanía Digital</a:t>
            </a:r>
            <a:endParaRPr b="0" lang="es-BO" sz="21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6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es-ES" sz="2100" spc="-1" strike="noStrike">
                <a:solidFill>
                  <a:srgbClr val="242732"/>
                </a:solidFill>
                <a:latin typeface="Arial"/>
                <a:ea typeface="Arial"/>
              </a:rPr>
              <a:t>Gestión de Infraestructura como Código (laC)</a:t>
            </a:r>
            <a:endParaRPr b="0" lang="es-BO" sz="2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8" name="Google Shape;113;p15"/>
          <p:cNvSpPr/>
          <p:nvPr/>
        </p:nvSpPr>
        <p:spPr>
          <a:xfrm>
            <a:off x="9840600" y="4604400"/>
            <a:ext cx="7236720" cy="271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marL="343080" indent="-343080">
              <a:lnSpc>
                <a:spcPct val="106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es-ES" sz="2100" spc="-1" strike="noStrike">
                <a:solidFill>
                  <a:srgbClr val="242732"/>
                </a:solidFill>
                <a:latin typeface="Arial"/>
                <a:ea typeface="Arial"/>
              </a:rPr>
              <a:t>Ciudadanía Digital 3.0 </a:t>
            </a:r>
            <a:endParaRPr b="0" lang="es-BO" sz="21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6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es-ES" sz="2100" spc="-1" strike="noStrike">
                <a:solidFill>
                  <a:srgbClr val="242732"/>
                </a:solidFill>
                <a:latin typeface="Arial"/>
                <a:ea typeface="Arial"/>
              </a:rPr>
              <a:t>Plataforma de Interoperabilidad V2.0</a:t>
            </a:r>
            <a:endParaRPr b="0" lang="es-BO" sz="21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6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es-ES" sz="2100" spc="-1" strike="noStrike">
                <a:solidFill>
                  <a:srgbClr val="242732"/>
                </a:solidFill>
                <a:latin typeface="Arial"/>
                <a:ea typeface="Arial"/>
              </a:rPr>
              <a:t>Plataforma de Tramitación PTC</a:t>
            </a:r>
            <a:endParaRPr b="0" lang="es-BO" sz="21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6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es-ES" sz="2100" spc="-1" strike="noStrike">
                <a:solidFill>
                  <a:srgbClr val="242732"/>
                </a:solidFill>
                <a:latin typeface="Arial"/>
                <a:ea typeface="Arial"/>
              </a:rPr>
              <a:t>QR seguro</a:t>
            </a:r>
            <a:endParaRPr b="0" lang="es-BO" sz="21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6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es-ES" sz="2100" spc="-1" strike="noStrike">
                <a:solidFill>
                  <a:srgbClr val="242732"/>
                </a:solidFill>
                <a:latin typeface="Arial"/>
                <a:ea typeface="Arial"/>
              </a:rPr>
              <a:t>Londra</a:t>
            </a:r>
            <a:endParaRPr b="0" lang="es-BO" sz="21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6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es-ES" sz="2100" spc="-1" strike="noStrike">
                <a:solidFill>
                  <a:srgbClr val="242732"/>
                </a:solidFill>
                <a:latin typeface="Arial"/>
                <a:ea typeface="Arial"/>
              </a:rPr>
              <a:t>Plataforma Gob.bo V2.0</a:t>
            </a:r>
            <a:endParaRPr b="0" lang="es-BO" sz="21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6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es-ES" sz="2100" spc="-1" strike="noStrike">
                <a:solidFill>
                  <a:srgbClr val="242732"/>
                </a:solidFill>
                <a:latin typeface="Arial"/>
                <a:ea typeface="Arial"/>
              </a:rPr>
              <a:t>Sistema Registro y Seguimiento de Planes</a:t>
            </a:r>
            <a:endParaRPr b="0" lang="es-BO" sz="21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6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es-ES" sz="2100" spc="-1" strike="noStrike">
                <a:solidFill>
                  <a:srgbClr val="242732"/>
                </a:solidFill>
                <a:latin typeface="Arial"/>
                <a:ea typeface="Arial"/>
              </a:rPr>
              <a:t>Observatorio de Transformación Digital </a:t>
            </a:r>
            <a:r>
              <a:rPr b="1" lang="es-ES" sz="2100" spc="-1" strike="noStrike">
                <a:solidFill>
                  <a:srgbClr val="c9a751"/>
                </a:solidFill>
                <a:latin typeface="Arial"/>
                <a:ea typeface="Arial"/>
              </a:rPr>
              <a:t>(NUEVO)</a:t>
            </a:r>
            <a:endParaRPr b="0" lang="es-BO" sz="2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9" name="Google Shape;113;p15"/>
          <p:cNvSpPr/>
          <p:nvPr/>
        </p:nvSpPr>
        <p:spPr>
          <a:xfrm>
            <a:off x="1210320" y="3925440"/>
            <a:ext cx="5346000" cy="45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6000"/>
              </a:lnSpc>
              <a:tabLst>
                <a:tab algn="l" pos="0"/>
              </a:tabLst>
            </a:pPr>
            <a:r>
              <a:rPr b="1" lang="es-ES" sz="2800" spc="-1" strike="noStrike">
                <a:solidFill>
                  <a:srgbClr val="c9a751"/>
                </a:solidFill>
                <a:latin typeface="Arial"/>
                <a:ea typeface="Arial"/>
              </a:rPr>
              <a:t>Lo Planificado (ENERO 2025)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0" name="Google Shape;113;p15"/>
          <p:cNvSpPr/>
          <p:nvPr/>
        </p:nvSpPr>
        <p:spPr>
          <a:xfrm>
            <a:off x="9844200" y="4020480"/>
            <a:ext cx="5346000" cy="45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6000"/>
              </a:lnSpc>
              <a:tabLst>
                <a:tab algn="l" pos="0"/>
              </a:tabLst>
            </a:pPr>
            <a:r>
              <a:rPr b="1" lang="es-ES" sz="2800" spc="-1" strike="noStrike">
                <a:solidFill>
                  <a:srgbClr val="c9a751"/>
                </a:solidFill>
                <a:latin typeface="Arial"/>
                <a:ea typeface="Arial"/>
              </a:rPr>
              <a:t>Lo Ejecutado (GESTIÓN 2025)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1" name="Google Shape;113;p15"/>
          <p:cNvSpPr/>
          <p:nvPr/>
        </p:nvSpPr>
        <p:spPr>
          <a:xfrm>
            <a:off x="1689120" y="8204040"/>
            <a:ext cx="15383520" cy="32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6000"/>
              </a:lnSpc>
              <a:tabLst>
                <a:tab algn="l" pos="0"/>
              </a:tabLst>
            </a:pPr>
            <a:r>
              <a:rPr b="1" lang="es-ES" sz="2000" spc="-1" strike="noStrike">
                <a:solidFill>
                  <a:srgbClr val="c9a751"/>
                </a:solidFill>
                <a:latin typeface="Arial"/>
                <a:ea typeface="Arial"/>
              </a:rPr>
              <a:t>Proyectos Género y Brecha Digital – Ejecutado 2025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2" name="Rectángulo: esquinas redondeadas 4"/>
          <p:cNvSpPr/>
          <p:nvPr/>
        </p:nvSpPr>
        <p:spPr>
          <a:xfrm>
            <a:off x="2046600" y="2678400"/>
            <a:ext cx="3279960" cy="660240"/>
          </a:xfrm>
          <a:prstGeom prst="roundRect">
            <a:avLst>
              <a:gd name="adj" fmla="val 16667"/>
            </a:avLst>
          </a:prstGeom>
          <a:solidFill>
            <a:srgbClr val="242732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s-ES" sz="1400" spc="-1" strike="noStrike">
              <a:solidFill>
                <a:schemeClr val="lt1"/>
              </a:solidFill>
              <a:latin typeface="Arial"/>
              <a:ea typeface="Arial"/>
            </a:endParaRPr>
          </a:p>
        </p:txBody>
      </p:sp>
      <p:sp>
        <p:nvSpPr>
          <p:cNvPr id="1013" name="Rectángulo: esquinas redondeadas 21"/>
          <p:cNvSpPr/>
          <p:nvPr/>
        </p:nvSpPr>
        <p:spPr>
          <a:xfrm>
            <a:off x="7387920" y="2667240"/>
            <a:ext cx="3279960" cy="660240"/>
          </a:xfrm>
          <a:prstGeom prst="roundRect">
            <a:avLst>
              <a:gd name="adj" fmla="val 16667"/>
            </a:avLst>
          </a:prstGeom>
          <a:solidFill>
            <a:srgbClr val="242732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s-ES" sz="1400" spc="-1" strike="noStrike">
              <a:solidFill>
                <a:schemeClr val="lt1"/>
              </a:solidFill>
              <a:latin typeface="Arial"/>
              <a:ea typeface="Arial"/>
            </a:endParaRPr>
          </a:p>
        </p:txBody>
      </p:sp>
      <p:sp>
        <p:nvSpPr>
          <p:cNvPr id="1014" name="Rectángulo: esquinas redondeadas 22"/>
          <p:cNvSpPr/>
          <p:nvPr/>
        </p:nvSpPr>
        <p:spPr>
          <a:xfrm>
            <a:off x="12959280" y="2655360"/>
            <a:ext cx="3279960" cy="660240"/>
          </a:xfrm>
          <a:prstGeom prst="roundRect">
            <a:avLst>
              <a:gd name="adj" fmla="val 16667"/>
            </a:avLst>
          </a:prstGeom>
          <a:solidFill>
            <a:srgbClr val="242732"/>
          </a:solidFill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s-ES" sz="1400" spc="-1" strike="noStrike">
              <a:solidFill>
                <a:schemeClr val="lt1"/>
              </a:solidFill>
              <a:latin typeface="Arial"/>
              <a:ea typeface="Arial"/>
            </a:endParaRPr>
          </a:p>
        </p:txBody>
      </p:sp>
      <p:sp>
        <p:nvSpPr>
          <p:cNvPr id="1015" name="Google Shape;113;p15"/>
          <p:cNvSpPr/>
          <p:nvPr/>
        </p:nvSpPr>
        <p:spPr>
          <a:xfrm>
            <a:off x="1028880" y="2826720"/>
            <a:ext cx="5346000" cy="338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6000"/>
              </a:lnSpc>
              <a:tabLst>
                <a:tab algn="l" pos="0"/>
              </a:tabLst>
            </a:pPr>
            <a:r>
              <a:rPr b="1" lang="es-ES" sz="2100" spc="-1" strike="noStrike">
                <a:solidFill>
                  <a:schemeClr val="lt1"/>
                </a:solidFill>
                <a:latin typeface="Arial"/>
                <a:ea typeface="Arial"/>
              </a:rPr>
              <a:t>Total Programados: 15</a:t>
            </a:r>
            <a:endParaRPr b="0" lang="es-BO" sz="2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6" name="Google Shape;113;p15"/>
          <p:cNvSpPr/>
          <p:nvPr/>
        </p:nvSpPr>
        <p:spPr>
          <a:xfrm>
            <a:off x="11912760" y="2826720"/>
            <a:ext cx="5346000" cy="67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6000"/>
              </a:lnSpc>
              <a:tabLst>
                <a:tab algn="l" pos="0"/>
              </a:tabLst>
            </a:pPr>
            <a:r>
              <a:rPr b="1" lang="es-ES" sz="2100" spc="-1" strike="noStrike">
                <a:solidFill>
                  <a:schemeClr val="lt1"/>
                </a:solidFill>
                <a:latin typeface="Arial"/>
                <a:ea typeface="Arial"/>
              </a:rPr>
              <a:t>Seleccionados: 8</a:t>
            </a:r>
            <a:endParaRPr b="0" lang="es-BO" sz="2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6000"/>
              </a:lnSpc>
              <a:tabLst>
                <a:tab algn="l" pos="0"/>
              </a:tabLst>
            </a:pPr>
            <a:endParaRPr b="0" lang="es-BO" sz="2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7" name="Google Shape;113;p15"/>
          <p:cNvSpPr/>
          <p:nvPr/>
        </p:nvSpPr>
        <p:spPr>
          <a:xfrm>
            <a:off x="6375240" y="2826720"/>
            <a:ext cx="5346000" cy="67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6000"/>
              </a:lnSpc>
              <a:tabLst>
                <a:tab algn="l" pos="0"/>
              </a:tabLst>
            </a:pPr>
            <a:r>
              <a:rPr b="1" lang="es-ES" sz="2100" spc="-1" strike="noStrike">
                <a:solidFill>
                  <a:schemeClr val="lt1"/>
                </a:solidFill>
                <a:latin typeface="Arial"/>
                <a:ea typeface="Arial"/>
              </a:rPr>
              <a:t>Total Ejecutados: 14</a:t>
            </a:r>
            <a:endParaRPr b="0" lang="es-BO" sz="2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6000"/>
              </a:lnSpc>
              <a:tabLst>
                <a:tab algn="l" pos="0"/>
              </a:tabLst>
            </a:pPr>
            <a:endParaRPr b="0" lang="es-BO" sz="2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8" name="Flecha: a la derecha 5"/>
          <p:cNvSpPr/>
          <p:nvPr/>
        </p:nvSpPr>
        <p:spPr>
          <a:xfrm>
            <a:off x="1388160" y="8254440"/>
            <a:ext cx="186480" cy="2034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242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s-ES" sz="1400" spc="-1" strike="noStrike">
              <a:solidFill>
                <a:schemeClr val="lt1"/>
              </a:solidFill>
              <a:latin typeface="Arial"/>
              <a:ea typeface="Arial"/>
            </a:endParaRPr>
          </a:p>
        </p:txBody>
      </p:sp>
    </p:spTree>
  </p:cSld>
  <p:transition spd="slow">
    <p:push dir="u"/>
  </p:transition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9" name="Google Shape;353;p28"/>
          <p:cNvSpPr/>
          <p:nvPr/>
        </p:nvSpPr>
        <p:spPr>
          <a:xfrm>
            <a:off x="1039680" y="2866320"/>
            <a:ext cx="5743080" cy="252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94000"/>
              </a:lnSpc>
              <a:tabLst>
                <a:tab algn="l" pos="0"/>
              </a:tabLst>
            </a:pPr>
            <a:r>
              <a:rPr b="1" lang="en-US" sz="8800" spc="-1" strike="noStrike">
                <a:solidFill>
                  <a:srgbClr val="e2ac00"/>
                </a:solidFill>
                <a:latin typeface="Arial"/>
                <a:ea typeface="Arial"/>
              </a:rPr>
              <a:t>Servicios</a:t>
            </a:r>
            <a:endParaRPr b="0" lang="es-BO" sz="8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4000"/>
              </a:lnSpc>
              <a:tabLst>
                <a:tab algn="l" pos="0"/>
              </a:tabLst>
            </a:pPr>
            <a:r>
              <a:rPr b="1" lang="en-US" sz="8800" spc="-1" strike="noStrike">
                <a:solidFill>
                  <a:srgbClr val="e2ac00"/>
                </a:solidFill>
                <a:latin typeface="Arial"/>
                <a:ea typeface="Arial"/>
              </a:rPr>
              <a:t>Digitales </a:t>
            </a:r>
            <a:endParaRPr b="0" lang="es-BO" sz="8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0" name="Google Shape;356;p28"/>
          <p:cNvSpPr/>
          <p:nvPr/>
        </p:nvSpPr>
        <p:spPr>
          <a:xfrm>
            <a:off x="10823760" y="2147760"/>
            <a:ext cx="5743080" cy="26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25000"/>
              </a:lnSpc>
              <a:tabLst>
                <a:tab algn="l" pos="0"/>
              </a:tabLst>
            </a:pPr>
            <a:r>
              <a:rPr b="0" lang="en-US" sz="1400" spc="-1" strike="noStrike">
                <a:solidFill>
                  <a:srgbClr val="242732"/>
                </a:solidFill>
                <a:latin typeface="Arial"/>
                <a:ea typeface="Arial"/>
              </a:rPr>
              <a:t>Identidad digital ciudadana en operación continua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1" name="Google Shape;357;p28"/>
          <p:cNvSpPr/>
          <p:nvPr/>
        </p:nvSpPr>
        <p:spPr>
          <a:xfrm>
            <a:off x="9585360" y="1931400"/>
            <a:ext cx="425520" cy="425520"/>
          </a:xfrm>
          <a:custGeom>
            <a:avLst/>
            <a:gdLst>
              <a:gd name="textAreaLeft" fmla="*/ 0 w 425520"/>
              <a:gd name="textAreaRight" fmla="*/ 426240 w 425520"/>
              <a:gd name="textAreaTop" fmla="*/ 0 h 425520"/>
              <a:gd name="textAreaBottom" fmla="*/ 426240 h 425520"/>
            </a:gdLst>
            <a:ahLst/>
            <a:rect l="textAreaLeft" t="textAreaTop" r="textAreaRight" b="textAreaBottom"/>
            <a:pathLst>
              <a:path w="426172" h="426172">
                <a:moveTo>
                  <a:pt x="0" y="0"/>
                </a:moveTo>
                <a:lnTo>
                  <a:pt x="426172" y="0"/>
                </a:lnTo>
                <a:lnTo>
                  <a:pt x="426172" y="426172"/>
                </a:lnTo>
                <a:lnTo>
                  <a:pt x="0" y="42617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8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022" name="Google Shape;358;p28"/>
          <p:cNvSpPr/>
          <p:nvPr/>
        </p:nvSpPr>
        <p:spPr>
          <a:xfrm>
            <a:off x="9585360" y="2763720"/>
            <a:ext cx="425520" cy="425520"/>
          </a:xfrm>
          <a:custGeom>
            <a:avLst/>
            <a:gdLst>
              <a:gd name="textAreaLeft" fmla="*/ 0 w 425520"/>
              <a:gd name="textAreaRight" fmla="*/ 426240 w 425520"/>
              <a:gd name="textAreaTop" fmla="*/ 0 h 425520"/>
              <a:gd name="textAreaBottom" fmla="*/ 426240 h 425520"/>
            </a:gdLst>
            <a:ahLst/>
            <a:rect l="textAreaLeft" t="textAreaTop" r="textAreaRight" b="textAreaBottom"/>
            <a:pathLst>
              <a:path w="426172" h="426172">
                <a:moveTo>
                  <a:pt x="0" y="0"/>
                </a:moveTo>
                <a:lnTo>
                  <a:pt x="426172" y="0"/>
                </a:lnTo>
                <a:lnTo>
                  <a:pt x="426172" y="426172"/>
                </a:lnTo>
                <a:lnTo>
                  <a:pt x="0" y="42617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8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cxnSp>
        <p:nvCxnSpPr>
          <p:cNvPr id="1023" name="Google Shape;360;p28"/>
          <p:cNvCxnSpPr/>
          <p:nvPr/>
        </p:nvCxnSpPr>
        <p:spPr>
          <a:xfrm>
            <a:off x="9648720" y="2505960"/>
            <a:ext cx="8627040" cy="720"/>
          </a:xfrm>
          <a:prstGeom prst="straightConnector1">
            <a:avLst/>
          </a:prstGeom>
          <a:ln w="19050">
            <a:solidFill>
              <a:srgbClr val="c9a751"/>
            </a:solidFill>
            <a:round/>
          </a:ln>
        </p:spPr>
      </p:cxnSp>
      <p:cxnSp>
        <p:nvCxnSpPr>
          <p:cNvPr id="1024" name="Google Shape;361;p28"/>
          <p:cNvCxnSpPr/>
          <p:nvPr/>
        </p:nvCxnSpPr>
        <p:spPr>
          <a:xfrm>
            <a:off x="9648720" y="3367080"/>
            <a:ext cx="8627040" cy="720"/>
          </a:xfrm>
          <a:prstGeom prst="straightConnector1">
            <a:avLst/>
          </a:prstGeom>
          <a:ln w="19050">
            <a:solidFill>
              <a:srgbClr val="c9a751"/>
            </a:solidFill>
            <a:round/>
          </a:ln>
        </p:spPr>
      </p:cxnSp>
      <p:sp>
        <p:nvSpPr>
          <p:cNvPr id="1025" name="Google Shape;363;p28"/>
          <p:cNvSpPr/>
          <p:nvPr/>
        </p:nvSpPr>
        <p:spPr>
          <a:xfrm>
            <a:off x="10823760" y="1793160"/>
            <a:ext cx="6358680" cy="40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ct val="94000"/>
              </a:lnSpc>
              <a:tabLst>
                <a:tab algn="l" pos="0"/>
              </a:tabLst>
            </a:pPr>
            <a:r>
              <a:rPr b="1" lang="en-US" sz="2800" spc="-1" strike="noStrike">
                <a:solidFill>
                  <a:srgbClr val="242732"/>
                </a:solidFill>
                <a:latin typeface="Arial"/>
                <a:ea typeface="Ultra"/>
              </a:rPr>
              <a:t>Ciudadanía Digital</a:t>
            </a:r>
            <a:r>
              <a:rPr b="1" lang="en-US" sz="2800" spc="-1" strike="noStrike">
                <a:solidFill>
                  <a:srgbClr val="242732"/>
                </a:solidFill>
                <a:latin typeface="Ultra"/>
                <a:ea typeface="Ultra"/>
              </a:rPr>
              <a:t> 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6" name="Google Shape;368;p28"/>
          <p:cNvSpPr/>
          <p:nvPr/>
        </p:nvSpPr>
        <p:spPr>
          <a:xfrm>
            <a:off x="6689520" y="1749600"/>
            <a:ext cx="2365200" cy="100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25000"/>
              </a:lnSpc>
              <a:tabLst>
                <a:tab algn="l" pos="0"/>
              </a:tabLst>
            </a:pPr>
            <a:r>
              <a:rPr b="0" lang="en-US" sz="2640" spc="-1" strike="noStrike">
                <a:solidFill>
                  <a:srgbClr val="242732"/>
                </a:solidFill>
                <a:latin typeface="Arial"/>
                <a:ea typeface="Arial"/>
              </a:rPr>
              <a:t>Lo Planificado</a:t>
            </a:r>
            <a:endParaRPr b="0" lang="es-BO" sz="264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25000"/>
              </a:lnSpc>
              <a:tabLst>
                <a:tab algn="l" pos="0"/>
              </a:tabLst>
            </a:pPr>
            <a:r>
              <a:rPr b="0" lang="en-US" sz="2640" spc="-1" strike="noStrike">
                <a:solidFill>
                  <a:srgbClr val="242732"/>
                </a:solidFill>
                <a:latin typeface="Arial"/>
                <a:ea typeface="Arial"/>
              </a:rPr>
              <a:t>(ENERO 2025)</a:t>
            </a:r>
            <a:endParaRPr b="0" lang="es-BO" sz="264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7" name="Google Shape;368;p28"/>
          <p:cNvSpPr/>
          <p:nvPr/>
        </p:nvSpPr>
        <p:spPr>
          <a:xfrm>
            <a:off x="6689520" y="6050880"/>
            <a:ext cx="2593800" cy="100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25000"/>
              </a:lnSpc>
              <a:tabLst>
                <a:tab algn="l" pos="0"/>
              </a:tabLst>
            </a:pPr>
            <a:r>
              <a:rPr b="0" lang="en-US" sz="2640" spc="-1" strike="noStrike">
                <a:solidFill>
                  <a:srgbClr val="242732"/>
                </a:solidFill>
                <a:latin typeface="Arial"/>
                <a:ea typeface="Arial"/>
              </a:rPr>
              <a:t>Lo Ejecutado</a:t>
            </a:r>
            <a:endParaRPr b="0" lang="es-BO" sz="264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25000"/>
              </a:lnSpc>
              <a:tabLst>
                <a:tab algn="l" pos="0"/>
              </a:tabLst>
            </a:pPr>
            <a:r>
              <a:rPr b="0" lang="en-US" sz="2640" spc="-1" strike="noStrike">
                <a:solidFill>
                  <a:srgbClr val="242732"/>
                </a:solidFill>
                <a:latin typeface="Arial"/>
                <a:ea typeface="Arial"/>
              </a:rPr>
              <a:t>(GESTIÓN 2025)</a:t>
            </a:r>
            <a:endParaRPr b="0" lang="es-BO" sz="264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8" name="Google Shape;356;p28"/>
          <p:cNvSpPr/>
          <p:nvPr/>
        </p:nvSpPr>
        <p:spPr>
          <a:xfrm>
            <a:off x="10891440" y="2995560"/>
            <a:ext cx="5743080" cy="26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25000"/>
              </a:lnSpc>
              <a:tabLst>
                <a:tab algn="l" pos="0"/>
              </a:tabLst>
            </a:pPr>
            <a:r>
              <a:rPr b="0" lang="en-US" sz="1400" spc="-1" strike="noStrike">
                <a:solidFill>
                  <a:srgbClr val="242732"/>
                </a:solidFill>
                <a:latin typeface="Arial"/>
                <a:ea typeface="Arial"/>
              </a:rPr>
              <a:t>Centraliza servicios de interoperabilidad del Estado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9" name="Google Shape;363;p28"/>
          <p:cNvSpPr/>
          <p:nvPr/>
        </p:nvSpPr>
        <p:spPr>
          <a:xfrm>
            <a:off x="10891440" y="2611800"/>
            <a:ext cx="6777720" cy="40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94000"/>
              </a:lnSpc>
              <a:tabLst>
                <a:tab algn="l" pos="0"/>
              </a:tabLst>
            </a:pPr>
            <a:r>
              <a:rPr b="1" lang="en-US" sz="2800" spc="-1" strike="noStrike">
                <a:solidFill>
                  <a:srgbClr val="242732"/>
                </a:solidFill>
                <a:latin typeface="Arial"/>
                <a:ea typeface="Ultra"/>
              </a:rPr>
              <a:t>Plataforma de Interoperabilidad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0" name="Google Shape;356;p28"/>
          <p:cNvSpPr/>
          <p:nvPr/>
        </p:nvSpPr>
        <p:spPr>
          <a:xfrm>
            <a:off x="10889280" y="3862800"/>
            <a:ext cx="5743080" cy="26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25000"/>
              </a:lnSpc>
              <a:tabLst>
                <a:tab algn="l" pos="0"/>
              </a:tabLst>
            </a:pPr>
            <a:r>
              <a:rPr b="0" lang="en-US" sz="1400" spc="-1" strike="noStrike">
                <a:solidFill>
                  <a:srgbClr val="242732"/>
                </a:solidFill>
                <a:latin typeface="Arial"/>
                <a:ea typeface="Arial"/>
              </a:rPr>
              <a:t>Automatización de pagos ciudadano - Estado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1" name="Google Shape;357;p28"/>
          <p:cNvSpPr/>
          <p:nvPr/>
        </p:nvSpPr>
        <p:spPr>
          <a:xfrm>
            <a:off x="9650880" y="3659040"/>
            <a:ext cx="425520" cy="425520"/>
          </a:xfrm>
          <a:custGeom>
            <a:avLst/>
            <a:gdLst>
              <a:gd name="textAreaLeft" fmla="*/ 0 w 425520"/>
              <a:gd name="textAreaRight" fmla="*/ 426240 w 425520"/>
              <a:gd name="textAreaTop" fmla="*/ 0 h 425520"/>
              <a:gd name="textAreaBottom" fmla="*/ 426240 h 425520"/>
            </a:gdLst>
            <a:ahLst/>
            <a:rect l="textAreaLeft" t="textAreaTop" r="textAreaRight" b="textAreaBottom"/>
            <a:pathLst>
              <a:path w="426172" h="426172">
                <a:moveTo>
                  <a:pt x="0" y="0"/>
                </a:moveTo>
                <a:lnTo>
                  <a:pt x="426172" y="0"/>
                </a:lnTo>
                <a:lnTo>
                  <a:pt x="426172" y="426172"/>
                </a:lnTo>
                <a:lnTo>
                  <a:pt x="0" y="42617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8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032" name="Google Shape;358;p28"/>
          <p:cNvSpPr/>
          <p:nvPr/>
        </p:nvSpPr>
        <p:spPr>
          <a:xfrm>
            <a:off x="9650880" y="4616640"/>
            <a:ext cx="425520" cy="425520"/>
          </a:xfrm>
          <a:custGeom>
            <a:avLst/>
            <a:gdLst>
              <a:gd name="textAreaLeft" fmla="*/ 0 w 425520"/>
              <a:gd name="textAreaRight" fmla="*/ 426240 w 425520"/>
              <a:gd name="textAreaTop" fmla="*/ 0 h 425520"/>
              <a:gd name="textAreaBottom" fmla="*/ 426240 h 425520"/>
            </a:gdLst>
            <a:ahLst/>
            <a:rect l="textAreaLeft" t="textAreaTop" r="textAreaRight" b="textAreaBottom"/>
            <a:pathLst>
              <a:path w="426172" h="426172">
                <a:moveTo>
                  <a:pt x="0" y="0"/>
                </a:moveTo>
                <a:lnTo>
                  <a:pt x="426172" y="0"/>
                </a:lnTo>
                <a:lnTo>
                  <a:pt x="426172" y="426172"/>
                </a:lnTo>
                <a:lnTo>
                  <a:pt x="0" y="42617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8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cxnSp>
        <p:nvCxnSpPr>
          <p:cNvPr id="1033" name="Google Shape;360;p28"/>
          <p:cNvCxnSpPr/>
          <p:nvPr/>
        </p:nvCxnSpPr>
        <p:spPr>
          <a:xfrm>
            <a:off x="9650880" y="4271760"/>
            <a:ext cx="8627040" cy="720"/>
          </a:xfrm>
          <a:prstGeom prst="straightConnector1">
            <a:avLst/>
          </a:prstGeom>
          <a:ln w="19050">
            <a:solidFill>
              <a:srgbClr val="c9a751"/>
            </a:solidFill>
            <a:round/>
          </a:ln>
        </p:spPr>
      </p:cxnSp>
      <p:cxnSp>
        <p:nvCxnSpPr>
          <p:cNvPr id="1034" name="Google Shape;361;p28"/>
          <p:cNvCxnSpPr/>
          <p:nvPr/>
        </p:nvCxnSpPr>
        <p:spPr>
          <a:xfrm>
            <a:off x="9650880" y="5232960"/>
            <a:ext cx="8627040" cy="720"/>
          </a:xfrm>
          <a:prstGeom prst="straightConnector1">
            <a:avLst/>
          </a:prstGeom>
          <a:ln w="19050">
            <a:solidFill>
              <a:srgbClr val="c9a751"/>
            </a:solidFill>
            <a:round/>
          </a:ln>
        </p:spPr>
      </p:cxnSp>
      <p:sp>
        <p:nvSpPr>
          <p:cNvPr id="1035" name="Google Shape;363;p28"/>
          <p:cNvSpPr/>
          <p:nvPr/>
        </p:nvSpPr>
        <p:spPr>
          <a:xfrm>
            <a:off x="10889280" y="3520800"/>
            <a:ext cx="6358680" cy="40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ct val="94000"/>
              </a:lnSpc>
              <a:tabLst>
                <a:tab algn="l" pos="0"/>
              </a:tabLst>
            </a:pPr>
            <a:r>
              <a:rPr b="1" lang="en-US" sz="2800" spc="-1" strike="noStrike">
                <a:solidFill>
                  <a:srgbClr val="242732"/>
                </a:solidFill>
                <a:latin typeface="Arial"/>
                <a:ea typeface="Ultra"/>
              </a:rPr>
              <a:t>Pasarela de Pago del Estado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6" name="Google Shape;356;p28"/>
          <p:cNvSpPr/>
          <p:nvPr/>
        </p:nvSpPr>
        <p:spPr>
          <a:xfrm>
            <a:off x="10956960" y="4810320"/>
            <a:ext cx="5743080" cy="26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25000"/>
              </a:lnSpc>
              <a:tabLst>
                <a:tab algn="l" pos="0"/>
              </a:tabLst>
            </a:pPr>
            <a:r>
              <a:rPr b="0" lang="en-US" sz="1400" spc="-1" strike="noStrike">
                <a:solidFill>
                  <a:srgbClr val="242732"/>
                </a:solidFill>
                <a:latin typeface="Arial"/>
                <a:ea typeface="Arial"/>
              </a:rPr>
              <a:t>Emisión y registro electrónico conforme a normativa SIN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7" name="Google Shape;363;p28"/>
          <p:cNvSpPr/>
          <p:nvPr/>
        </p:nvSpPr>
        <p:spPr>
          <a:xfrm>
            <a:off x="10956960" y="4435920"/>
            <a:ext cx="6777720" cy="40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94000"/>
              </a:lnSpc>
              <a:tabLst>
                <a:tab algn="l" pos="0"/>
              </a:tabLst>
            </a:pPr>
            <a:r>
              <a:rPr b="1" lang="en-US" sz="2800" spc="-1" strike="noStrike">
                <a:solidFill>
                  <a:srgbClr val="242732"/>
                </a:solidFill>
                <a:latin typeface="Arial"/>
                <a:ea typeface="Ultra"/>
              </a:rPr>
              <a:t>Plataforma de Interoperabilidad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8" name="Google Shape;356;p28"/>
          <p:cNvSpPr/>
          <p:nvPr/>
        </p:nvSpPr>
        <p:spPr>
          <a:xfrm>
            <a:off x="10996560" y="6403320"/>
            <a:ext cx="5743080" cy="26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25000"/>
              </a:lnSpc>
              <a:tabLst>
                <a:tab algn="l" pos="0"/>
              </a:tabLst>
            </a:pPr>
            <a:r>
              <a:rPr b="0" lang="en-US" sz="1400" spc="-1" strike="noStrike">
                <a:solidFill>
                  <a:srgbClr val="242732"/>
                </a:solidFill>
                <a:latin typeface="Arial"/>
                <a:ea typeface="Arial"/>
              </a:rPr>
              <a:t>En operación continua durante toda la gestión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9" name="Google Shape;357;p28"/>
          <p:cNvSpPr/>
          <p:nvPr/>
        </p:nvSpPr>
        <p:spPr>
          <a:xfrm>
            <a:off x="9650880" y="6225120"/>
            <a:ext cx="425520" cy="425520"/>
          </a:xfrm>
          <a:custGeom>
            <a:avLst/>
            <a:gdLst>
              <a:gd name="textAreaLeft" fmla="*/ 0 w 425520"/>
              <a:gd name="textAreaRight" fmla="*/ 426240 w 425520"/>
              <a:gd name="textAreaTop" fmla="*/ 0 h 425520"/>
              <a:gd name="textAreaBottom" fmla="*/ 426240 h 425520"/>
            </a:gdLst>
            <a:ahLst/>
            <a:rect l="textAreaLeft" t="textAreaTop" r="textAreaRight" b="textAreaBottom"/>
            <a:pathLst>
              <a:path w="426172" h="426172">
                <a:moveTo>
                  <a:pt x="0" y="0"/>
                </a:moveTo>
                <a:lnTo>
                  <a:pt x="426172" y="0"/>
                </a:lnTo>
                <a:lnTo>
                  <a:pt x="426172" y="426172"/>
                </a:lnTo>
                <a:lnTo>
                  <a:pt x="0" y="42617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8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040" name="Google Shape;358;p28"/>
          <p:cNvSpPr/>
          <p:nvPr/>
        </p:nvSpPr>
        <p:spPr>
          <a:xfrm>
            <a:off x="9650880" y="7006680"/>
            <a:ext cx="425520" cy="425520"/>
          </a:xfrm>
          <a:custGeom>
            <a:avLst/>
            <a:gdLst>
              <a:gd name="textAreaLeft" fmla="*/ 0 w 425520"/>
              <a:gd name="textAreaRight" fmla="*/ 426240 w 425520"/>
              <a:gd name="textAreaTop" fmla="*/ 0 h 425520"/>
              <a:gd name="textAreaBottom" fmla="*/ 426240 h 425520"/>
            </a:gdLst>
            <a:ahLst/>
            <a:rect l="textAreaLeft" t="textAreaTop" r="textAreaRight" b="textAreaBottom"/>
            <a:pathLst>
              <a:path w="426172" h="426172">
                <a:moveTo>
                  <a:pt x="0" y="0"/>
                </a:moveTo>
                <a:lnTo>
                  <a:pt x="426172" y="0"/>
                </a:lnTo>
                <a:lnTo>
                  <a:pt x="426172" y="426172"/>
                </a:lnTo>
                <a:lnTo>
                  <a:pt x="0" y="42617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8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cxnSp>
        <p:nvCxnSpPr>
          <p:cNvPr id="1041" name="Google Shape;360;p28"/>
          <p:cNvCxnSpPr/>
          <p:nvPr/>
        </p:nvCxnSpPr>
        <p:spPr>
          <a:xfrm>
            <a:off x="9650880" y="6787080"/>
            <a:ext cx="8627040" cy="720"/>
          </a:xfrm>
          <a:prstGeom prst="straightConnector1">
            <a:avLst/>
          </a:prstGeom>
          <a:ln w="19050">
            <a:solidFill>
              <a:srgbClr val="c9a751"/>
            </a:solidFill>
            <a:round/>
          </a:ln>
        </p:spPr>
      </p:cxnSp>
      <p:cxnSp>
        <p:nvCxnSpPr>
          <p:cNvPr id="1042" name="Google Shape;361;p28"/>
          <p:cNvCxnSpPr/>
          <p:nvPr/>
        </p:nvCxnSpPr>
        <p:spPr>
          <a:xfrm>
            <a:off x="9663480" y="7635600"/>
            <a:ext cx="8627040" cy="720"/>
          </a:xfrm>
          <a:prstGeom prst="straightConnector1">
            <a:avLst/>
          </a:prstGeom>
          <a:ln w="19050">
            <a:solidFill>
              <a:srgbClr val="c9a751"/>
            </a:solidFill>
            <a:round/>
          </a:ln>
        </p:spPr>
      </p:cxnSp>
      <p:sp>
        <p:nvSpPr>
          <p:cNvPr id="1043" name="Google Shape;356;p28"/>
          <p:cNvSpPr/>
          <p:nvPr/>
        </p:nvSpPr>
        <p:spPr>
          <a:xfrm>
            <a:off x="10956960" y="7225920"/>
            <a:ext cx="5743080" cy="26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25000"/>
              </a:lnSpc>
              <a:tabLst>
                <a:tab algn="l" pos="0"/>
              </a:tabLst>
            </a:pPr>
            <a:r>
              <a:rPr b="0" lang="en-US" sz="1400" spc="-1" strike="noStrike">
                <a:solidFill>
                  <a:srgbClr val="242732"/>
                </a:solidFill>
                <a:latin typeface="Arial"/>
                <a:ea typeface="Arial"/>
              </a:rPr>
              <a:t>Interconexión activa de sistemas del sector público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4" name="Google Shape;363;p28"/>
          <p:cNvSpPr/>
          <p:nvPr/>
        </p:nvSpPr>
        <p:spPr>
          <a:xfrm>
            <a:off x="10956960" y="6880320"/>
            <a:ext cx="6777720" cy="40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94000"/>
              </a:lnSpc>
              <a:tabLst>
                <a:tab algn="l" pos="0"/>
              </a:tabLst>
            </a:pPr>
            <a:r>
              <a:rPr b="1" lang="en-US" sz="2800" spc="-1" strike="noStrike">
                <a:solidFill>
                  <a:srgbClr val="242732"/>
                </a:solidFill>
                <a:latin typeface="Arial"/>
                <a:ea typeface="Ultra"/>
              </a:rPr>
              <a:t>Plataforma de Interoperabilidad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5" name="Google Shape;356;p28"/>
          <p:cNvSpPr/>
          <p:nvPr/>
        </p:nvSpPr>
        <p:spPr>
          <a:xfrm>
            <a:off x="10954800" y="8067960"/>
            <a:ext cx="5743080" cy="26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25000"/>
              </a:lnSpc>
              <a:tabLst>
                <a:tab algn="l" pos="0"/>
              </a:tabLst>
            </a:pPr>
            <a:r>
              <a:rPr b="0" lang="en-US" sz="1400" spc="-1" strike="noStrike">
                <a:solidFill>
                  <a:srgbClr val="242732"/>
                </a:solidFill>
                <a:latin typeface="Arial"/>
                <a:ea typeface="Arial"/>
              </a:rPr>
              <a:t>Automatización de pagos ciudadano – Estado activa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6" name="Google Shape;357;p28"/>
          <p:cNvSpPr/>
          <p:nvPr/>
        </p:nvSpPr>
        <p:spPr>
          <a:xfrm>
            <a:off x="9716400" y="7851600"/>
            <a:ext cx="425520" cy="425520"/>
          </a:xfrm>
          <a:custGeom>
            <a:avLst/>
            <a:gdLst>
              <a:gd name="textAreaLeft" fmla="*/ 0 w 425520"/>
              <a:gd name="textAreaRight" fmla="*/ 426240 w 425520"/>
              <a:gd name="textAreaTop" fmla="*/ 0 h 425520"/>
              <a:gd name="textAreaBottom" fmla="*/ 426240 h 425520"/>
            </a:gdLst>
            <a:ahLst/>
            <a:rect l="textAreaLeft" t="textAreaTop" r="textAreaRight" b="textAreaBottom"/>
            <a:pathLst>
              <a:path w="426172" h="426172">
                <a:moveTo>
                  <a:pt x="0" y="0"/>
                </a:moveTo>
                <a:lnTo>
                  <a:pt x="426172" y="0"/>
                </a:lnTo>
                <a:lnTo>
                  <a:pt x="426172" y="426172"/>
                </a:lnTo>
                <a:lnTo>
                  <a:pt x="0" y="42617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8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047" name="Google Shape;358;p28"/>
          <p:cNvSpPr/>
          <p:nvPr/>
        </p:nvSpPr>
        <p:spPr>
          <a:xfrm>
            <a:off x="9716400" y="8732880"/>
            <a:ext cx="425520" cy="425520"/>
          </a:xfrm>
          <a:custGeom>
            <a:avLst/>
            <a:gdLst>
              <a:gd name="textAreaLeft" fmla="*/ 0 w 425520"/>
              <a:gd name="textAreaRight" fmla="*/ 426240 w 425520"/>
              <a:gd name="textAreaTop" fmla="*/ 0 h 425520"/>
              <a:gd name="textAreaBottom" fmla="*/ 426240 h 425520"/>
            </a:gdLst>
            <a:ahLst/>
            <a:rect l="textAreaLeft" t="textAreaTop" r="textAreaRight" b="textAreaBottom"/>
            <a:pathLst>
              <a:path w="426172" h="426172">
                <a:moveTo>
                  <a:pt x="0" y="0"/>
                </a:moveTo>
                <a:lnTo>
                  <a:pt x="426172" y="0"/>
                </a:lnTo>
                <a:lnTo>
                  <a:pt x="426172" y="426172"/>
                </a:lnTo>
                <a:lnTo>
                  <a:pt x="0" y="42617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8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cxnSp>
        <p:nvCxnSpPr>
          <p:cNvPr id="1048" name="Google Shape;360;p28"/>
          <p:cNvCxnSpPr/>
          <p:nvPr/>
        </p:nvCxnSpPr>
        <p:spPr>
          <a:xfrm>
            <a:off x="9665640" y="8438760"/>
            <a:ext cx="8627040" cy="720"/>
          </a:xfrm>
          <a:prstGeom prst="straightConnector1">
            <a:avLst/>
          </a:prstGeom>
          <a:ln w="19050">
            <a:solidFill>
              <a:srgbClr val="c9a751"/>
            </a:solidFill>
            <a:round/>
          </a:ln>
        </p:spPr>
      </p:cxnSp>
      <p:sp>
        <p:nvSpPr>
          <p:cNvPr id="1049" name="Google Shape;363;p28"/>
          <p:cNvSpPr/>
          <p:nvPr/>
        </p:nvSpPr>
        <p:spPr>
          <a:xfrm>
            <a:off x="10954800" y="7713360"/>
            <a:ext cx="6358680" cy="40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ct val="94000"/>
              </a:lnSpc>
              <a:tabLst>
                <a:tab algn="l" pos="0"/>
              </a:tabLst>
            </a:pPr>
            <a:r>
              <a:rPr b="1" lang="en-US" sz="2800" spc="-1" strike="noStrike">
                <a:solidFill>
                  <a:srgbClr val="242732"/>
                </a:solidFill>
                <a:latin typeface="Arial"/>
                <a:ea typeface="Ultra"/>
              </a:rPr>
              <a:t>Pasarela de Pago del Estado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0" name="Google Shape;356;p28"/>
          <p:cNvSpPr/>
          <p:nvPr/>
        </p:nvSpPr>
        <p:spPr>
          <a:xfrm>
            <a:off x="11022480" y="8926560"/>
            <a:ext cx="5743080" cy="26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25000"/>
              </a:lnSpc>
              <a:tabLst>
                <a:tab algn="l" pos="0"/>
              </a:tabLst>
            </a:pPr>
            <a:r>
              <a:rPr b="0" lang="en-US" sz="1400" spc="-1" strike="noStrike">
                <a:solidFill>
                  <a:srgbClr val="242732"/>
                </a:solidFill>
                <a:latin typeface="Arial"/>
                <a:ea typeface="Arial"/>
              </a:rPr>
              <a:t>Conforme a normativa SIN – emission y registro activos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1" name="Google Shape;363;p28"/>
          <p:cNvSpPr/>
          <p:nvPr/>
        </p:nvSpPr>
        <p:spPr>
          <a:xfrm>
            <a:off x="11022480" y="8552160"/>
            <a:ext cx="6777720" cy="40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94000"/>
              </a:lnSpc>
              <a:tabLst>
                <a:tab algn="l" pos="0"/>
              </a:tabLst>
            </a:pPr>
            <a:r>
              <a:rPr b="1" lang="en-US" sz="2800" spc="-1" strike="noStrike">
                <a:solidFill>
                  <a:srgbClr val="242732"/>
                </a:solidFill>
                <a:latin typeface="Arial"/>
                <a:ea typeface="Ultra"/>
              </a:rPr>
              <a:t>Plataforma de Interoperabilidad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2" name="Google Shape;363;p28"/>
          <p:cNvSpPr/>
          <p:nvPr/>
        </p:nvSpPr>
        <p:spPr>
          <a:xfrm>
            <a:off x="10954800" y="6060960"/>
            <a:ext cx="6358680" cy="40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ct val="94000"/>
              </a:lnSpc>
              <a:tabLst>
                <a:tab algn="l" pos="0"/>
              </a:tabLst>
            </a:pPr>
            <a:r>
              <a:rPr b="1" lang="en-US" sz="2800" spc="-1" strike="noStrike">
                <a:solidFill>
                  <a:srgbClr val="242732"/>
                </a:solidFill>
                <a:latin typeface="Arial"/>
                <a:ea typeface="Ultra"/>
              </a:rPr>
              <a:t>Ciudadanía Digital</a:t>
            </a:r>
            <a:r>
              <a:rPr b="1" lang="en-US" sz="2800" spc="-1" strike="noStrike">
                <a:solidFill>
                  <a:srgbClr val="242732"/>
                </a:solidFill>
                <a:latin typeface="Ultra"/>
                <a:ea typeface="Ultra"/>
              </a:rPr>
              <a:t> 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slow">
    <p:push dir="u"/>
  </p:transition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3" name="Google Shape;112;p15"/>
          <p:cNvSpPr/>
          <p:nvPr/>
        </p:nvSpPr>
        <p:spPr>
          <a:xfrm>
            <a:off x="1028880" y="1331280"/>
            <a:ext cx="14388480" cy="99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91000"/>
              </a:lnSpc>
              <a:tabLst>
                <a:tab algn="l" pos="0"/>
              </a:tabLst>
            </a:pPr>
            <a:r>
              <a:rPr b="1" lang="en-US" sz="7200" spc="-1" strike="noStrike">
                <a:solidFill>
                  <a:srgbClr val="e2ac00"/>
                </a:solidFill>
                <a:latin typeface="Arial"/>
                <a:ea typeface="Arial"/>
              </a:rPr>
              <a:t>Inclusión Digital y Capacitación</a:t>
            </a:r>
            <a:endParaRPr b="0" lang="es-BO" sz="7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4" name="Google Shape;113;p15"/>
          <p:cNvSpPr/>
          <p:nvPr/>
        </p:nvSpPr>
        <p:spPr>
          <a:xfrm>
            <a:off x="1752480" y="3791520"/>
            <a:ext cx="6694200" cy="671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2800" spc="-1" strike="noStrike">
                <a:solidFill>
                  <a:srgbClr val="242732"/>
                </a:solidFill>
                <a:latin typeface="Arial"/>
                <a:ea typeface="Arial"/>
              </a:rPr>
              <a:t>CiberneTICs (UNICEF)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1600" spc="-1" strike="noStrike">
                <a:solidFill>
                  <a:srgbClr val="242732"/>
                </a:solidFill>
                <a:latin typeface="Arial"/>
                <a:ea typeface="Arial"/>
              </a:rPr>
              <a:t>Niñas, niños y adolescentes 7-18 años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5" name="Google Shape;113;p15"/>
          <p:cNvSpPr/>
          <p:nvPr/>
        </p:nvSpPr>
        <p:spPr>
          <a:xfrm>
            <a:off x="1210320" y="3036600"/>
            <a:ext cx="5346000" cy="45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6000"/>
              </a:lnSpc>
              <a:tabLst>
                <a:tab algn="l" pos="0"/>
              </a:tabLst>
            </a:pPr>
            <a:r>
              <a:rPr b="1" lang="es-ES" sz="2800" spc="-1" strike="noStrike">
                <a:solidFill>
                  <a:srgbClr val="c9a751"/>
                </a:solidFill>
                <a:latin typeface="Arial"/>
                <a:ea typeface="Arial"/>
              </a:rPr>
              <a:t>Lo Planificado (ENERO 2025)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6" name="Google Shape;113;p15"/>
          <p:cNvSpPr/>
          <p:nvPr/>
        </p:nvSpPr>
        <p:spPr>
          <a:xfrm>
            <a:off x="9840600" y="3036600"/>
            <a:ext cx="5346000" cy="45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6000"/>
              </a:lnSpc>
              <a:tabLst>
                <a:tab algn="l" pos="0"/>
              </a:tabLst>
            </a:pPr>
            <a:r>
              <a:rPr b="1" lang="es-ES" sz="2800" spc="-1" strike="noStrike">
                <a:solidFill>
                  <a:srgbClr val="c9a751"/>
                </a:solidFill>
                <a:latin typeface="Arial"/>
                <a:ea typeface="Arial"/>
              </a:rPr>
              <a:t>Lo Ejecutado (GESTIÓN 2025)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7" name="Google Shape;113;p15"/>
          <p:cNvSpPr/>
          <p:nvPr/>
        </p:nvSpPr>
        <p:spPr>
          <a:xfrm>
            <a:off x="1752480" y="4787280"/>
            <a:ext cx="6694200" cy="671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2800" spc="-1" strike="noStrike">
                <a:solidFill>
                  <a:srgbClr val="242732"/>
                </a:solidFill>
                <a:latin typeface="Arial"/>
                <a:ea typeface="Arial"/>
              </a:rPr>
              <a:t>Inteligencia Artificial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1600" spc="-1" strike="noStrike">
                <a:solidFill>
                  <a:srgbClr val="242732"/>
                </a:solidFill>
                <a:latin typeface="Arial"/>
                <a:ea typeface="Arial"/>
              </a:rPr>
              <a:t>Dirigido a niñas y adolescentes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8" name="Google Shape;113;p15"/>
          <p:cNvSpPr/>
          <p:nvPr/>
        </p:nvSpPr>
        <p:spPr>
          <a:xfrm>
            <a:off x="1752480" y="5783040"/>
            <a:ext cx="6694200" cy="671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2800" spc="-1" strike="noStrike">
                <a:solidFill>
                  <a:srgbClr val="242732"/>
                </a:solidFill>
                <a:latin typeface="Arial"/>
                <a:ea typeface="Arial"/>
              </a:rPr>
              <a:t>Inclusión Digital Adultos Mayores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1600" spc="-1" strike="noStrike">
                <a:solidFill>
                  <a:srgbClr val="242732"/>
                </a:solidFill>
                <a:latin typeface="Arial"/>
                <a:ea typeface="Arial"/>
              </a:rPr>
              <a:t>Conocimientos básicos en TIC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9" name="Google Shape;113;p15"/>
          <p:cNvSpPr/>
          <p:nvPr/>
        </p:nvSpPr>
        <p:spPr>
          <a:xfrm>
            <a:off x="1752480" y="6778800"/>
            <a:ext cx="6694200" cy="671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2800" spc="-1" strike="noStrike">
                <a:solidFill>
                  <a:srgbClr val="242732"/>
                </a:solidFill>
                <a:latin typeface="Arial"/>
                <a:ea typeface="Arial"/>
              </a:rPr>
              <a:t>Cursos en CCIT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1600" spc="-1" strike="noStrike">
                <a:solidFill>
                  <a:srgbClr val="242732"/>
                </a:solidFill>
                <a:latin typeface="Arial"/>
                <a:ea typeface="Arial"/>
              </a:rPr>
              <a:t>Ofimática, robótica, ensamblaje, marketing digital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0" name="Google Shape;113;p15"/>
          <p:cNvSpPr/>
          <p:nvPr/>
        </p:nvSpPr>
        <p:spPr>
          <a:xfrm>
            <a:off x="1752480" y="7774560"/>
            <a:ext cx="6694200" cy="671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2800" spc="-1" strike="noStrike">
                <a:solidFill>
                  <a:srgbClr val="242732"/>
                </a:solidFill>
                <a:latin typeface="Arial"/>
                <a:ea typeface="Arial"/>
              </a:rPr>
              <a:t>Implementación de nuevos CCIT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1600" spc="-1" strike="noStrike">
                <a:solidFill>
                  <a:srgbClr val="242732"/>
                </a:solidFill>
                <a:latin typeface="Arial"/>
                <a:ea typeface="Arial"/>
              </a:rPr>
              <a:t>Expansión a regiones rurales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1" name="Google Shape;113;p15"/>
          <p:cNvSpPr/>
          <p:nvPr/>
        </p:nvSpPr>
        <p:spPr>
          <a:xfrm>
            <a:off x="1752480" y="8769960"/>
            <a:ext cx="6694200" cy="109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2800" spc="-1" strike="noStrike">
                <a:solidFill>
                  <a:srgbClr val="242732"/>
                </a:solidFill>
                <a:latin typeface="Arial"/>
                <a:ea typeface="Arial"/>
              </a:rPr>
              <a:t>Proyectos Lab. de Innovación Tecnológica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1600" spc="-1" strike="noStrike">
                <a:solidFill>
                  <a:srgbClr val="242732"/>
                </a:solidFill>
                <a:latin typeface="Arial"/>
                <a:ea typeface="Arial"/>
              </a:rPr>
              <a:t>Edificios inteligentes, IoT, robótica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2" name="Google Shape;113;p15"/>
          <p:cNvSpPr/>
          <p:nvPr/>
        </p:nvSpPr>
        <p:spPr>
          <a:xfrm>
            <a:off x="10578960" y="3789000"/>
            <a:ext cx="6694200" cy="671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2800" spc="-1" strike="noStrike">
                <a:solidFill>
                  <a:srgbClr val="242732"/>
                </a:solidFill>
                <a:latin typeface="Arial"/>
                <a:ea typeface="Arial"/>
              </a:rPr>
              <a:t>CiberneTICs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1600" spc="-1" strike="noStrike">
                <a:solidFill>
                  <a:srgbClr val="242732"/>
                </a:solidFill>
                <a:latin typeface="Arial"/>
                <a:ea typeface="Arial"/>
              </a:rPr>
              <a:t>✓ </a:t>
            </a:r>
            <a:r>
              <a:rPr b="1" lang="es-ES" sz="1600" spc="-1" strike="noStrike">
                <a:solidFill>
                  <a:srgbClr val="242732"/>
                </a:solidFill>
                <a:latin typeface="Arial"/>
                <a:ea typeface="Arial"/>
              </a:rPr>
              <a:t>115 beneficiarios a nivel nacional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3" name="Google Shape;113;p15"/>
          <p:cNvSpPr/>
          <p:nvPr/>
        </p:nvSpPr>
        <p:spPr>
          <a:xfrm>
            <a:off x="10578960" y="4784760"/>
            <a:ext cx="6694200" cy="671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2800" spc="-1" strike="noStrike">
                <a:solidFill>
                  <a:srgbClr val="242732"/>
                </a:solidFill>
                <a:latin typeface="Arial"/>
                <a:ea typeface="Arial"/>
              </a:rPr>
              <a:t>Inteligencia Artificial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1600" spc="-1" strike="noStrike">
                <a:solidFill>
                  <a:srgbClr val="242732"/>
                </a:solidFill>
                <a:latin typeface="Arial"/>
                <a:ea typeface="Arial"/>
              </a:rPr>
              <a:t>✓ </a:t>
            </a:r>
            <a:r>
              <a:rPr b="1" lang="es-ES" sz="1600" spc="-1" strike="noStrike">
                <a:solidFill>
                  <a:srgbClr val="242732"/>
                </a:solidFill>
                <a:latin typeface="Arial"/>
                <a:ea typeface="Arial"/>
              </a:rPr>
              <a:t>36 beneficiarios a nivel nacional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4" name="Google Shape;113;p15"/>
          <p:cNvSpPr/>
          <p:nvPr/>
        </p:nvSpPr>
        <p:spPr>
          <a:xfrm>
            <a:off x="10578960" y="5780160"/>
            <a:ext cx="6694200" cy="671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2800" spc="-1" strike="noStrike">
                <a:solidFill>
                  <a:srgbClr val="242732"/>
                </a:solidFill>
                <a:latin typeface="Arial"/>
                <a:ea typeface="Arial"/>
              </a:rPr>
              <a:t>Inclusión Digital Adultos Mayores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1600" spc="-1" strike="noStrike">
                <a:solidFill>
                  <a:srgbClr val="242732"/>
                </a:solidFill>
                <a:latin typeface="Arial"/>
                <a:ea typeface="Arial"/>
              </a:rPr>
              <a:t>✓ </a:t>
            </a:r>
            <a:r>
              <a:rPr b="1" lang="es-ES" sz="1600" spc="-1" strike="noStrike">
                <a:solidFill>
                  <a:srgbClr val="242732"/>
                </a:solidFill>
                <a:latin typeface="Arial"/>
                <a:ea typeface="Arial"/>
              </a:rPr>
              <a:t>92 beneficiarios a nivel nacional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5" name="Google Shape;113;p15"/>
          <p:cNvSpPr/>
          <p:nvPr/>
        </p:nvSpPr>
        <p:spPr>
          <a:xfrm>
            <a:off x="10578960" y="6775920"/>
            <a:ext cx="6694200" cy="671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2800" spc="-1" strike="noStrike">
                <a:solidFill>
                  <a:srgbClr val="242732"/>
                </a:solidFill>
                <a:latin typeface="Arial"/>
                <a:ea typeface="Arial"/>
              </a:rPr>
              <a:t>Cursos en CCIT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1600" spc="-1" strike="noStrike">
                <a:solidFill>
                  <a:srgbClr val="242732"/>
                </a:solidFill>
                <a:latin typeface="Arial"/>
                <a:ea typeface="Arial"/>
              </a:rPr>
              <a:t>✓ </a:t>
            </a:r>
            <a:r>
              <a:rPr b="1" lang="es-ES" sz="1600" spc="-1" strike="noStrike">
                <a:solidFill>
                  <a:srgbClr val="242732"/>
                </a:solidFill>
                <a:latin typeface="Arial"/>
                <a:ea typeface="Arial"/>
              </a:rPr>
              <a:t>6.486 beneficiarios en centros regionales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6" name="Google Shape;113;p15"/>
          <p:cNvSpPr/>
          <p:nvPr/>
        </p:nvSpPr>
        <p:spPr>
          <a:xfrm>
            <a:off x="10578960" y="7771680"/>
            <a:ext cx="6694200" cy="671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2800" spc="-1" strike="noStrike">
                <a:solidFill>
                  <a:srgbClr val="242732"/>
                </a:solidFill>
                <a:latin typeface="Arial"/>
                <a:ea typeface="Arial"/>
              </a:rPr>
              <a:t>Nuevos CCIT implementados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it-IT" sz="1600" spc="-1" strike="noStrike">
                <a:solidFill>
                  <a:srgbClr val="242732"/>
                </a:solidFill>
                <a:latin typeface="Arial"/>
                <a:ea typeface="Arial"/>
              </a:rPr>
              <a:t>✓ </a:t>
            </a:r>
            <a:r>
              <a:rPr b="1" lang="it-IT" sz="1600" spc="-1" strike="noStrike">
                <a:solidFill>
                  <a:srgbClr val="242732"/>
                </a:solidFill>
                <a:latin typeface="Arial"/>
                <a:ea typeface="Arial"/>
              </a:rPr>
              <a:t>Caranavi · Coripata · Sucre · Charagua Iyambae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7" name="Google Shape;113;p15"/>
          <p:cNvSpPr/>
          <p:nvPr/>
        </p:nvSpPr>
        <p:spPr>
          <a:xfrm>
            <a:off x="10578960" y="8767440"/>
            <a:ext cx="6694200" cy="671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2800" spc="-1" strike="noStrike">
                <a:solidFill>
                  <a:srgbClr val="242732"/>
                </a:solidFill>
                <a:latin typeface="Arial"/>
                <a:ea typeface="Arial"/>
              </a:rPr>
              <a:t>Proyectos de Innovación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1600" spc="-1" strike="noStrike">
                <a:solidFill>
                  <a:srgbClr val="242732"/>
                </a:solidFill>
                <a:latin typeface="Arial"/>
                <a:ea typeface="Arial"/>
              </a:rPr>
              <a:t>✓ </a:t>
            </a:r>
            <a:r>
              <a:rPr b="1" lang="es-ES" sz="1600" spc="-1" strike="noStrike">
                <a:solidFill>
                  <a:srgbClr val="242732"/>
                </a:solidFill>
                <a:latin typeface="Arial"/>
                <a:ea typeface="Arial"/>
              </a:rPr>
              <a:t>Chatbot OS · Voz-Braille · Huella digital · Biometría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8" name="Elipse 1"/>
          <p:cNvSpPr/>
          <p:nvPr/>
        </p:nvSpPr>
        <p:spPr>
          <a:xfrm>
            <a:off x="1105200" y="3898800"/>
            <a:ext cx="525240" cy="525240"/>
          </a:xfrm>
          <a:prstGeom prst="ellipse">
            <a:avLst/>
          </a:prstGeom>
          <a:solidFill>
            <a:srgbClr val="c9a7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s-ES" sz="3200" spc="-1" strike="noStrike">
                <a:solidFill>
                  <a:schemeClr val="lt1"/>
                </a:solidFill>
                <a:latin typeface="Arial"/>
                <a:ea typeface="Arial"/>
              </a:rPr>
              <a:t>1</a:t>
            </a:r>
            <a:endParaRPr b="0" lang="es-BO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9" name="Elipse 33"/>
          <p:cNvSpPr/>
          <p:nvPr/>
        </p:nvSpPr>
        <p:spPr>
          <a:xfrm>
            <a:off x="1092240" y="4902120"/>
            <a:ext cx="525240" cy="525240"/>
          </a:xfrm>
          <a:prstGeom prst="ellipse">
            <a:avLst/>
          </a:prstGeom>
          <a:solidFill>
            <a:srgbClr val="c9a7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s-ES" sz="3200" spc="-1" strike="noStrike">
                <a:solidFill>
                  <a:schemeClr val="lt1"/>
                </a:solidFill>
                <a:latin typeface="Arial"/>
                <a:ea typeface="Arial"/>
              </a:rPr>
              <a:t>2</a:t>
            </a:r>
            <a:endParaRPr b="0" lang="es-BO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0" name="Elipse 34"/>
          <p:cNvSpPr/>
          <p:nvPr/>
        </p:nvSpPr>
        <p:spPr>
          <a:xfrm>
            <a:off x="1092240" y="5828040"/>
            <a:ext cx="525240" cy="525240"/>
          </a:xfrm>
          <a:prstGeom prst="ellipse">
            <a:avLst/>
          </a:prstGeom>
          <a:solidFill>
            <a:srgbClr val="c9a7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s-ES" sz="3200" spc="-1" strike="noStrike">
                <a:solidFill>
                  <a:schemeClr val="lt1"/>
                </a:solidFill>
                <a:latin typeface="Arial"/>
                <a:ea typeface="Arial"/>
              </a:rPr>
              <a:t>3</a:t>
            </a:r>
            <a:endParaRPr b="0" lang="es-BO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1" name="Elipse 35"/>
          <p:cNvSpPr/>
          <p:nvPr/>
        </p:nvSpPr>
        <p:spPr>
          <a:xfrm>
            <a:off x="1092240" y="6875640"/>
            <a:ext cx="525240" cy="525240"/>
          </a:xfrm>
          <a:prstGeom prst="ellipse">
            <a:avLst/>
          </a:prstGeom>
          <a:solidFill>
            <a:srgbClr val="c9a7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s-ES" sz="3200" spc="-1" strike="noStrike">
                <a:solidFill>
                  <a:schemeClr val="lt1"/>
                </a:solidFill>
                <a:latin typeface="Arial"/>
                <a:ea typeface="Arial"/>
              </a:rPr>
              <a:t>4</a:t>
            </a:r>
            <a:endParaRPr b="0" lang="es-BO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2" name="Elipse 36"/>
          <p:cNvSpPr/>
          <p:nvPr/>
        </p:nvSpPr>
        <p:spPr>
          <a:xfrm>
            <a:off x="1092240" y="7881840"/>
            <a:ext cx="525240" cy="525240"/>
          </a:xfrm>
          <a:prstGeom prst="ellipse">
            <a:avLst/>
          </a:prstGeom>
          <a:solidFill>
            <a:srgbClr val="c9a7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s-ES" sz="3200" spc="-1" strike="noStrike">
                <a:solidFill>
                  <a:schemeClr val="lt1"/>
                </a:solidFill>
                <a:latin typeface="Arial"/>
                <a:ea typeface="Arial"/>
              </a:rPr>
              <a:t>5</a:t>
            </a:r>
            <a:endParaRPr b="0" lang="es-BO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3" name="Elipse 37"/>
          <p:cNvSpPr/>
          <p:nvPr/>
        </p:nvSpPr>
        <p:spPr>
          <a:xfrm>
            <a:off x="1092240" y="8843040"/>
            <a:ext cx="525240" cy="525240"/>
          </a:xfrm>
          <a:prstGeom prst="ellipse">
            <a:avLst/>
          </a:prstGeom>
          <a:solidFill>
            <a:srgbClr val="c9a7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s-ES" sz="3200" spc="-1" strike="noStrike">
                <a:solidFill>
                  <a:schemeClr val="lt1"/>
                </a:solidFill>
                <a:latin typeface="Arial"/>
                <a:ea typeface="Arial"/>
              </a:rPr>
              <a:t>6</a:t>
            </a:r>
            <a:endParaRPr b="0" lang="es-BO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4" name="Elipse 38"/>
          <p:cNvSpPr/>
          <p:nvPr/>
        </p:nvSpPr>
        <p:spPr>
          <a:xfrm>
            <a:off x="9853560" y="3877200"/>
            <a:ext cx="525240" cy="525240"/>
          </a:xfrm>
          <a:prstGeom prst="ellipse">
            <a:avLst/>
          </a:prstGeom>
          <a:solidFill>
            <a:srgbClr val="c9a7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s-ES" sz="3200" spc="-1" strike="noStrike">
                <a:solidFill>
                  <a:schemeClr val="lt1"/>
                </a:solidFill>
                <a:latin typeface="Arial"/>
                <a:ea typeface="Arial"/>
              </a:rPr>
              <a:t>1</a:t>
            </a:r>
            <a:endParaRPr b="0" lang="es-BO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5" name="Elipse 39"/>
          <p:cNvSpPr/>
          <p:nvPr/>
        </p:nvSpPr>
        <p:spPr>
          <a:xfrm>
            <a:off x="9840600" y="4880520"/>
            <a:ext cx="525240" cy="525240"/>
          </a:xfrm>
          <a:prstGeom prst="ellipse">
            <a:avLst/>
          </a:prstGeom>
          <a:solidFill>
            <a:srgbClr val="c9a7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s-ES" sz="3200" spc="-1" strike="noStrike">
                <a:solidFill>
                  <a:schemeClr val="lt1"/>
                </a:solidFill>
                <a:latin typeface="Arial"/>
                <a:ea typeface="Arial"/>
              </a:rPr>
              <a:t>2</a:t>
            </a:r>
            <a:endParaRPr b="0" lang="es-BO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6" name="Elipse 40"/>
          <p:cNvSpPr/>
          <p:nvPr/>
        </p:nvSpPr>
        <p:spPr>
          <a:xfrm>
            <a:off x="9840600" y="5806440"/>
            <a:ext cx="525240" cy="525240"/>
          </a:xfrm>
          <a:prstGeom prst="ellipse">
            <a:avLst/>
          </a:prstGeom>
          <a:solidFill>
            <a:srgbClr val="c9a7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s-ES" sz="3200" spc="-1" strike="noStrike">
                <a:solidFill>
                  <a:schemeClr val="lt1"/>
                </a:solidFill>
                <a:latin typeface="Arial"/>
                <a:ea typeface="Arial"/>
              </a:rPr>
              <a:t>3</a:t>
            </a:r>
            <a:endParaRPr b="0" lang="es-BO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7" name="Elipse 41"/>
          <p:cNvSpPr/>
          <p:nvPr/>
        </p:nvSpPr>
        <p:spPr>
          <a:xfrm>
            <a:off x="9840600" y="6854040"/>
            <a:ext cx="525240" cy="525240"/>
          </a:xfrm>
          <a:prstGeom prst="ellipse">
            <a:avLst/>
          </a:prstGeom>
          <a:solidFill>
            <a:srgbClr val="c9a7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s-ES" sz="3200" spc="-1" strike="noStrike">
                <a:solidFill>
                  <a:schemeClr val="lt1"/>
                </a:solidFill>
                <a:latin typeface="Arial"/>
                <a:ea typeface="Arial"/>
              </a:rPr>
              <a:t>4</a:t>
            </a:r>
            <a:endParaRPr b="0" lang="es-BO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8" name="Elipse 42"/>
          <p:cNvSpPr/>
          <p:nvPr/>
        </p:nvSpPr>
        <p:spPr>
          <a:xfrm>
            <a:off x="9840600" y="7860240"/>
            <a:ext cx="525240" cy="525240"/>
          </a:xfrm>
          <a:prstGeom prst="ellipse">
            <a:avLst/>
          </a:prstGeom>
          <a:solidFill>
            <a:srgbClr val="c9a7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s-ES" sz="3200" spc="-1" strike="noStrike">
                <a:solidFill>
                  <a:schemeClr val="lt1"/>
                </a:solidFill>
                <a:latin typeface="Arial"/>
                <a:ea typeface="Arial"/>
              </a:rPr>
              <a:t>5</a:t>
            </a:r>
            <a:endParaRPr b="0" lang="es-BO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9" name="Elipse 43"/>
          <p:cNvSpPr/>
          <p:nvPr/>
        </p:nvSpPr>
        <p:spPr>
          <a:xfrm>
            <a:off x="9840600" y="8821800"/>
            <a:ext cx="525240" cy="525240"/>
          </a:xfrm>
          <a:prstGeom prst="ellipse">
            <a:avLst/>
          </a:prstGeom>
          <a:solidFill>
            <a:srgbClr val="c9a7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s-ES" sz="3200" spc="-1" strike="noStrike">
                <a:solidFill>
                  <a:schemeClr val="lt1"/>
                </a:solidFill>
                <a:latin typeface="Arial"/>
                <a:ea typeface="Arial"/>
              </a:rPr>
              <a:t>6</a:t>
            </a:r>
            <a:endParaRPr b="0" lang="es-BO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slow">
    <p:push dir="u"/>
  </p:transition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12;p15"/>
          <p:cNvSpPr/>
          <p:nvPr/>
        </p:nvSpPr>
        <p:spPr>
          <a:xfrm>
            <a:off x="1028880" y="1191600"/>
            <a:ext cx="14388480" cy="91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91000"/>
              </a:lnSpc>
              <a:tabLst>
                <a:tab algn="l" pos="0"/>
              </a:tabLst>
            </a:pPr>
            <a:r>
              <a:rPr b="1" lang="en-US" sz="6600" spc="-1" strike="noStrike">
                <a:solidFill>
                  <a:srgbClr val="e2ac00"/>
                </a:solidFill>
                <a:latin typeface="Arial"/>
                <a:ea typeface="Arial"/>
              </a:rPr>
              <a:t>Ciberseguridad y Marco Normativo</a:t>
            </a:r>
            <a:endParaRPr b="0" lang="es-BO" sz="6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1" name="Google Shape;113;p15"/>
          <p:cNvSpPr/>
          <p:nvPr/>
        </p:nvSpPr>
        <p:spPr>
          <a:xfrm>
            <a:off x="1946160" y="3535920"/>
            <a:ext cx="4835160" cy="427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1400" spc="-1" strike="noStrike">
                <a:solidFill>
                  <a:srgbClr val="242732"/>
                </a:solidFill>
                <a:latin typeface="Arial"/>
                <a:ea typeface="Arial"/>
              </a:rPr>
              <a:t>34 evaluaciones de seguridad informática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1400" spc="-1" strike="noStrike">
                <a:solidFill>
                  <a:srgbClr val="242732"/>
                </a:solidFill>
                <a:latin typeface="Arial"/>
                <a:ea typeface="Arial"/>
              </a:rPr>
              <a:t>+ 100% a solicitud de entidades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2" name="Google Shape;113;p15"/>
          <p:cNvSpPr/>
          <p:nvPr/>
        </p:nvSpPr>
        <p:spPr>
          <a:xfrm>
            <a:off x="1210320" y="2833200"/>
            <a:ext cx="5346000" cy="45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6000"/>
              </a:lnSpc>
              <a:tabLst>
                <a:tab algn="l" pos="0"/>
              </a:tabLst>
            </a:pPr>
            <a:r>
              <a:rPr b="1" lang="es-ES" sz="2800" spc="-1" strike="noStrike">
                <a:solidFill>
                  <a:srgbClr val="c9a751"/>
                </a:solidFill>
                <a:latin typeface="Arial"/>
                <a:ea typeface="Arial"/>
              </a:rPr>
              <a:t>Lo Planificado (ENERO 2025)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3" name="Google Shape;113;p15"/>
          <p:cNvSpPr/>
          <p:nvPr/>
        </p:nvSpPr>
        <p:spPr>
          <a:xfrm>
            <a:off x="9840600" y="2833200"/>
            <a:ext cx="5346000" cy="45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6000"/>
              </a:lnSpc>
              <a:tabLst>
                <a:tab algn="l" pos="0"/>
              </a:tabLst>
            </a:pPr>
            <a:r>
              <a:rPr b="1" lang="es-ES" sz="2800" spc="-1" strike="noStrike">
                <a:solidFill>
                  <a:srgbClr val="c9a751"/>
                </a:solidFill>
                <a:latin typeface="Arial"/>
                <a:ea typeface="Arial"/>
              </a:rPr>
              <a:t>Lo Ejecutado (GESTIÓN 2025)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4" name="Rectángulo 2"/>
          <p:cNvSpPr/>
          <p:nvPr/>
        </p:nvSpPr>
        <p:spPr>
          <a:xfrm>
            <a:off x="1819800" y="3510000"/>
            <a:ext cx="45360" cy="556920"/>
          </a:xfrm>
          <a:prstGeom prst="rect">
            <a:avLst/>
          </a:prstGeom>
          <a:solidFill>
            <a:srgbClr val="c9a7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s-ES" sz="1400" spc="-1" strike="noStrike">
              <a:solidFill>
                <a:schemeClr val="lt1"/>
              </a:solidFill>
              <a:latin typeface="Arial"/>
              <a:ea typeface="Arial"/>
            </a:endParaRPr>
          </a:p>
        </p:txBody>
      </p:sp>
      <p:sp>
        <p:nvSpPr>
          <p:cNvPr id="1085" name="Google Shape;113;p15"/>
          <p:cNvSpPr/>
          <p:nvPr/>
        </p:nvSpPr>
        <p:spPr>
          <a:xfrm>
            <a:off x="1946160" y="4219560"/>
            <a:ext cx="4835160" cy="427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1400" spc="-1" strike="noStrike">
                <a:solidFill>
                  <a:srgbClr val="242732"/>
                </a:solidFill>
                <a:latin typeface="Arial"/>
                <a:ea typeface="Arial"/>
              </a:rPr>
              <a:t>19 seguimientos a evaluaciones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1400" spc="-1" strike="noStrike">
                <a:solidFill>
                  <a:srgbClr val="242732"/>
                </a:solidFill>
                <a:latin typeface="Arial"/>
                <a:ea typeface="Arial"/>
              </a:rPr>
              <a:t>Validación de medidas correctivas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6" name="Rectángulo 45"/>
          <p:cNvSpPr/>
          <p:nvPr/>
        </p:nvSpPr>
        <p:spPr>
          <a:xfrm>
            <a:off x="1819800" y="4193640"/>
            <a:ext cx="45360" cy="556920"/>
          </a:xfrm>
          <a:prstGeom prst="rect">
            <a:avLst/>
          </a:prstGeom>
          <a:solidFill>
            <a:srgbClr val="c9a7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s-ES" sz="1400" spc="-1" strike="noStrike">
              <a:solidFill>
                <a:schemeClr val="lt1"/>
              </a:solidFill>
              <a:latin typeface="Arial"/>
              <a:ea typeface="Arial"/>
            </a:endParaRPr>
          </a:p>
        </p:txBody>
      </p:sp>
      <p:sp>
        <p:nvSpPr>
          <p:cNvPr id="1087" name="Google Shape;113;p15"/>
          <p:cNvSpPr/>
          <p:nvPr/>
        </p:nvSpPr>
        <p:spPr>
          <a:xfrm>
            <a:off x="1946160" y="4937040"/>
            <a:ext cx="4835160" cy="427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1400" spc="-1" strike="noStrike">
                <a:solidFill>
                  <a:srgbClr val="242732"/>
                </a:solidFill>
                <a:latin typeface="Arial"/>
                <a:ea typeface="Arial"/>
              </a:rPr>
              <a:t>Gestión 100% de incidentes reportados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1400" spc="-1" strike="noStrike">
                <a:solidFill>
                  <a:srgbClr val="242732"/>
                </a:solidFill>
                <a:latin typeface="Arial"/>
                <a:ea typeface="Arial"/>
              </a:rPr>
              <a:t>Detección, respuesta y recuperación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8" name="Rectángulo 47"/>
          <p:cNvSpPr/>
          <p:nvPr/>
        </p:nvSpPr>
        <p:spPr>
          <a:xfrm>
            <a:off x="1819800" y="4911120"/>
            <a:ext cx="45360" cy="556920"/>
          </a:xfrm>
          <a:prstGeom prst="rect">
            <a:avLst/>
          </a:prstGeom>
          <a:solidFill>
            <a:srgbClr val="c9a7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s-ES" sz="1400" spc="-1" strike="noStrike">
              <a:solidFill>
                <a:schemeClr val="lt1"/>
              </a:solidFill>
              <a:latin typeface="Arial"/>
              <a:ea typeface="Arial"/>
            </a:endParaRPr>
          </a:p>
        </p:txBody>
      </p:sp>
      <p:sp>
        <p:nvSpPr>
          <p:cNvPr id="1089" name="Google Shape;113;p15"/>
          <p:cNvSpPr/>
          <p:nvPr/>
        </p:nvSpPr>
        <p:spPr>
          <a:xfrm>
            <a:off x="1946160" y="5640840"/>
            <a:ext cx="4835160" cy="427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1400" spc="-1" strike="noStrike">
                <a:solidFill>
                  <a:srgbClr val="242732"/>
                </a:solidFill>
                <a:latin typeface="Arial"/>
                <a:ea typeface="Arial"/>
              </a:rPr>
              <a:t>Seguimiento a PISI institucionales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1400" spc="-1" strike="noStrike">
                <a:solidFill>
                  <a:srgbClr val="242732"/>
                </a:solidFill>
                <a:latin typeface="Arial"/>
                <a:ea typeface="Arial"/>
              </a:rPr>
              <a:t>100% de solicitudes atendidas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0" name="Rectángulo 49"/>
          <p:cNvSpPr/>
          <p:nvPr/>
        </p:nvSpPr>
        <p:spPr>
          <a:xfrm>
            <a:off x="1819800" y="5614920"/>
            <a:ext cx="45360" cy="556920"/>
          </a:xfrm>
          <a:prstGeom prst="rect">
            <a:avLst/>
          </a:prstGeom>
          <a:solidFill>
            <a:srgbClr val="c9a7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s-ES" sz="1400" spc="-1" strike="noStrike">
              <a:solidFill>
                <a:schemeClr val="lt1"/>
              </a:solidFill>
              <a:latin typeface="Arial"/>
              <a:ea typeface="Arial"/>
            </a:endParaRPr>
          </a:p>
        </p:txBody>
      </p:sp>
      <p:sp>
        <p:nvSpPr>
          <p:cNvPr id="1091" name="Google Shape;113;p15"/>
          <p:cNvSpPr/>
          <p:nvPr/>
        </p:nvSpPr>
        <p:spPr>
          <a:xfrm>
            <a:off x="1946160" y="6369120"/>
            <a:ext cx="4835160" cy="427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1400" spc="-1" strike="noStrike">
                <a:solidFill>
                  <a:srgbClr val="242732"/>
                </a:solidFill>
                <a:latin typeface="Arial"/>
                <a:ea typeface="Arial"/>
              </a:rPr>
              <a:t>Alertas y avisos de ciberseguridad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1400" spc="-1" strike="noStrike">
                <a:solidFill>
                  <a:srgbClr val="242732"/>
                </a:solidFill>
                <a:latin typeface="Arial"/>
                <a:ea typeface="Arial"/>
              </a:rPr>
              <a:t>100% de alertas identificadas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2" name="Rectángulo 51"/>
          <p:cNvSpPr/>
          <p:nvPr/>
        </p:nvSpPr>
        <p:spPr>
          <a:xfrm>
            <a:off x="1819800" y="6343200"/>
            <a:ext cx="45360" cy="556920"/>
          </a:xfrm>
          <a:prstGeom prst="rect">
            <a:avLst/>
          </a:prstGeom>
          <a:solidFill>
            <a:srgbClr val="c9a7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s-ES" sz="1400" spc="-1" strike="noStrike">
              <a:solidFill>
                <a:schemeClr val="lt1"/>
              </a:solidFill>
              <a:latin typeface="Arial"/>
              <a:ea typeface="Arial"/>
            </a:endParaRPr>
          </a:p>
        </p:txBody>
      </p:sp>
      <p:sp>
        <p:nvSpPr>
          <p:cNvPr id="1093" name="Google Shape;113;p15"/>
          <p:cNvSpPr/>
          <p:nvPr/>
        </p:nvSpPr>
        <p:spPr>
          <a:xfrm>
            <a:off x="1946160" y="7097400"/>
            <a:ext cx="4835160" cy="427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1400" spc="-1" strike="noStrike">
                <a:solidFill>
                  <a:srgbClr val="242732"/>
                </a:solidFill>
                <a:latin typeface="Arial"/>
                <a:ea typeface="Arial"/>
              </a:rPr>
              <a:t>Capacitaciones en ciberseguridad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1400" spc="-1" strike="noStrike">
                <a:solidFill>
                  <a:srgbClr val="242732"/>
                </a:solidFill>
                <a:latin typeface="Arial"/>
                <a:ea typeface="Arial"/>
              </a:rPr>
              <a:t>100% de capacitaciones solicitadas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4" name="Rectángulo 53"/>
          <p:cNvSpPr/>
          <p:nvPr/>
        </p:nvSpPr>
        <p:spPr>
          <a:xfrm>
            <a:off x="1819800" y="7071480"/>
            <a:ext cx="45360" cy="556920"/>
          </a:xfrm>
          <a:prstGeom prst="rect">
            <a:avLst/>
          </a:prstGeom>
          <a:solidFill>
            <a:srgbClr val="c9a7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s-ES" sz="1400" spc="-1" strike="noStrike">
              <a:solidFill>
                <a:schemeClr val="lt1"/>
              </a:solidFill>
              <a:latin typeface="Arial"/>
              <a:ea typeface="Arial"/>
            </a:endParaRPr>
          </a:p>
        </p:txBody>
      </p:sp>
      <p:sp>
        <p:nvSpPr>
          <p:cNvPr id="1095" name="Google Shape;113;p15"/>
          <p:cNvSpPr/>
          <p:nvPr/>
        </p:nvSpPr>
        <p:spPr>
          <a:xfrm>
            <a:off x="1946160" y="7799760"/>
            <a:ext cx="4835160" cy="427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1400" spc="-1" strike="noStrike">
                <a:solidFill>
                  <a:srgbClr val="242732"/>
                </a:solidFill>
                <a:latin typeface="Arial"/>
                <a:ea typeface="Arial"/>
              </a:rPr>
              <a:t>Plataforma de intercambio de malware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1400" spc="-1" strike="noStrike">
                <a:solidFill>
                  <a:srgbClr val="242732"/>
                </a:solidFill>
                <a:latin typeface="Arial"/>
                <a:ea typeface="Arial"/>
              </a:rPr>
              <a:t>1 herramienta para IoC compartidos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6" name="Rectángulo 55"/>
          <p:cNvSpPr/>
          <p:nvPr/>
        </p:nvSpPr>
        <p:spPr>
          <a:xfrm>
            <a:off x="1819800" y="7773840"/>
            <a:ext cx="45360" cy="556920"/>
          </a:xfrm>
          <a:prstGeom prst="rect">
            <a:avLst/>
          </a:prstGeom>
          <a:solidFill>
            <a:srgbClr val="c9a7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s-ES" sz="1400" spc="-1" strike="noStrike">
              <a:solidFill>
                <a:schemeClr val="lt1"/>
              </a:solidFill>
              <a:latin typeface="Arial"/>
              <a:ea typeface="Arial"/>
            </a:endParaRPr>
          </a:p>
        </p:txBody>
      </p:sp>
      <p:sp>
        <p:nvSpPr>
          <p:cNvPr id="1097" name="Google Shape;113;p15"/>
          <p:cNvSpPr/>
          <p:nvPr/>
        </p:nvSpPr>
        <p:spPr>
          <a:xfrm>
            <a:off x="1946160" y="8527680"/>
            <a:ext cx="4835160" cy="427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1400" spc="-1" strike="noStrike">
                <a:solidFill>
                  <a:srgbClr val="242732"/>
                </a:solidFill>
                <a:latin typeface="Arial"/>
                <a:ea typeface="Arial"/>
              </a:rPr>
              <a:t>Ley de Protección de Datos Personales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1400" spc="-1" strike="noStrike">
                <a:solidFill>
                  <a:srgbClr val="242732"/>
                </a:solidFill>
                <a:latin typeface="Arial"/>
                <a:ea typeface="Arial"/>
              </a:rPr>
              <a:t>Anteproyecto en gestión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8" name="Rectángulo 57"/>
          <p:cNvSpPr/>
          <p:nvPr/>
        </p:nvSpPr>
        <p:spPr>
          <a:xfrm>
            <a:off x="1819800" y="8501760"/>
            <a:ext cx="45360" cy="556920"/>
          </a:xfrm>
          <a:prstGeom prst="rect">
            <a:avLst/>
          </a:prstGeom>
          <a:solidFill>
            <a:srgbClr val="c9a7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s-ES" sz="1400" spc="-1" strike="noStrike">
              <a:solidFill>
                <a:schemeClr val="lt1"/>
              </a:solidFill>
              <a:latin typeface="Arial"/>
              <a:ea typeface="Arial"/>
            </a:endParaRPr>
          </a:p>
        </p:txBody>
      </p:sp>
      <p:sp>
        <p:nvSpPr>
          <p:cNvPr id="1099" name="Google Shape;113;p15"/>
          <p:cNvSpPr/>
          <p:nvPr/>
        </p:nvSpPr>
        <p:spPr>
          <a:xfrm>
            <a:off x="1946160" y="9230040"/>
            <a:ext cx="4835160" cy="427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1400" spc="-1" strike="noStrike">
                <a:solidFill>
                  <a:srgbClr val="242732"/>
                </a:solidFill>
                <a:latin typeface="Arial"/>
                <a:ea typeface="Arial"/>
              </a:rPr>
              <a:t>Ley de Simplificación de Trámites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1400" spc="-1" strike="noStrike">
                <a:solidFill>
                  <a:srgbClr val="242732"/>
                </a:solidFill>
                <a:latin typeface="Arial"/>
                <a:ea typeface="Arial"/>
              </a:rPr>
              <a:t>Anteproyecto en elaboración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0" name="Rectángulo 59"/>
          <p:cNvSpPr/>
          <p:nvPr/>
        </p:nvSpPr>
        <p:spPr>
          <a:xfrm>
            <a:off x="1819800" y="9204120"/>
            <a:ext cx="45360" cy="556920"/>
          </a:xfrm>
          <a:prstGeom prst="rect">
            <a:avLst/>
          </a:prstGeom>
          <a:solidFill>
            <a:srgbClr val="c9a7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s-ES" sz="1400" spc="-1" strike="noStrike">
              <a:solidFill>
                <a:schemeClr val="lt1"/>
              </a:solidFill>
              <a:latin typeface="Arial"/>
              <a:ea typeface="Arial"/>
            </a:endParaRPr>
          </a:p>
        </p:txBody>
      </p:sp>
      <p:sp>
        <p:nvSpPr>
          <p:cNvPr id="1101" name="Flecha: a la derecha 3"/>
          <p:cNvSpPr/>
          <p:nvPr/>
        </p:nvSpPr>
        <p:spPr>
          <a:xfrm>
            <a:off x="1262880" y="3642480"/>
            <a:ext cx="386640" cy="30384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242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s-ES" sz="1400" spc="-1" strike="noStrike">
              <a:solidFill>
                <a:schemeClr val="lt1"/>
              </a:solidFill>
              <a:latin typeface="Arial"/>
              <a:ea typeface="Arial"/>
            </a:endParaRPr>
          </a:p>
        </p:txBody>
      </p:sp>
      <p:sp>
        <p:nvSpPr>
          <p:cNvPr id="1102" name="Flecha: a la derecha 61"/>
          <p:cNvSpPr/>
          <p:nvPr/>
        </p:nvSpPr>
        <p:spPr>
          <a:xfrm>
            <a:off x="1262880" y="4313880"/>
            <a:ext cx="386640" cy="30384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242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s-ES" sz="1400" spc="-1" strike="noStrike">
              <a:solidFill>
                <a:schemeClr val="lt1"/>
              </a:solidFill>
              <a:latin typeface="Arial"/>
              <a:ea typeface="Arial"/>
            </a:endParaRPr>
          </a:p>
        </p:txBody>
      </p:sp>
      <p:sp>
        <p:nvSpPr>
          <p:cNvPr id="1103" name="Flecha: a la derecha 62"/>
          <p:cNvSpPr/>
          <p:nvPr/>
        </p:nvSpPr>
        <p:spPr>
          <a:xfrm>
            <a:off x="1262880" y="5031360"/>
            <a:ext cx="386640" cy="30384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242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s-ES" sz="1400" spc="-1" strike="noStrike">
              <a:solidFill>
                <a:schemeClr val="lt1"/>
              </a:solidFill>
              <a:latin typeface="Arial"/>
              <a:ea typeface="Arial"/>
            </a:endParaRPr>
          </a:p>
        </p:txBody>
      </p:sp>
      <p:sp>
        <p:nvSpPr>
          <p:cNvPr id="1104" name="Flecha: a la derecha 64"/>
          <p:cNvSpPr/>
          <p:nvPr/>
        </p:nvSpPr>
        <p:spPr>
          <a:xfrm>
            <a:off x="1262880" y="5735160"/>
            <a:ext cx="386640" cy="30384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242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s-ES" sz="1400" spc="-1" strike="noStrike">
              <a:solidFill>
                <a:schemeClr val="lt1"/>
              </a:solidFill>
              <a:latin typeface="Arial"/>
              <a:ea typeface="Arial"/>
            </a:endParaRPr>
          </a:p>
        </p:txBody>
      </p:sp>
      <p:sp>
        <p:nvSpPr>
          <p:cNvPr id="1105" name="Flecha: a la derecha 65"/>
          <p:cNvSpPr/>
          <p:nvPr/>
        </p:nvSpPr>
        <p:spPr>
          <a:xfrm>
            <a:off x="1262880" y="6469920"/>
            <a:ext cx="386640" cy="30384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242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s-ES" sz="1400" spc="-1" strike="noStrike">
              <a:solidFill>
                <a:schemeClr val="lt1"/>
              </a:solidFill>
              <a:latin typeface="Arial"/>
              <a:ea typeface="Arial"/>
            </a:endParaRPr>
          </a:p>
        </p:txBody>
      </p:sp>
      <p:sp>
        <p:nvSpPr>
          <p:cNvPr id="1106" name="Flecha: a la derecha 66"/>
          <p:cNvSpPr/>
          <p:nvPr/>
        </p:nvSpPr>
        <p:spPr>
          <a:xfrm>
            <a:off x="1262880" y="7202880"/>
            <a:ext cx="386640" cy="30384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242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s-ES" sz="1400" spc="-1" strike="noStrike">
              <a:solidFill>
                <a:schemeClr val="lt1"/>
              </a:solidFill>
              <a:latin typeface="Arial"/>
              <a:ea typeface="Arial"/>
            </a:endParaRPr>
          </a:p>
        </p:txBody>
      </p:sp>
      <p:sp>
        <p:nvSpPr>
          <p:cNvPr id="1107" name="Flecha: a la derecha 67"/>
          <p:cNvSpPr/>
          <p:nvPr/>
        </p:nvSpPr>
        <p:spPr>
          <a:xfrm>
            <a:off x="1262880" y="7903080"/>
            <a:ext cx="386640" cy="30384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242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s-ES" sz="1400" spc="-1" strike="noStrike">
              <a:solidFill>
                <a:schemeClr val="lt1"/>
              </a:solidFill>
              <a:latin typeface="Arial"/>
              <a:ea typeface="Arial"/>
            </a:endParaRPr>
          </a:p>
        </p:txBody>
      </p:sp>
      <p:sp>
        <p:nvSpPr>
          <p:cNvPr id="1108" name="Flecha: a la derecha 68"/>
          <p:cNvSpPr/>
          <p:nvPr/>
        </p:nvSpPr>
        <p:spPr>
          <a:xfrm>
            <a:off x="1262880" y="8629200"/>
            <a:ext cx="386640" cy="30384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242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s-ES" sz="1400" spc="-1" strike="noStrike">
              <a:solidFill>
                <a:schemeClr val="lt1"/>
              </a:solidFill>
              <a:latin typeface="Arial"/>
              <a:ea typeface="Arial"/>
            </a:endParaRPr>
          </a:p>
        </p:txBody>
      </p:sp>
      <p:sp>
        <p:nvSpPr>
          <p:cNvPr id="1109" name="Flecha: a la derecha 69"/>
          <p:cNvSpPr/>
          <p:nvPr/>
        </p:nvSpPr>
        <p:spPr>
          <a:xfrm>
            <a:off x="1262880" y="9355680"/>
            <a:ext cx="386640" cy="30384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242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s-ES" sz="1400" spc="-1" strike="noStrike">
              <a:solidFill>
                <a:schemeClr val="lt1"/>
              </a:solidFill>
              <a:latin typeface="Arial"/>
              <a:ea typeface="Arial"/>
            </a:endParaRPr>
          </a:p>
        </p:txBody>
      </p:sp>
      <p:sp>
        <p:nvSpPr>
          <p:cNvPr id="1110" name="Google Shape;113;p15"/>
          <p:cNvSpPr/>
          <p:nvPr/>
        </p:nvSpPr>
        <p:spPr>
          <a:xfrm>
            <a:off x="10582200" y="3535920"/>
            <a:ext cx="4835160" cy="427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1400" spc="-1" strike="noStrike">
                <a:solidFill>
                  <a:srgbClr val="242732"/>
                </a:solidFill>
                <a:latin typeface="Arial"/>
                <a:ea typeface="Arial"/>
              </a:rPr>
              <a:t>34+ evaluaciones de seguridad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1400" spc="-1" strike="noStrike">
                <a:solidFill>
                  <a:srgbClr val="242732"/>
                </a:solidFill>
                <a:latin typeface="Arial"/>
                <a:ea typeface="Arial"/>
              </a:rPr>
              <a:t>✓ </a:t>
            </a:r>
            <a:r>
              <a:rPr b="1" lang="es-ES" sz="1400" spc="-1" strike="noStrike">
                <a:solidFill>
                  <a:srgbClr val="242732"/>
                </a:solidFill>
                <a:latin typeface="Arial"/>
                <a:ea typeface="Arial"/>
              </a:rPr>
              <a:t>100% solicitudes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1" name="Rectángulo 71"/>
          <p:cNvSpPr/>
          <p:nvPr/>
        </p:nvSpPr>
        <p:spPr>
          <a:xfrm>
            <a:off x="10455840" y="3510000"/>
            <a:ext cx="45360" cy="556920"/>
          </a:xfrm>
          <a:prstGeom prst="rect">
            <a:avLst/>
          </a:prstGeom>
          <a:solidFill>
            <a:srgbClr val="c9a7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s-ES" sz="1400" spc="-1" strike="noStrike">
              <a:solidFill>
                <a:schemeClr val="lt1"/>
              </a:solidFill>
              <a:latin typeface="Arial"/>
              <a:ea typeface="Arial"/>
            </a:endParaRPr>
          </a:p>
        </p:txBody>
      </p:sp>
      <p:sp>
        <p:nvSpPr>
          <p:cNvPr id="1112" name="Google Shape;113;p15"/>
          <p:cNvSpPr/>
          <p:nvPr/>
        </p:nvSpPr>
        <p:spPr>
          <a:xfrm>
            <a:off x="10582200" y="4219560"/>
            <a:ext cx="4835160" cy="427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1400" spc="-1" strike="noStrike">
                <a:solidFill>
                  <a:srgbClr val="242732"/>
                </a:solidFill>
                <a:latin typeface="Arial"/>
                <a:ea typeface="Arial"/>
              </a:rPr>
              <a:t>Seguimiento de medidas correctivas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1400" spc="-1" strike="noStrike">
                <a:solidFill>
                  <a:srgbClr val="242732"/>
                </a:solidFill>
                <a:latin typeface="Arial"/>
                <a:ea typeface="Arial"/>
              </a:rPr>
              <a:t>✓ </a:t>
            </a:r>
            <a:r>
              <a:rPr b="1" lang="es-ES" sz="1400" spc="-1" strike="noStrike">
                <a:solidFill>
                  <a:srgbClr val="242732"/>
                </a:solidFill>
                <a:latin typeface="Arial"/>
                <a:ea typeface="Arial"/>
              </a:rPr>
              <a:t>100% completado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3" name="Rectángulo 73"/>
          <p:cNvSpPr/>
          <p:nvPr/>
        </p:nvSpPr>
        <p:spPr>
          <a:xfrm>
            <a:off x="10455840" y="4193640"/>
            <a:ext cx="45360" cy="556920"/>
          </a:xfrm>
          <a:prstGeom prst="rect">
            <a:avLst/>
          </a:prstGeom>
          <a:solidFill>
            <a:srgbClr val="c9a7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s-ES" sz="1400" spc="-1" strike="noStrike">
              <a:solidFill>
                <a:schemeClr val="lt1"/>
              </a:solidFill>
              <a:latin typeface="Arial"/>
              <a:ea typeface="Arial"/>
            </a:endParaRPr>
          </a:p>
        </p:txBody>
      </p:sp>
      <p:sp>
        <p:nvSpPr>
          <p:cNvPr id="1114" name="Google Shape;113;p15"/>
          <p:cNvSpPr/>
          <p:nvPr/>
        </p:nvSpPr>
        <p:spPr>
          <a:xfrm>
            <a:off x="10582200" y="4937040"/>
            <a:ext cx="4835160" cy="427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1400" spc="-1" strike="noStrike">
                <a:solidFill>
                  <a:srgbClr val="242732"/>
                </a:solidFill>
                <a:latin typeface="Arial"/>
                <a:ea typeface="Arial"/>
              </a:rPr>
              <a:t>Incidentes gestionados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1400" spc="-1" strike="noStrike">
                <a:solidFill>
                  <a:srgbClr val="242732"/>
                </a:solidFill>
                <a:latin typeface="Arial"/>
                <a:ea typeface="Arial"/>
              </a:rPr>
              <a:t>✓ </a:t>
            </a:r>
            <a:r>
              <a:rPr b="1" lang="es-ES" sz="1400" spc="-1" strike="noStrike">
                <a:solidFill>
                  <a:srgbClr val="242732"/>
                </a:solidFill>
                <a:latin typeface="Arial"/>
                <a:ea typeface="Arial"/>
              </a:rPr>
              <a:t>100% atendidos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5" name="Rectángulo 75"/>
          <p:cNvSpPr/>
          <p:nvPr/>
        </p:nvSpPr>
        <p:spPr>
          <a:xfrm>
            <a:off x="10455840" y="4911120"/>
            <a:ext cx="45360" cy="556920"/>
          </a:xfrm>
          <a:prstGeom prst="rect">
            <a:avLst/>
          </a:prstGeom>
          <a:solidFill>
            <a:srgbClr val="c9a7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s-ES" sz="1400" spc="-1" strike="noStrike">
              <a:solidFill>
                <a:schemeClr val="lt1"/>
              </a:solidFill>
              <a:latin typeface="Arial"/>
              <a:ea typeface="Arial"/>
            </a:endParaRPr>
          </a:p>
        </p:txBody>
      </p:sp>
      <p:sp>
        <p:nvSpPr>
          <p:cNvPr id="1116" name="Google Shape;113;p15"/>
          <p:cNvSpPr/>
          <p:nvPr/>
        </p:nvSpPr>
        <p:spPr>
          <a:xfrm>
            <a:off x="10582200" y="5640840"/>
            <a:ext cx="4835160" cy="427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1400" spc="-1" strike="noStrike">
                <a:solidFill>
                  <a:srgbClr val="242732"/>
                </a:solidFill>
                <a:latin typeface="Arial"/>
                <a:ea typeface="Arial"/>
              </a:rPr>
              <a:t>Planes PISI supervisados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1400" spc="-1" strike="noStrike">
                <a:solidFill>
                  <a:srgbClr val="242732"/>
                </a:solidFill>
                <a:latin typeface="Arial"/>
                <a:ea typeface="Arial"/>
              </a:rPr>
              <a:t>✓ </a:t>
            </a:r>
            <a:r>
              <a:rPr b="1" lang="es-ES" sz="1400" spc="-1" strike="noStrike">
                <a:solidFill>
                  <a:srgbClr val="242732"/>
                </a:solidFill>
                <a:latin typeface="Arial"/>
                <a:ea typeface="Arial"/>
              </a:rPr>
              <a:t>100% revisados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7" name="Rectángulo 77"/>
          <p:cNvSpPr/>
          <p:nvPr/>
        </p:nvSpPr>
        <p:spPr>
          <a:xfrm>
            <a:off x="10455840" y="5614920"/>
            <a:ext cx="45360" cy="556920"/>
          </a:xfrm>
          <a:prstGeom prst="rect">
            <a:avLst/>
          </a:prstGeom>
          <a:solidFill>
            <a:srgbClr val="c9a7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s-ES" sz="1400" spc="-1" strike="noStrike">
              <a:solidFill>
                <a:schemeClr val="lt1"/>
              </a:solidFill>
              <a:latin typeface="Arial"/>
              <a:ea typeface="Arial"/>
            </a:endParaRPr>
          </a:p>
        </p:txBody>
      </p:sp>
      <p:sp>
        <p:nvSpPr>
          <p:cNvPr id="1118" name="Google Shape;113;p15"/>
          <p:cNvSpPr/>
          <p:nvPr/>
        </p:nvSpPr>
        <p:spPr>
          <a:xfrm>
            <a:off x="10582200" y="6369120"/>
            <a:ext cx="4835160" cy="427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1400" spc="-1" strike="noStrike">
                <a:solidFill>
                  <a:srgbClr val="242732"/>
                </a:solidFill>
                <a:latin typeface="Arial"/>
                <a:ea typeface="Arial"/>
              </a:rPr>
              <a:t>Alertas y avisos emitidos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1400" spc="-1" strike="noStrike">
                <a:solidFill>
                  <a:srgbClr val="242732"/>
                </a:solidFill>
                <a:latin typeface="Arial"/>
                <a:ea typeface="Arial"/>
              </a:rPr>
              <a:t>✓ </a:t>
            </a:r>
            <a:r>
              <a:rPr b="1" lang="es-ES" sz="1400" spc="-1" strike="noStrike">
                <a:solidFill>
                  <a:srgbClr val="242732"/>
                </a:solidFill>
                <a:latin typeface="Arial"/>
                <a:ea typeface="Arial"/>
              </a:rPr>
              <a:t>113 alertas publicadas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9" name="Rectángulo 79"/>
          <p:cNvSpPr/>
          <p:nvPr/>
        </p:nvSpPr>
        <p:spPr>
          <a:xfrm>
            <a:off x="10455840" y="6343200"/>
            <a:ext cx="45360" cy="556920"/>
          </a:xfrm>
          <a:prstGeom prst="rect">
            <a:avLst/>
          </a:prstGeom>
          <a:solidFill>
            <a:srgbClr val="c9a7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s-ES" sz="1400" spc="-1" strike="noStrike">
              <a:solidFill>
                <a:schemeClr val="lt1"/>
              </a:solidFill>
              <a:latin typeface="Arial"/>
              <a:ea typeface="Arial"/>
            </a:endParaRPr>
          </a:p>
        </p:txBody>
      </p:sp>
      <p:sp>
        <p:nvSpPr>
          <p:cNvPr id="1120" name="Google Shape;113;p15"/>
          <p:cNvSpPr/>
          <p:nvPr/>
        </p:nvSpPr>
        <p:spPr>
          <a:xfrm>
            <a:off x="10582200" y="7097400"/>
            <a:ext cx="4835160" cy="427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1400" spc="-1" strike="noStrike">
                <a:solidFill>
                  <a:srgbClr val="242732"/>
                </a:solidFill>
                <a:latin typeface="Arial"/>
                <a:ea typeface="Arial"/>
              </a:rPr>
              <a:t>Servidores públicos capacitados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1400" spc="-1" strike="noStrike">
                <a:solidFill>
                  <a:srgbClr val="242732"/>
                </a:solidFill>
                <a:latin typeface="Arial"/>
                <a:ea typeface="Arial"/>
              </a:rPr>
              <a:t>✓ </a:t>
            </a:r>
            <a:r>
              <a:rPr b="1" lang="es-ES" sz="1400" spc="-1" strike="noStrike">
                <a:solidFill>
                  <a:srgbClr val="242732"/>
                </a:solidFill>
                <a:latin typeface="Arial"/>
                <a:ea typeface="Arial"/>
              </a:rPr>
              <a:t>3.446 capacitados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1" name="Rectángulo 81"/>
          <p:cNvSpPr/>
          <p:nvPr/>
        </p:nvSpPr>
        <p:spPr>
          <a:xfrm>
            <a:off x="10455840" y="7071480"/>
            <a:ext cx="45360" cy="556920"/>
          </a:xfrm>
          <a:prstGeom prst="rect">
            <a:avLst/>
          </a:prstGeom>
          <a:solidFill>
            <a:srgbClr val="c9a7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s-ES" sz="1400" spc="-1" strike="noStrike">
              <a:solidFill>
                <a:schemeClr val="lt1"/>
              </a:solidFill>
              <a:latin typeface="Arial"/>
              <a:ea typeface="Arial"/>
            </a:endParaRPr>
          </a:p>
        </p:txBody>
      </p:sp>
      <p:sp>
        <p:nvSpPr>
          <p:cNvPr id="1122" name="Google Shape;113;p15"/>
          <p:cNvSpPr/>
          <p:nvPr/>
        </p:nvSpPr>
        <p:spPr>
          <a:xfrm>
            <a:off x="10582200" y="7799760"/>
            <a:ext cx="4835160" cy="427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1400" spc="-1" strike="noStrike">
                <a:solidFill>
                  <a:srgbClr val="242732"/>
                </a:solidFill>
                <a:latin typeface="Arial"/>
                <a:ea typeface="Arial"/>
              </a:rPr>
              <a:t>Plataforma intercambio malware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1400" spc="-1" strike="noStrike">
                <a:solidFill>
                  <a:srgbClr val="242732"/>
                </a:solidFill>
                <a:latin typeface="Arial"/>
                <a:ea typeface="Arial"/>
              </a:rPr>
              <a:t>✓ </a:t>
            </a:r>
            <a:r>
              <a:rPr b="1" lang="es-ES" sz="1400" spc="-1" strike="noStrike">
                <a:solidFill>
                  <a:srgbClr val="242732"/>
                </a:solidFill>
                <a:latin typeface="Arial"/>
                <a:ea typeface="Arial"/>
              </a:rPr>
              <a:t>Implementada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3" name="Rectángulo 83"/>
          <p:cNvSpPr/>
          <p:nvPr/>
        </p:nvSpPr>
        <p:spPr>
          <a:xfrm>
            <a:off x="10455840" y="7773840"/>
            <a:ext cx="45360" cy="556920"/>
          </a:xfrm>
          <a:prstGeom prst="rect">
            <a:avLst/>
          </a:prstGeom>
          <a:solidFill>
            <a:srgbClr val="c9a7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s-ES" sz="1400" spc="-1" strike="noStrike">
              <a:solidFill>
                <a:schemeClr val="lt1"/>
              </a:solidFill>
              <a:latin typeface="Arial"/>
              <a:ea typeface="Arial"/>
            </a:endParaRPr>
          </a:p>
        </p:txBody>
      </p:sp>
      <p:sp>
        <p:nvSpPr>
          <p:cNvPr id="1124" name="Google Shape;113;p15"/>
          <p:cNvSpPr/>
          <p:nvPr/>
        </p:nvSpPr>
        <p:spPr>
          <a:xfrm>
            <a:off x="10582200" y="8527680"/>
            <a:ext cx="4835160" cy="427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1400" spc="-1" strike="noStrike">
                <a:solidFill>
                  <a:srgbClr val="242732"/>
                </a:solidFill>
                <a:latin typeface="Arial"/>
                <a:ea typeface="Arial"/>
              </a:rPr>
              <a:t>Anteproyecto Prot. Datos Personales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1400" spc="-1" strike="noStrike">
                <a:solidFill>
                  <a:srgbClr val="242732"/>
                </a:solidFill>
                <a:latin typeface="Arial"/>
                <a:ea typeface="Arial"/>
              </a:rPr>
              <a:t>✓ </a:t>
            </a:r>
            <a:r>
              <a:rPr b="1" lang="es-ES" sz="1400" spc="-1" strike="noStrike">
                <a:solidFill>
                  <a:srgbClr val="242732"/>
                </a:solidFill>
                <a:latin typeface="Arial"/>
                <a:ea typeface="Arial"/>
              </a:rPr>
              <a:t>En gestión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5" name="Rectángulo 85"/>
          <p:cNvSpPr/>
          <p:nvPr/>
        </p:nvSpPr>
        <p:spPr>
          <a:xfrm>
            <a:off x="10455840" y="8501760"/>
            <a:ext cx="45360" cy="556920"/>
          </a:xfrm>
          <a:prstGeom prst="rect">
            <a:avLst/>
          </a:prstGeom>
          <a:solidFill>
            <a:srgbClr val="c9a7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s-ES" sz="1400" spc="-1" strike="noStrike">
              <a:solidFill>
                <a:schemeClr val="lt1"/>
              </a:solidFill>
              <a:latin typeface="Arial"/>
              <a:ea typeface="Arial"/>
            </a:endParaRPr>
          </a:p>
        </p:txBody>
      </p:sp>
      <p:sp>
        <p:nvSpPr>
          <p:cNvPr id="1126" name="Google Shape;113;p15"/>
          <p:cNvSpPr/>
          <p:nvPr/>
        </p:nvSpPr>
        <p:spPr>
          <a:xfrm>
            <a:off x="10582200" y="9230040"/>
            <a:ext cx="4835160" cy="427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1400" spc="-1" strike="noStrike">
                <a:solidFill>
                  <a:srgbClr val="242732"/>
                </a:solidFill>
                <a:latin typeface="Arial"/>
                <a:ea typeface="Arial"/>
              </a:rPr>
              <a:t>Anteproyecto Simpl. de Trámites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1400" spc="-1" strike="noStrike">
                <a:solidFill>
                  <a:srgbClr val="242732"/>
                </a:solidFill>
                <a:latin typeface="Arial"/>
                <a:ea typeface="Arial"/>
              </a:rPr>
              <a:t>✓ </a:t>
            </a:r>
            <a:r>
              <a:rPr b="1" lang="es-ES" sz="1400" spc="-1" strike="noStrike">
                <a:solidFill>
                  <a:srgbClr val="242732"/>
                </a:solidFill>
                <a:latin typeface="Arial"/>
                <a:ea typeface="Arial"/>
              </a:rPr>
              <a:t>En gestión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7" name="Rectángulo 87"/>
          <p:cNvSpPr/>
          <p:nvPr/>
        </p:nvSpPr>
        <p:spPr>
          <a:xfrm>
            <a:off x="10455840" y="9204120"/>
            <a:ext cx="45360" cy="556920"/>
          </a:xfrm>
          <a:prstGeom prst="rect">
            <a:avLst/>
          </a:prstGeom>
          <a:solidFill>
            <a:srgbClr val="c9a7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s-ES" sz="1400" spc="-1" strike="noStrike">
              <a:solidFill>
                <a:schemeClr val="lt1"/>
              </a:solidFill>
              <a:latin typeface="Arial"/>
              <a:ea typeface="Arial"/>
            </a:endParaRPr>
          </a:p>
        </p:txBody>
      </p:sp>
      <p:sp>
        <p:nvSpPr>
          <p:cNvPr id="1128" name="Estrella: 5 puntas 4"/>
          <p:cNvSpPr/>
          <p:nvPr/>
        </p:nvSpPr>
        <p:spPr>
          <a:xfrm>
            <a:off x="9878760" y="3540960"/>
            <a:ext cx="385560" cy="38556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242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s-ES" sz="1400" spc="-1" strike="noStrike">
              <a:solidFill>
                <a:schemeClr val="lt1"/>
              </a:solidFill>
              <a:latin typeface="Arial"/>
              <a:ea typeface="Arial"/>
            </a:endParaRPr>
          </a:p>
        </p:txBody>
      </p:sp>
      <p:sp>
        <p:nvSpPr>
          <p:cNvPr id="1129" name="Estrella: 5 puntas 97"/>
          <p:cNvSpPr/>
          <p:nvPr/>
        </p:nvSpPr>
        <p:spPr>
          <a:xfrm>
            <a:off x="9878760" y="4200480"/>
            <a:ext cx="385560" cy="38556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242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s-ES" sz="1400" spc="-1" strike="noStrike">
              <a:solidFill>
                <a:schemeClr val="lt1"/>
              </a:solidFill>
              <a:latin typeface="Arial"/>
              <a:ea typeface="Arial"/>
            </a:endParaRPr>
          </a:p>
        </p:txBody>
      </p:sp>
      <p:sp>
        <p:nvSpPr>
          <p:cNvPr id="1130" name="Estrella: 5 puntas 98"/>
          <p:cNvSpPr/>
          <p:nvPr/>
        </p:nvSpPr>
        <p:spPr>
          <a:xfrm>
            <a:off x="9882720" y="4950720"/>
            <a:ext cx="385560" cy="38556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242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s-ES" sz="1400" spc="-1" strike="noStrike">
              <a:solidFill>
                <a:schemeClr val="lt1"/>
              </a:solidFill>
              <a:latin typeface="Arial"/>
              <a:ea typeface="Arial"/>
            </a:endParaRPr>
          </a:p>
        </p:txBody>
      </p:sp>
      <p:sp>
        <p:nvSpPr>
          <p:cNvPr id="1131" name="Estrella: 5 puntas 99"/>
          <p:cNvSpPr/>
          <p:nvPr/>
        </p:nvSpPr>
        <p:spPr>
          <a:xfrm>
            <a:off x="9878760" y="5665320"/>
            <a:ext cx="385560" cy="38556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242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s-ES" sz="1400" spc="-1" strike="noStrike">
              <a:solidFill>
                <a:schemeClr val="lt1"/>
              </a:solidFill>
              <a:latin typeface="Arial"/>
              <a:ea typeface="Arial"/>
            </a:endParaRPr>
          </a:p>
        </p:txBody>
      </p:sp>
      <p:sp>
        <p:nvSpPr>
          <p:cNvPr id="1132" name="Estrella: 5 puntas 100"/>
          <p:cNvSpPr/>
          <p:nvPr/>
        </p:nvSpPr>
        <p:spPr>
          <a:xfrm>
            <a:off x="9878760" y="6386040"/>
            <a:ext cx="385560" cy="38556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242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s-ES" sz="1400" spc="-1" strike="noStrike">
              <a:solidFill>
                <a:schemeClr val="lt1"/>
              </a:solidFill>
              <a:latin typeface="Arial"/>
              <a:ea typeface="Arial"/>
            </a:endParaRPr>
          </a:p>
        </p:txBody>
      </p:sp>
      <p:sp>
        <p:nvSpPr>
          <p:cNvPr id="1133" name="Estrella: 5 puntas 101"/>
          <p:cNvSpPr/>
          <p:nvPr/>
        </p:nvSpPr>
        <p:spPr>
          <a:xfrm>
            <a:off x="9878760" y="7129800"/>
            <a:ext cx="385560" cy="38556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242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s-ES" sz="1400" spc="-1" strike="noStrike">
              <a:solidFill>
                <a:schemeClr val="lt1"/>
              </a:solidFill>
              <a:latin typeface="Arial"/>
              <a:ea typeface="Arial"/>
            </a:endParaRPr>
          </a:p>
        </p:txBody>
      </p:sp>
      <p:sp>
        <p:nvSpPr>
          <p:cNvPr id="1134" name="Estrella: 5 puntas 102"/>
          <p:cNvSpPr/>
          <p:nvPr/>
        </p:nvSpPr>
        <p:spPr>
          <a:xfrm>
            <a:off x="9878760" y="7853040"/>
            <a:ext cx="385560" cy="38556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242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s-ES" sz="1400" spc="-1" strike="noStrike">
              <a:solidFill>
                <a:schemeClr val="lt1"/>
              </a:solidFill>
              <a:latin typeface="Arial"/>
              <a:ea typeface="Arial"/>
            </a:endParaRPr>
          </a:p>
        </p:txBody>
      </p:sp>
      <p:sp>
        <p:nvSpPr>
          <p:cNvPr id="1135" name="Estrella: 5 puntas 103"/>
          <p:cNvSpPr/>
          <p:nvPr/>
        </p:nvSpPr>
        <p:spPr>
          <a:xfrm>
            <a:off x="9878760" y="8634600"/>
            <a:ext cx="385560" cy="38556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242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s-ES" sz="1400" spc="-1" strike="noStrike">
              <a:solidFill>
                <a:schemeClr val="lt1"/>
              </a:solidFill>
              <a:latin typeface="Arial"/>
              <a:ea typeface="Arial"/>
            </a:endParaRPr>
          </a:p>
        </p:txBody>
      </p:sp>
      <p:sp>
        <p:nvSpPr>
          <p:cNvPr id="1136" name="Estrella: 5 puntas 104"/>
          <p:cNvSpPr/>
          <p:nvPr/>
        </p:nvSpPr>
        <p:spPr>
          <a:xfrm>
            <a:off x="9878760" y="9254520"/>
            <a:ext cx="385560" cy="38556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242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s-ES" sz="1400" spc="-1" strike="noStrike">
              <a:solidFill>
                <a:schemeClr val="lt1"/>
              </a:solidFill>
              <a:latin typeface="Arial"/>
              <a:ea typeface="Arial"/>
            </a:endParaRPr>
          </a:p>
        </p:txBody>
      </p:sp>
    </p:spTree>
  </p:cSld>
  <p:transition spd="slow">
    <p:push dir="u"/>
  </p:transition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143;p17"/>
          <p:cNvSpPr/>
          <p:nvPr/>
        </p:nvSpPr>
        <p:spPr>
          <a:xfrm>
            <a:off x="888120" y="6932520"/>
            <a:ext cx="392400" cy="392400"/>
          </a:xfrm>
          <a:custGeom>
            <a:avLst/>
            <a:gdLst>
              <a:gd name="textAreaLeft" fmla="*/ 0 w 392400"/>
              <a:gd name="textAreaRight" fmla="*/ 392760 w 392400"/>
              <a:gd name="textAreaTop" fmla="*/ 0 h 392400"/>
              <a:gd name="textAreaBottom" fmla="*/ 392760 h 392400"/>
            </a:gdLst>
            <a:ahLst/>
            <a:rect l="textAreaLeft" t="textAreaTop" r="textAreaRight" b="textAreaBottom"/>
            <a:pathLst>
              <a:path w="392635" h="392635">
                <a:moveTo>
                  <a:pt x="0" y="0"/>
                </a:moveTo>
                <a:lnTo>
                  <a:pt x="392635" y="0"/>
                </a:lnTo>
                <a:lnTo>
                  <a:pt x="392635" y="392634"/>
                </a:lnTo>
                <a:lnTo>
                  <a:pt x="0" y="39263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216" name="Google Shape;144;p17"/>
          <p:cNvSpPr/>
          <p:nvPr/>
        </p:nvSpPr>
        <p:spPr>
          <a:xfrm>
            <a:off x="9033480" y="6959160"/>
            <a:ext cx="392400" cy="392400"/>
          </a:xfrm>
          <a:custGeom>
            <a:avLst/>
            <a:gdLst>
              <a:gd name="textAreaLeft" fmla="*/ 0 w 392400"/>
              <a:gd name="textAreaRight" fmla="*/ 392760 w 392400"/>
              <a:gd name="textAreaTop" fmla="*/ 0 h 392400"/>
              <a:gd name="textAreaBottom" fmla="*/ 392760 h 392400"/>
            </a:gdLst>
            <a:ahLst/>
            <a:rect l="textAreaLeft" t="textAreaTop" r="textAreaRight" b="textAreaBottom"/>
            <a:pathLst>
              <a:path w="392635" h="392635">
                <a:moveTo>
                  <a:pt x="0" y="0"/>
                </a:moveTo>
                <a:lnTo>
                  <a:pt x="392635" y="0"/>
                </a:lnTo>
                <a:lnTo>
                  <a:pt x="392635" y="392634"/>
                </a:lnTo>
                <a:lnTo>
                  <a:pt x="0" y="39263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217" name="Google Shape;145;p17"/>
          <p:cNvSpPr/>
          <p:nvPr/>
        </p:nvSpPr>
        <p:spPr>
          <a:xfrm>
            <a:off x="888120" y="5804640"/>
            <a:ext cx="392400" cy="392400"/>
          </a:xfrm>
          <a:custGeom>
            <a:avLst/>
            <a:gdLst>
              <a:gd name="textAreaLeft" fmla="*/ 0 w 392400"/>
              <a:gd name="textAreaRight" fmla="*/ 392760 w 392400"/>
              <a:gd name="textAreaTop" fmla="*/ 0 h 392400"/>
              <a:gd name="textAreaBottom" fmla="*/ 392760 h 392400"/>
            </a:gdLst>
            <a:ahLst/>
            <a:rect l="textAreaLeft" t="textAreaTop" r="textAreaRight" b="textAreaBottom"/>
            <a:pathLst>
              <a:path w="392635" h="392635">
                <a:moveTo>
                  <a:pt x="0" y="0"/>
                </a:moveTo>
                <a:lnTo>
                  <a:pt x="392635" y="0"/>
                </a:lnTo>
                <a:lnTo>
                  <a:pt x="392635" y="392634"/>
                </a:lnTo>
                <a:lnTo>
                  <a:pt x="0" y="39263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218" name="Google Shape;146;p17"/>
          <p:cNvSpPr/>
          <p:nvPr/>
        </p:nvSpPr>
        <p:spPr>
          <a:xfrm>
            <a:off x="9229680" y="5668920"/>
            <a:ext cx="392400" cy="392400"/>
          </a:xfrm>
          <a:custGeom>
            <a:avLst/>
            <a:gdLst>
              <a:gd name="textAreaLeft" fmla="*/ 0 w 392400"/>
              <a:gd name="textAreaRight" fmla="*/ 392760 w 392400"/>
              <a:gd name="textAreaTop" fmla="*/ 0 h 392400"/>
              <a:gd name="textAreaBottom" fmla="*/ 392760 h 392400"/>
            </a:gdLst>
            <a:ahLst/>
            <a:rect l="textAreaLeft" t="textAreaTop" r="textAreaRight" b="textAreaBottom"/>
            <a:pathLst>
              <a:path w="392635" h="392635">
                <a:moveTo>
                  <a:pt x="0" y="0"/>
                </a:moveTo>
                <a:lnTo>
                  <a:pt x="392635" y="0"/>
                </a:lnTo>
                <a:lnTo>
                  <a:pt x="392635" y="392634"/>
                </a:lnTo>
                <a:lnTo>
                  <a:pt x="0" y="39263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219" name="Google Shape;147;p17"/>
          <p:cNvSpPr/>
          <p:nvPr/>
        </p:nvSpPr>
        <p:spPr>
          <a:xfrm>
            <a:off x="888120" y="8028720"/>
            <a:ext cx="392400" cy="392400"/>
          </a:xfrm>
          <a:custGeom>
            <a:avLst/>
            <a:gdLst>
              <a:gd name="textAreaLeft" fmla="*/ 0 w 392400"/>
              <a:gd name="textAreaRight" fmla="*/ 392760 w 392400"/>
              <a:gd name="textAreaTop" fmla="*/ 0 h 392400"/>
              <a:gd name="textAreaBottom" fmla="*/ 392760 h 392400"/>
            </a:gdLst>
            <a:ahLst/>
            <a:rect l="textAreaLeft" t="textAreaTop" r="textAreaRight" b="textAreaBottom"/>
            <a:pathLst>
              <a:path w="392635" h="392635">
                <a:moveTo>
                  <a:pt x="0" y="0"/>
                </a:moveTo>
                <a:lnTo>
                  <a:pt x="392635" y="0"/>
                </a:lnTo>
                <a:lnTo>
                  <a:pt x="392635" y="392634"/>
                </a:lnTo>
                <a:lnTo>
                  <a:pt x="0" y="39263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220" name="Google Shape;148;p17"/>
          <p:cNvSpPr/>
          <p:nvPr/>
        </p:nvSpPr>
        <p:spPr>
          <a:xfrm>
            <a:off x="9033480" y="8055360"/>
            <a:ext cx="392400" cy="392400"/>
          </a:xfrm>
          <a:custGeom>
            <a:avLst/>
            <a:gdLst>
              <a:gd name="textAreaLeft" fmla="*/ 0 w 392400"/>
              <a:gd name="textAreaRight" fmla="*/ 392760 w 392400"/>
              <a:gd name="textAreaTop" fmla="*/ 0 h 392400"/>
              <a:gd name="textAreaBottom" fmla="*/ 392760 h 392400"/>
            </a:gdLst>
            <a:ahLst/>
            <a:rect l="textAreaLeft" t="textAreaTop" r="textAreaRight" b="textAreaBottom"/>
            <a:pathLst>
              <a:path w="392635" h="392635">
                <a:moveTo>
                  <a:pt x="0" y="0"/>
                </a:moveTo>
                <a:lnTo>
                  <a:pt x="392635" y="0"/>
                </a:lnTo>
                <a:lnTo>
                  <a:pt x="392635" y="392634"/>
                </a:lnTo>
                <a:lnTo>
                  <a:pt x="0" y="39263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cxnSp>
        <p:nvCxnSpPr>
          <p:cNvPr id="221" name="Google Shape;149;p17"/>
          <p:cNvCxnSpPr/>
          <p:nvPr/>
        </p:nvCxnSpPr>
        <p:spPr>
          <a:xfrm>
            <a:off x="790920" y="6328800"/>
            <a:ext cx="7947720" cy="360"/>
          </a:xfrm>
          <a:prstGeom prst="straightConnector1">
            <a:avLst/>
          </a:prstGeom>
          <a:ln w="19050">
            <a:solidFill>
              <a:srgbClr val="c9a751"/>
            </a:solidFill>
            <a:round/>
          </a:ln>
        </p:spPr>
      </p:cxnSp>
      <p:cxnSp>
        <p:nvCxnSpPr>
          <p:cNvPr id="222" name="Google Shape;151;p17"/>
          <p:cNvCxnSpPr/>
          <p:nvPr/>
        </p:nvCxnSpPr>
        <p:spPr>
          <a:xfrm>
            <a:off x="587880" y="8277480"/>
            <a:ext cx="7947720" cy="360"/>
          </a:xfrm>
          <a:prstGeom prst="straightConnector1">
            <a:avLst/>
          </a:prstGeom>
          <a:ln w="19050">
            <a:solidFill>
              <a:srgbClr val="c9a751"/>
            </a:solidFill>
            <a:round/>
          </a:ln>
        </p:spPr>
      </p:cxnSp>
      <p:cxnSp>
        <p:nvCxnSpPr>
          <p:cNvPr id="223" name="Google Shape;153;p17"/>
          <p:cNvCxnSpPr/>
          <p:nvPr/>
        </p:nvCxnSpPr>
        <p:spPr>
          <a:xfrm>
            <a:off x="679680" y="9391680"/>
            <a:ext cx="7947720" cy="360"/>
          </a:xfrm>
          <a:prstGeom prst="straightConnector1">
            <a:avLst/>
          </a:prstGeom>
          <a:ln w="19050">
            <a:solidFill>
              <a:srgbClr val="c9a751"/>
            </a:solidFill>
            <a:round/>
          </a:ln>
        </p:spPr>
      </p:cxnSp>
      <p:cxnSp>
        <p:nvCxnSpPr>
          <p:cNvPr id="224" name="Google Shape;154;p17"/>
          <p:cNvCxnSpPr/>
          <p:nvPr/>
        </p:nvCxnSpPr>
        <p:spPr>
          <a:xfrm>
            <a:off x="9566280" y="6950880"/>
            <a:ext cx="7947720" cy="360"/>
          </a:xfrm>
          <a:prstGeom prst="straightConnector1">
            <a:avLst/>
          </a:prstGeom>
          <a:ln w="19050">
            <a:solidFill>
              <a:srgbClr val="c9a751"/>
            </a:solidFill>
            <a:round/>
          </a:ln>
        </p:spPr>
      </p:cxnSp>
      <p:sp>
        <p:nvSpPr>
          <p:cNvPr id="225" name="Google Shape;155;p17"/>
          <p:cNvSpPr/>
          <p:nvPr/>
        </p:nvSpPr>
        <p:spPr>
          <a:xfrm>
            <a:off x="728640" y="6432480"/>
            <a:ext cx="8043840" cy="180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ct val="94000"/>
              </a:lnSpc>
            </a:pPr>
            <a:r>
              <a:rPr b="1" lang="es-BO" sz="1800" spc="-1" strike="noStrike">
                <a:solidFill>
                  <a:schemeClr val="dk1"/>
                </a:solidFill>
                <a:latin typeface="Arial"/>
                <a:ea typeface="Arial"/>
              </a:rPr>
              <a:t>COORDINACIÓN INSTITUCIONAL: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  <a:p>
            <a:pPr lvl="1" marL="285840" indent="-285840" algn="just">
              <a:lnSpc>
                <a:spcPct val="94000"/>
              </a:lnSpc>
              <a:buClr>
                <a:srgbClr val="000000"/>
              </a:buClr>
              <a:buFont typeface="Arial"/>
              <a:buChar char="•"/>
            </a:pPr>
            <a:r>
              <a:rPr b="0" lang="es-BO" sz="1800" spc="-1" strike="noStrike">
                <a:solidFill>
                  <a:schemeClr val="dk1"/>
                </a:solidFill>
                <a:latin typeface="Arial"/>
                <a:ea typeface="Arial"/>
              </a:rPr>
              <a:t>Participación en audiencias CIDH.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  <a:p>
            <a:pPr lvl="1" marL="285840" indent="-285840" algn="just">
              <a:lnSpc>
                <a:spcPct val="94000"/>
              </a:lnSpc>
              <a:buClr>
                <a:srgbClr val="000000"/>
              </a:buClr>
              <a:buFont typeface="Arial"/>
              <a:buChar char="•"/>
            </a:pPr>
            <a:r>
              <a:rPr b="0" lang="es-BO" sz="1800" spc="-1" strike="noStrike">
                <a:solidFill>
                  <a:schemeClr val="dk1"/>
                </a:solidFill>
                <a:latin typeface="Arial"/>
                <a:ea typeface="Arial"/>
              </a:rPr>
              <a:t>Coordinación con ministerios e instituciones públicas.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  <a:p>
            <a:pPr lvl="1" marL="285840" indent="-285840" algn="just">
              <a:lnSpc>
                <a:spcPct val="94000"/>
              </a:lnSpc>
              <a:buClr>
                <a:srgbClr val="000000"/>
              </a:buClr>
              <a:buFont typeface="Arial"/>
              <a:buChar char="•"/>
            </a:pPr>
            <a:r>
              <a:rPr b="0" lang="es-BO" sz="1800" spc="-1" strike="noStrike">
                <a:solidFill>
                  <a:schemeClr val="dk1"/>
                </a:solidFill>
                <a:latin typeface="Arial"/>
                <a:ea typeface="Arial"/>
              </a:rPr>
              <a:t>Trabajo interinstitucional: Comisión Nacional de Refugiado (CONARE), Comité Nacional Contra el Racismo y Toda Forma de Discriminación (CNCRD), Reunión de Altas Autoridades de Derechos Humanos  del MERCOSUR.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6" name="Google Shape;157;p17"/>
          <p:cNvSpPr/>
          <p:nvPr/>
        </p:nvSpPr>
        <p:spPr>
          <a:xfrm>
            <a:off x="791280" y="5097240"/>
            <a:ext cx="8043840" cy="103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ct val="94000"/>
              </a:lnSpc>
            </a:pPr>
            <a:r>
              <a:rPr b="1" lang="es-BO" sz="1800" spc="-1" strike="noStrike">
                <a:solidFill>
                  <a:schemeClr val="dk1"/>
                </a:solidFill>
                <a:latin typeface="Arial"/>
                <a:ea typeface="Arial"/>
              </a:rPr>
              <a:t>POLÍTICAS Y SISTEMAS: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  <a:p>
            <a:pPr lvl="1" marL="285840" indent="-285840" algn="just">
              <a:lnSpc>
                <a:spcPct val="94000"/>
              </a:lnSpc>
              <a:buClr>
                <a:srgbClr val="000000"/>
              </a:buClr>
              <a:buFont typeface="Arial"/>
              <a:buChar char="•"/>
            </a:pPr>
            <a:r>
              <a:rPr b="0" lang="es-BO" sz="1800" spc="-1" strike="noStrike">
                <a:solidFill>
                  <a:schemeClr val="dk1"/>
                </a:solidFill>
                <a:latin typeface="Arial"/>
                <a:ea typeface="Arial"/>
              </a:rPr>
              <a:t>Política de Reparación Integral a víctimas.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  <a:p>
            <a:pPr lvl="1" marL="285840" indent="-285840" algn="just">
              <a:lnSpc>
                <a:spcPct val="94000"/>
              </a:lnSpc>
              <a:buClr>
                <a:srgbClr val="000000"/>
              </a:buClr>
              <a:buFont typeface="Arial"/>
              <a:buChar char="•"/>
            </a:pPr>
            <a:r>
              <a:rPr b="0" lang="es-BO" sz="1800" spc="-1" strike="noStrike">
                <a:solidFill>
                  <a:schemeClr val="dk1"/>
                </a:solidFill>
                <a:latin typeface="Arial"/>
                <a:ea typeface="Arial"/>
              </a:rPr>
              <a:t>Registro de Víctimas de Violencia Política (1964–1982).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  <a:p>
            <a:pPr lvl="1" marL="285840" indent="-285840" algn="just">
              <a:lnSpc>
                <a:spcPct val="94000"/>
              </a:lnSpc>
              <a:buClr>
                <a:srgbClr val="000000"/>
              </a:buClr>
              <a:buFont typeface="Arial"/>
              <a:buChar char="•"/>
            </a:pPr>
            <a:r>
              <a:rPr b="0" lang="es-BO" sz="1800" spc="-1" strike="noStrike">
                <a:solidFill>
                  <a:schemeClr val="dk1"/>
                </a:solidFill>
                <a:latin typeface="Arial"/>
                <a:ea typeface="Arial"/>
              </a:rPr>
              <a:t>Sistema de Seguimiento a Recomendaciones Derechos Humanos. 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7" name="Google Shape;159;p17"/>
          <p:cNvSpPr/>
          <p:nvPr/>
        </p:nvSpPr>
        <p:spPr>
          <a:xfrm>
            <a:off x="809280" y="8421480"/>
            <a:ext cx="8043840" cy="77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ct val="94000"/>
              </a:lnSpc>
            </a:pPr>
            <a:r>
              <a:rPr b="1" lang="es-BO" sz="1800" spc="-1" strike="noStrike">
                <a:solidFill>
                  <a:schemeClr val="dk1"/>
                </a:solidFill>
                <a:latin typeface="Arial"/>
                <a:ea typeface="Arial"/>
              </a:rPr>
              <a:t>MEMORIA Y DIFUSIÓN: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  <a:p>
            <a:pPr lvl="1" marL="285840" indent="-285840" algn="just">
              <a:lnSpc>
                <a:spcPct val="94000"/>
              </a:lnSpc>
              <a:buClr>
                <a:srgbClr val="000000"/>
              </a:buClr>
              <a:buFont typeface="Arial"/>
              <a:buChar char="•"/>
            </a:pPr>
            <a:r>
              <a:rPr b="0" lang="es-BO" sz="1800" spc="-1" strike="noStrike">
                <a:solidFill>
                  <a:schemeClr val="dk1"/>
                </a:solidFill>
                <a:latin typeface="Arial"/>
                <a:ea typeface="Arial"/>
              </a:rPr>
              <a:t>Actividades de capacitación en derechos humanos.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  <a:p>
            <a:pPr lvl="1" marL="285840" indent="-285840" algn="just">
              <a:lnSpc>
                <a:spcPct val="94000"/>
              </a:lnSpc>
              <a:buClr>
                <a:srgbClr val="000000"/>
              </a:buClr>
              <a:buFont typeface="Arial"/>
              <a:buChar char="•"/>
            </a:pPr>
            <a:r>
              <a:rPr b="0" lang="es-BO" sz="1800" spc="-1" strike="noStrike">
                <a:solidFill>
                  <a:schemeClr val="dk1"/>
                </a:solidFill>
                <a:latin typeface="Arial"/>
                <a:ea typeface="Arial"/>
              </a:rPr>
              <a:t>Portal histórico “Paseo de la Memoria”.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8" name="Google Shape;161;p17"/>
          <p:cNvSpPr/>
          <p:nvPr/>
        </p:nvSpPr>
        <p:spPr>
          <a:xfrm>
            <a:off x="587880" y="819720"/>
            <a:ext cx="15093720" cy="138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91000"/>
              </a:lnSpc>
            </a:pPr>
            <a:r>
              <a:rPr b="1" lang="es-ES" sz="5000" spc="-1" strike="noStrike">
                <a:solidFill>
                  <a:srgbClr val="e2ac00"/>
                </a:solidFill>
                <a:latin typeface="Arial"/>
                <a:ea typeface="Arial"/>
              </a:rPr>
              <a:t>Actividades sector - Acceso a la Justicia y Derechos Fundamentales 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229" name="Google Shape;151;p17"/>
          <p:cNvCxnSpPr/>
          <p:nvPr/>
        </p:nvCxnSpPr>
        <p:spPr>
          <a:xfrm>
            <a:off x="790920" y="5006880"/>
            <a:ext cx="7947720" cy="360"/>
          </a:xfrm>
          <a:prstGeom prst="straightConnector1">
            <a:avLst/>
          </a:prstGeom>
          <a:ln w="19050">
            <a:solidFill>
              <a:srgbClr val="c9a751"/>
            </a:solidFill>
            <a:round/>
          </a:ln>
        </p:spPr>
      </p:cxnSp>
      <p:sp>
        <p:nvSpPr>
          <p:cNvPr id="230" name="Google Shape;155;p17"/>
          <p:cNvSpPr/>
          <p:nvPr/>
        </p:nvSpPr>
        <p:spPr>
          <a:xfrm>
            <a:off x="728640" y="3364200"/>
            <a:ext cx="8288280" cy="180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ct val="94000"/>
              </a:lnSpc>
            </a:pPr>
            <a:r>
              <a:rPr b="1" lang="es-MX" sz="1800" spc="-1" strike="noStrike">
                <a:solidFill>
                  <a:schemeClr val="dk1"/>
                </a:solidFill>
                <a:latin typeface="Arial"/>
                <a:ea typeface="Arial"/>
              </a:rPr>
              <a:t>RESULTADOS PAÍS:</a:t>
            </a:r>
            <a:r>
              <a:rPr b="0" lang="es-MX" sz="1800" spc="-1" strike="noStrike">
                <a:solidFill>
                  <a:schemeClr val="dk1"/>
                </a:solidFill>
                <a:latin typeface="Arial"/>
                <a:ea typeface="Arial"/>
              </a:rPr>
              <a:t> 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  <a:p>
            <a:pPr lvl="1" marL="285840" indent="-285840" algn="just">
              <a:lnSpc>
                <a:spcPct val="94000"/>
              </a:lnSpc>
              <a:buClr>
                <a:srgbClr val="000000"/>
              </a:buClr>
              <a:buFont typeface="Arial"/>
              <a:buChar char="•"/>
            </a:pPr>
            <a:r>
              <a:rPr b="0" lang="es-MX" sz="1800" spc="-1" strike="noStrike">
                <a:solidFill>
                  <a:schemeClr val="dk1"/>
                </a:solidFill>
                <a:latin typeface="Arial"/>
                <a:ea typeface="Arial"/>
              </a:rPr>
              <a:t>100% cumplimiento de requerimientos a Órganos de Tratados.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  <a:p>
            <a:pPr lvl="1" marL="285840" indent="-285840" algn="just">
              <a:lnSpc>
                <a:spcPct val="94000"/>
              </a:lnSpc>
              <a:buClr>
                <a:srgbClr val="000000"/>
              </a:buClr>
              <a:buFont typeface="Arial"/>
              <a:buChar char="•"/>
            </a:pPr>
            <a:r>
              <a:rPr b="0" lang="es-BO" sz="1800" spc="-1" strike="noStrike">
                <a:solidFill>
                  <a:schemeClr val="dk1"/>
                </a:solidFill>
                <a:latin typeface="Arial"/>
                <a:ea typeface="Arial"/>
              </a:rPr>
              <a:t>Defensa del IV Informe País del Examen Periódico Universal (EPU) en Ginebra.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  <a:p>
            <a:pPr lvl="1" marL="285840" indent="-285840" algn="just">
              <a:lnSpc>
                <a:spcPct val="94000"/>
              </a:lnSpc>
              <a:buClr>
                <a:srgbClr val="000000"/>
              </a:buClr>
              <a:buFont typeface="Arial"/>
              <a:buChar char="•"/>
            </a:pPr>
            <a:r>
              <a:rPr b="0" lang="es-BO" sz="1800" spc="-1" strike="noStrike">
                <a:solidFill>
                  <a:schemeClr val="dk1"/>
                </a:solidFill>
                <a:latin typeface="Arial"/>
                <a:ea typeface="Arial"/>
              </a:rPr>
              <a:t>Informes presentados ante Organización de Naciones Unidas (ONU) y Comisión Interamericana de Derechos Humanos (CIDH).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94000"/>
              </a:lnSpc>
            </a:pP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1" name="Google Shape;157;p17"/>
          <p:cNvSpPr/>
          <p:nvPr/>
        </p:nvSpPr>
        <p:spPr>
          <a:xfrm>
            <a:off x="1542600" y="2396520"/>
            <a:ext cx="6221880" cy="51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ct val="94000"/>
              </a:lnSpc>
              <a:tabLst>
                <a:tab algn="l" pos="0"/>
              </a:tabLst>
            </a:pPr>
            <a:r>
              <a:rPr b="1" lang="es-MX" sz="3600" spc="-1" strike="noStrike">
                <a:solidFill>
                  <a:schemeClr val="dk1"/>
                </a:solidFill>
                <a:latin typeface="Arial"/>
                <a:ea typeface="Arial"/>
              </a:rPr>
              <a:t>Derechos Fundamentales</a:t>
            </a:r>
            <a:endParaRPr b="0" lang="es-BO" sz="36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232" name="Google Shape;151;p17"/>
          <p:cNvCxnSpPr/>
          <p:nvPr/>
        </p:nvCxnSpPr>
        <p:spPr>
          <a:xfrm>
            <a:off x="9636480" y="5379120"/>
            <a:ext cx="7947720" cy="360"/>
          </a:xfrm>
          <a:prstGeom prst="straightConnector1">
            <a:avLst/>
          </a:prstGeom>
          <a:ln w="19050">
            <a:solidFill>
              <a:srgbClr val="c9a751"/>
            </a:solidFill>
            <a:round/>
          </a:ln>
        </p:spPr>
      </p:cxnSp>
      <p:sp>
        <p:nvSpPr>
          <p:cNvPr id="233" name="Google Shape;155;p17"/>
          <p:cNvSpPr/>
          <p:nvPr/>
        </p:nvSpPr>
        <p:spPr>
          <a:xfrm>
            <a:off x="9734760" y="4153320"/>
            <a:ext cx="7778880" cy="77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lvl="1" marL="285840" indent="-285840" algn="just">
              <a:lnSpc>
                <a:spcPct val="94000"/>
              </a:lnSpc>
              <a:buClr>
                <a:srgbClr val="000000"/>
              </a:buClr>
              <a:buFont typeface="Arial"/>
              <a:buChar char="•"/>
            </a:pPr>
            <a:r>
              <a:rPr b="0" lang="es-BO" sz="1800" spc="-1" strike="noStrike">
                <a:solidFill>
                  <a:schemeClr val="dk1"/>
                </a:solidFill>
                <a:latin typeface="Arial"/>
                <a:ea typeface="Arial"/>
              </a:rPr>
              <a:t>En el marco del Plan de Trabajo 2025 y la Ley Nº 263, se coordinaron acciones con los miembros del Consejo Plurinacional contra la Trata y Tráfico de Personas en 3 Sesiones Ordinarias y 1 Sesión Extraordinaria.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4" name="Google Shape;157;p17"/>
          <p:cNvSpPr/>
          <p:nvPr/>
        </p:nvSpPr>
        <p:spPr>
          <a:xfrm>
            <a:off x="10332360" y="3054600"/>
            <a:ext cx="6333120" cy="51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r">
              <a:lnSpc>
                <a:spcPct val="94000"/>
              </a:lnSpc>
            </a:pPr>
            <a:r>
              <a:rPr b="1" lang="es-BO" sz="3600" spc="-1" strike="noStrike">
                <a:solidFill>
                  <a:schemeClr val="dk1"/>
                </a:solidFill>
                <a:latin typeface="Arial"/>
                <a:ea typeface="Arial"/>
              </a:rPr>
              <a:t>Trata y Tráfico de Personas</a:t>
            </a:r>
            <a:endParaRPr b="0" lang="es-BO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5" name="Rectángulo 10"/>
          <p:cNvSpPr/>
          <p:nvPr/>
        </p:nvSpPr>
        <p:spPr>
          <a:xfrm>
            <a:off x="9762840" y="5597280"/>
            <a:ext cx="775080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285840" indent="-28584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es-ES" sz="1800" spc="-1" strike="noStrike">
                <a:solidFill>
                  <a:schemeClr val="dk1"/>
                </a:solidFill>
                <a:latin typeface="Arial"/>
                <a:ea typeface="Arial"/>
              </a:rPr>
              <a:t>Se suscribieron memorándums de entendimiento, Proyectos de Cooperación Internacional, Plan de trabajo binacional 2025-2030, entre otros instrumentos internacionales que fortalecen la Lucha contra la Trata y Trafico de Personas.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36" name="Imagen 11" descr=""/>
          <p:cNvPicPr/>
          <p:nvPr/>
        </p:nvPicPr>
        <p:blipFill>
          <a:blip r:embed="rId7"/>
          <a:stretch/>
        </p:blipFill>
        <p:spPr>
          <a:xfrm>
            <a:off x="9928800" y="7129080"/>
            <a:ext cx="3610800" cy="2410560"/>
          </a:xfrm>
          <a:prstGeom prst="rect">
            <a:avLst/>
          </a:prstGeom>
          <a:ln w="0">
            <a:noFill/>
          </a:ln>
        </p:spPr>
      </p:pic>
      <p:pic>
        <p:nvPicPr>
          <p:cNvPr id="237" name="Imagen 13" descr=""/>
          <p:cNvPicPr/>
          <p:nvPr/>
        </p:nvPicPr>
        <p:blipFill>
          <a:blip r:embed="rId8"/>
          <a:stretch/>
        </p:blipFill>
        <p:spPr>
          <a:xfrm>
            <a:off x="13856040" y="7142040"/>
            <a:ext cx="3622680" cy="2397600"/>
          </a:xfrm>
          <a:prstGeom prst="rect">
            <a:avLst/>
          </a:prstGeom>
          <a:ln w="0">
            <a:noFill/>
          </a:ln>
        </p:spPr>
      </p:pic>
    </p:spTree>
  </p:cSld>
  <p:transition spd="slow">
    <p:push dir="u"/>
  </p:transition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7" name="Google Shape;353;p28"/>
          <p:cNvSpPr/>
          <p:nvPr/>
        </p:nvSpPr>
        <p:spPr>
          <a:xfrm>
            <a:off x="914760" y="2753280"/>
            <a:ext cx="7800120" cy="252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94000"/>
              </a:lnSpc>
              <a:tabLst>
                <a:tab algn="l" pos="0"/>
              </a:tabLst>
            </a:pPr>
            <a:r>
              <a:rPr b="1" lang="en-US" sz="8800" spc="-1" strike="noStrike">
                <a:solidFill>
                  <a:srgbClr val="e2ac00"/>
                </a:solidFill>
                <a:latin typeface="Arial"/>
                <a:ea typeface="Arial"/>
              </a:rPr>
              <a:t>Eventos y Género Digital</a:t>
            </a:r>
            <a:endParaRPr b="0" lang="es-BO" sz="8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8" name="Google Shape;356;p28"/>
          <p:cNvSpPr/>
          <p:nvPr/>
        </p:nvSpPr>
        <p:spPr>
          <a:xfrm>
            <a:off x="10341360" y="1842840"/>
            <a:ext cx="5743080" cy="26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25000"/>
              </a:lnSpc>
              <a:tabLst>
                <a:tab algn="l" pos="0"/>
              </a:tabLst>
            </a:pPr>
            <a:r>
              <a:rPr b="0" lang="es-ES" sz="1400" spc="-1" strike="noStrike">
                <a:solidFill>
                  <a:srgbClr val="242732"/>
                </a:solidFill>
                <a:latin typeface="Arial"/>
                <a:ea typeface="Arial"/>
              </a:rPr>
              <a:t>Selección equipo nacional para FIRST Global Challenge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9" name="Google Shape;357;p28"/>
          <p:cNvSpPr/>
          <p:nvPr/>
        </p:nvSpPr>
        <p:spPr>
          <a:xfrm>
            <a:off x="9572760" y="1626480"/>
            <a:ext cx="425520" cy="425520"/>
          </a:xfrm>
          <a:custGeom>
            <a:avLst/>
            <a:gdLst>
              <a:gd name="textAreaLeft" fmla="*/ 0 w 425520"/>
              <a:gd name="textAreaRight" fmla="*/ 426240 w 425520"/>
              <a:gd name="textAreaTop" fmla="*/ 0 h 425520"/>
              <a:gd name="textAreaBottom" fmla="*/ 426240 h 425520"/>
            </a:gdLst>
            <a:ahLst/>
            <a:rect l="textAreaLeft" t="textAreaTop" r="textAreaRight" b="textAreaBottom"/>
            <a:pathLst>
              <a:path w="426172" h="426172">
                <a:moveTo>
                  <a:pt x="0" y="0"/>
                </a:moveTo>
                <a:lnTo>
                  <a:pt x="426172" y="0"/>
                </a:lnTo>
                <a:lnTo>
                  <a:pt x="426172" y="426172"/>
                </a:lnTo>
                <a:lnTo>
                  <a:pt x="0" y="42617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8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140" name="Google Shape;358;p28"/>
          <p:cNvSpPr/>
          <p:nvPr/>
        </p:nvSpPr>
        <p:spPr>
          <a:xfrm>
            <a:off x="9572760" y="2458800"/>
            <a:ext cx="425520" cy="425520"/>
          </a:xfrm>
          <a:custGeom>
            <a:avLst/>
            <a:gdLst>
              <a:gd name="textAreaLeft" fmla="*/ 0 w 425520"/>
              <a:gd name="textAreaRight" fmla="*/ 426240 w 425520"/>
              <a:gd name="textAreaTop" fmla="*/ 0 h 425520"/>
              <a:gd name="textAreaBottom" fmla="*/ 426240 h 425520"/>
            </a:gdLst>
            <a:ahLst/>
            <a:rect l="textAreaLeft" t="textAreaTop" r="textAreaRight" b="textAreaBottom"/>
            <a:pathLst>
              <a:path w="426172" h="426172">
                <a:moveTo>
                  <a:pt x="0" y="0"/>
                </a:moveTo>
                <a:lnTo>
                  <a:pt x="426172" y="0"/>
                </a:lnTo>
                <a:lnTo>
                  <a:pt x="426172" y="426172"/>
                </a:lnTo>
                <a:lnTo>
                  <a:pt x="0" y="42617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8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cxnSp>
        <p:nvCxnSpPr>
          <p:cNvPr id="1141" name="Google Shape;360;p28"/>
          <p:cNvCxnSpPr/>
          <p:nvPr/>
        </p:nvCxnSpPr>
        <p:spPr>
          <a:xfrm>
            <a:off x="9636120" y="2201040"/>
            <a:ext cx="8627040" cy="720"/>
          </a:xfrm>
          <a:prstGeom prst="straightConnector1">
            <a:avLst/>
          </a:prstGeom>
          <a:ln w="19050">
            <a:solidFill>
              <a:srgbClr val="c9a751"/>
            </a:solidFill>
            <a:round/>
          </a:ln>
        </p:spPr>
      </p:cxnSp>
      <p:cxnSp>
        <p:nvCxnSpPr>
          <p:cNvPr id="1142" name="Google Shape;361;p28"/>
          <p:cNvCxnSpPr/>
          <p:nvPr/>
        </p:nvCxnSpPr>
        <p:spPr>
          <a:xfrm>
            <a:off x="9636120" y="3062520"/>
            <a:ext cx="8627040" cy="720"/>
          </a:xfrm>
          <a:prstGeom prst="straightConnector1">
            <a:avLst/>
          </a:prstGeom>
          <a:ln w="19050">
            <a:solidFill>
              <a:srgbClr val="c9a751"/>
            </a:solidFill>
            <a:round/>
          </a:ln>
        </p:spPr>
      </p:cxnSp>
      <p:sp>
        <p:nvSpPr>
          <p:cNvPr id="1143" name="Google Shape;363;p28"/>
          <p:cNvSpPr/>
          <p:nvPr/>
        </p:nvSpPr>
        <p:spPr>
          <a:xfrm>
            <a:off x="10341360" y="1488240"/>
            <a:ext cx="6358680" cy="40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ct val="94000"/>
              </a:lnSpc>
              <a:tabLst>
                <a:tab algn="l" pos="0"/>
              </a:tabLst>
            </a:pPr>
            <a:r>
              <a:rPr b="1" lang="en-US" sz="2800" spc="-1" strike="noStrike">
                <a:solidFill>
                  <a:srgbClr val="242732"/>
                </a:solidFill>
                <a:latin typeface="Arial"/>
                <a:ea typeface="Ultra"/>
              </a:rPr>
              <a:t>FIRST Bolivia 2025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4" name="Google Shape;368;p28"/>
          <p:cNvSpPr/>
          <p:nvPr/>
        </p:nvSpPr>
        <p:spPr>
          <a:xfrm>
            <a:off x="6676920" y="1444680"/>
            <a:ext cx="2365200" cy="100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25000"/>
              </a:lnSpc>
              <a:tabLst>
                <a:tab algn="l" pos="0"/>
              </a:tabLst>
            </a:pPr>
            <a:r>
              <a:rPr b="1" lang="en-US" sz="2640" spc="-1" strike="noStrike">
                <a:solidFill>
                  <a:srgbClr val="c9a751"/>
                </a:solidFill>
                <a:latin typeface="Arial"/>
                <a:ea typeface="Arial"/>
              </a:rPr>
              <a:t>Lo Planificado</a:t>
            </a:r>
            <a:endParaRPr b="0" lang="es-BO" sz="264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25000"/>
              </a:lnSpc>
              <a:tabLst>
                <a:tab algn="l" pos="0"/>
              </a:tabLst>
            </a:pPr>
            <a:r>
              <a:rPr b="0" lang="en-US" sz="2640" spc="-1" strike="noStrike">
                <a:solidFill>
                  <a:srgbClr val="242732"/>
                </a:solidFill>
                <a:latin typeface="Arial"/>
                <a:ea typeface="Arial"/>
              </a:rPr>
              <a:t>(ENERO 2025)</a:t>
            </a:r>
            <a:endParaRPr b="0" lang="es-BO" sz="264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5" name="Google Shape;368;p28"/>
          <p:cNvSpPr/>
          <p:nvPr/>
        </p:nvSpPr>
        <p:spPr>
          <a:xfrm>
            <a:off x="6676920" y="5860080"/>
            <a:ext cx="2593800" cy="100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25000"/>
              </a:lnSpc>
              <a:tabLst>
                <a:tab algn="l" pos="0"/>
              </a:tabLst>
            </a:pPr>
            <a:r>
              <a:rPr b="1" lang="en-US" sz="2640" spc="-1" strike="noStrike">
                <a:solidFill>
                  <a:srgbClr val="c9a751"/>
                </a:solidFill>
                <a:latin typeface="Arial"/>
                <a:ea typeface="Arial"/>
              </a:rPr>
              <a:t>Lo Ejecutado</a:t>
            </a:r>
            <a:endParaRPr b="0" lang="es-BO" sz="264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25000"/>
              </a:lnSpc>
              <a:tabLst>
                <a:tab algn="l" pos="0"/>
              </a:tabLst>
            </a:pPr>
            <a:r>
              <a:rPr b="0" lang="en-US" sz="2640" spc="-1" strike="noStrike">
                <a:solidFill>
                  <a:srgbClr val="242732"/>
                </a:solidFill>
                <a:latin typeface="Arial"/>
                <a:ea typeface="Arial"/>
              </a:rPr>
              <a:t>(GESTIÓN 2025)</a:t>
            </a:r>
            <a:endParaRPr b="0" lang="es-BO" sz="264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6" name="Google Shape;356;p28"/>
          <p:cNvSpPr/>
          <p:nvPr/>
        </p:nvSpPr>
        <p:spPr>
          <a:xfrm>
            <a:off x="10408680" y="2690640"/>
            <a:ext cx="5743080" cy="26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25000"/>
              </a:lnSpc>
              <a:tabLst>
                <a:tab algn="l" pos="0"/>
              </a:tabLst>
            </a:pPr>
            <a:r>
              <a:rPr b="0" lang="en-US" sz="1400" spc="-1" strike="noStrike">
                <a:solidFill>
                  <a:srgbClr val="242732"/>
                </a:solidFill>
                <a:latin typeface="Arial"/>
                <a:ea typeface="Arial"/>
              </a:rPr>
              <a:t>Captura la Bandera – universidades e institutos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7" name="Google Shape;363;p28"/>
          <p:cNvSpPr/>
          <p:nvPr/>
        </p:nvSpPr>
        <p:spPr>
          <a:xfrm>
            <a:off x="10408680" y="2307240"/>
            <a:ext cx="7383960" cy="40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94000"/>
              </a:lnSpc>
              <a:tabLst>
                <a:tab algn="l" pos="0"/>
              </a:tabLst>
            </a:pPr>
            <a:r>
              <a:rPr b="1" lang="en-US" sz="2800" spc="-1" strike="noStrike">
                <a:solidFill>
                  <a:srgbClr val="242732"/>
                </a:solidFill>
                <a:latin typeface="Arial"/>
                <a:ea typeface="Ultra"/>
              </a:rPr>
              <a:t>VII Competencia Nac. de Seg. Informática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8" name="Google Shape;356;p28"/>
          <p:cNvSpPr/>
          <p:nvPr/>
        </p:nvSpPr>
        <p:spPr>
          <a:xfrm>
            <a:off x="10406880" y="3989880"/>
            <a:ext cx="5743080" cy="26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25000"/>
              </a:lnSpc>
              <a:tabLst>
                <a:tab algn="l" pos="0"/>
              </a:tabLst>
            </a:pPr>
            <a:r>
              <a:rPr b="0" lang="en-US" sz="1400" spc="-1" strike="noStrike">
                <a:solidFill>
                  <a:srgbClr val="242732"/>
                </a:solidFill>
                <a:latin typeface="Arial"/>
                <a:ea typeface="Arial"/>
              </a:rPr>
              <a:t>✓ </a:t>
            </a:r>
            <a:r>
              <a:rPr b="0" lang="en-US" sz="1400" spc="-1" strike="noStrike">
                <a:solidFill>
                  <a:srgbClr val="242732"/>
                </a:solidFill>
                <a:latin typeface="Arial"/>
                <a:ea typeface="Arial"/>
              </a:rPr>
              <a:t>23 conferencias - 28 expertos – 320 participantes virtuales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9" name="Google Shape;357;p28"/>
          <p:cNvSpPr/>
          <p:nvPr/>
        </p:nvSpPr>
        <p:spPr>
          <a:xfrm>
            <a:off x="9638280" y="3316320"/>
            <a:ext cx="425520" cy="425520"/>
          </a:xfrm>
          <a:custGeom>
            <a:avLst/>
            <a:gdLst>
              <a:gd name="textAreaLeft" fmla="*/ 0 w 425520"/>
              <a:gd name="textAreaRight" fmla="*/ 426240 w 425520"/>
              <a:gd name="textAreaTop" fmla="*/ 0 h 425520"/>
              <a:gd name="textAreaBottom" fmla="*/ 426240 h 425520"/>
            </a:gdLst>
            <a:ahLst/>
            <a:rect l="textAreaLeft" t="textAreaTop" r="textAreaRight" b="textAreaBottom"/>
            <a:pathLst>
              <a:path w="426172" h="426172">
                <a:moveTo>
                  <a:pt x="0" y="0"/>
                </a:moveTo>
                <a:lnTo>
                  <a:pt x="426172" y="0"/>
                </a:lnTo>
                <a:lnTo>
                  <a:pt x="426172" y="426172"/>
                </a:lnTo>
                <a:lnTo>
                  <a:pt x="0" y="42617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8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150" name="Google Shape;358;p28"/>
          <p:cNvSpPr/>
          <p:nvPr/>
        </p:nvSpPr>
        <p:spPr>
          <a:xfrm>
            <a:off x="9638280" y="4565880"/>
            <a:ext cx="425520" cy="425520"/>
          </a:xfrm>
          <a:custGeom>
            <a:avLst/>
            <a:gdLst>
              <a:gd name="textAreaLeft" fmla="*/ 0 w 425520"/>
              <a:gd name="textAreaRight" fmla="*/ 426240 w 425520"/>
              <a:gd name="textAreaTop" fmla="*/ 0 h 425520"/>
              <a:gd name="textAreaBottom" fmla="*/ 426240 h 425520"/>
            </a:gdLst>
            <a:ahLst/>
            <a:rect l="textAreaLeft" t="textAreaTop" r="textAreaRight" b="textAreaBottom"/>
            <a:pathLst>
              <a:path w="426172" h="426172">
                <a:moveTo>
                  <a:pt x="0" y="0"/>
                </a:moveTo>
                <a:lnTo>
                  <a:pt x="426172" y="0"/>
                </a:lnTo>
                <a:lnTo>
                  <a:pt x="426172" y="426172"/>
                </a:lnTo>
                <a:lnTo>
                  <a:pt x="0" y="42617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8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cxnSp>
        <p:nvCxnSpPr>
          <p:cNvPr id="1151" name="Google Shape;360;p28"/>
          <p:cNvCxnSpPr/>
          <p:nvPr/>
        </p:nvCxnSpPr>
        <p:spPr>
          <a:xfrm>
            <a:off x="9638280" y="4335480"/>
            <a:ext cx="8627040" cy="720"/>
          </a:xfrm>
          <a:prstGeom prst="straightConnector1">
            <a:avLst/>
          </a:prstGeom>
          <a:ln w="19050">
            <a:solidFill>
              <a:srgbClr val="c9a751"/>
            </a:solidFill>
            <a:round/>
          </a:ln>
        </p:spPr>
      </p:cxnSp>
      <p:sp>
        <p:nvSpPr>
          <p:cNvPr id="1152" name="Google Shape;363;p28"/>
          <p:cNvSpPr/>
          <p:nvPr/>
        </p:nvSpPr>
        <p:spPr>
          <a:xfrm>
            <a:off x="10406880" y="3216240"/>
            <a:ext cx="7182360" cy="80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94000"/>
              </a:lnSpc>
              <a:tabLst>
                <a:tab algn="l" pos="0"/>
              </a:tabLst>
            </a:pPr>
            <a:r>
              <a:rPr b="1" lang="es-ES" sz="2800" spc="-1" strike="noStrike">
                <a:solidFill>
                  <a:srgbClr val="242732"/>
                </a:solidFill>
                <a:latin typeface="Arial"/>
                <a:ea typeface="Ultra"/>
              </a:rPr>
              <a:t>Congreso Intl. de Tecnología y Ciberseguridad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3" name="Google Shape;356;p28"/>
          <p:cNvSpPr/>
          <p:nvPr/>
        </p:nvSpPr>
        <p:spPr>
          <a:xfrm>
            <a:off x="10474200" y="4874040"/>
            <a:ext cx="5743080" cy="26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25000"/>
              </a:lnSpc>
              <a:tabLst>
                <a:tab algn="l" pos="0"/>
              </a:tabLst>
            </a:pPr>
            <a:r>
              <a:rPr b="0" lang="es-ES" sz="1400" spc="-1" strike="noStrike">
                <a:solidFill>
                  <a:srgbClr val="242732"/>
                </a:solidFill>
                <a:latin typeface="Arial"/>
                <a:ea typeface="Arial"/>
              </a:rPr>
              <a:t>Bolivia anfitriona del evento latinoamericano de datos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4" name="Google Shape;363;p28"/>
          <p:cNvSpPr/>
          <p:nvPr/>
        </p:nvSpPr>
        <p:spPr>
          <a:xfrm>
            <a:off x="10474200" y="4499280"/>
            <a:ext cx="6777720" cy="40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94000"/>
              </a:lnSpc>
              <a:tabLst>
                <a:tab algn="l" pos="0"/>
              </a:tabLst>
            </a:pPr>
            <a:r>
              <a:rPr b="1" lang="en-US" sz="2800" spc="-1" strike="noStrike">
                <a:solidFill>
                  <a:srgbClr val="242732"/>
                </a:solidFill>
                <a:latin typeface="Arial"/>
                <a:ea typeface="Ultra"/>
              </a:rPr>
              <a:t>ABRELATAM / CONDATOS 2025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5" name="Google Shape;356;p28"/>
          <p:cNvSpPr/>
          <p:nvPr/>
        </p:nvSpPr>
        <p:spPr>
          <a:xfrm>
            <a:off x="10513800" y="6250680"/>
            <a:ext cx="5743080" cy="427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s-ES" sz="1400" spc="-1" strike="noStrike">
                <a:solidFill>
                  <a:srgbClr val="242732"/>
                </a:solidFill>
                <a:latin typeface="Arial"/>
                <a:ea typeface="Arial"/>
              </a:rPr>
              <a:t>✓ </a:t>
            </a:r>
            <a:r>
              <a:rPr b="0" lang="es-ES" sz="1400" spc="-1" strike="noStrike">
                <a:solidFill>
                  <a:srgbClr val="242732"/>
                </a:solidFill>
                <a:latin typeface="Arial"/>
                <a:ea typeface="Arial"/>
              </a:rPr>
              <a:t>1446 participantes a nivel nacional </a:t>
            </a:r>
            <a:br>
              <a:rPr sz="1400"/>
            </a:br>
            <a:r>
              <a:rPr b="0" lang="es-ES" sz="1400" spc="-1" strike="noStrike">
                <a:solidFill>
                  <a:srgbClr val="242732"/>
                </a:solidFill>
                <a:latin typeface="Arial"/>
                <a:ea typeface="Arial"/>
              </a:rPr>
              <a:t>Equipo seleccionado para FIRST Global – Panamá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6" name="Google Shape;357;p28"/>
          <p:cNvSpPr/>
          <p:nvPr/>
        </p:nvSpPr>
        <p:spPr>
          <a:xfrm>
            <a:off x="9638280" y="6034680"/>
            <a:ext cx="425520" cy="425520"/>
          </a:xfrm>
          <a:custGeom>
            <a:avLst/>
            <a:gdLst>
              <a:gd name="textAreaLeft" fmla="*/ 0 w 425520"/>
              <a:gd name="textAreaRight" fmla="*/ 426240 w 425520"/>
              <a:gd name="textAreaTop" fmla="*/ 0 h 425520"/>
              <a:gd name="textAreaBottom" fmla="*/ 426240 h 425520"/>
            </a:gdLst>
            <a:ahLst/>
            <a:rect l="textAreaLeft" t="textAreaTop" r="textAreaRight" b="textAreaBottom"/>
            <a:pathLst>
              <a:path w="426172" h="426172">
                <a:moveTo>
                  <a:pt x="0" y="0"/>
                </a:moveTo>
                <a:lnTo>
                  <a:pt x="426172" y="0"/>
                </a:lnTo>
                <a:lnTo>
                  <a:pt x="426172" y="426172"/>
                </a:lnTo>
                <a:lnTo>
                  <a:pt x="0" y="42617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8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157" name="Google Shape;358;p28"/>
          <p:cNvSpPr/>
          <p:nvPr/>
        </p:nvSpPr>
        <p:spPr>
          <a:xfrm>
            <a:off x="9638280" y="6968520"/>
            <a:ext cx="425520" cy="425520"/>
          </a:xfrm>
          <a:custGeom>
            <a:avLst/>
            <a:gdLst>
              <a:gd name="textAreaLeft" fmla="*/ 0 w 425520"/>
              <a:gd name="textAreaRight" fmla="*/ 426240 w 425520"/>
              <a:gd name="textAreaTop" fmla="*/ 0 h 425520"/>
              <a:gd name="textAreaBottom" fmla="*/ 426240 h 425520"/>
            </a:gdLst>
            <a:ahLst/>
            <a:rect l="textAreaLeft" t="textAreaTop" r="textAreaRight" b="textAreaBottom"/>
            <a:pathLst>
              <a:path w="426172" h="426172">
                <a:moveTo>
                  <a:pt x="0" y="0"/>
                </a:moveTo>
                <a:lnTo>
                  <a:pt x="426172" y="0"/>
                </a:lnTo>
                <a:lnTo>
                  <a:pt x="426172" y="426172"/>
                </a:lnTo>
                <a:lnTo>
                  <a:pt x="0" y="42617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8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cxnSp>
        <p:nvCxnSpPr>
          <p:cNvPr id="1158" name="Google Shape;360;p28"/>
          <p:cNvCxnSpPr/>
          <p:nvPr/>
        </p:nvCxnSpPr>
        <p:spPr>
          <a:xfrm>
            <a:off x="9638280" y="6748920"/>
            <a:ext cx="8627040" cy="720"/>
          </a:xfrm>
          <a:prstGeom prst="straightConnector1">
            <a:avLst/>
          </a:prstGeom>
          <a:ln w="19050">
            <a:solidFill>
              <a:srgbClr val="c9a751"/>
            </a:solidFill>
            <a:round/>
          </a:ln>
        </p:spPr>
      </p:cxnSp>
      <p:cxnSp>
        <p:nvCxnSpPr>
          <p:cNvPr id="1159" name="Google Shape;361;p28"/>
          <p:cNvCxnSpPr/>
          <p:nvPr/>
        </p:nvCxnSpPr>
        <p:spPr>
          <a:xfrm>
            <a:off x="9650880" y="7597440"/>
            <a:ext cx="8627040" cy="720"/>
          </a:xfrm>
          <a:prstGeom prst="straightConnector1">
            <a:avLst/>
          </a:prstGeom>
          <a:ln w="19050">
            <a:solidFill>
              <a:srgbClr val="c9a751"/>
            </a:solidFill>
            <a:round/>
          </a:ln>
        </p:spPr>
      </p:cxnSp>
      <p:sp>
        <p:nvSpPr>
          <p:cNvPr id="1160" name="Google Shape;356;p28"/>
          <p:cNvSpPr/>
          <p:nvPr/>
        </p:nvSpPr>
        <p:spPr>
          <a:xfrm>
            <a:off x="10474200" y="7213320"/>
            <a:ext cx="5743080" cy="26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25000"/>
              </a:lnSpc>
              <a:tabLst>
                <a:tab algn="l" pos="0"/>
              </a:tabLst>
            </a:pPr>
            <a:r>
              <a:rPr b="0" lang="en-US" sz="1400" spc="-1" strike="noStrike">
                <a:solidFill>
                  <a:srgbClr val="242732"/>
                </a:solidFill>
                <a:latin typeface="Arial"/>
                <a:ea typeface="Arial"/>
              </a:rPr>
              <a:t>✓ </a:t>
            </a:r>
            <a:r>
              <a:rPr b="0" lang="en-US" sz="1400" spc="-1" strike="noStrike">
                <a:solidFill>
                  <a:srgbClr val="242732"/>
                </a:solidFill>
                <a:latin typeface="Arial"/>
                <a:ea typeface="Arial"/>
              </a:rPr>
              <a:t>Realizada – 74 equipos participantes - Captura la Bandera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1" name="Google Shape;363;p28"/>
          <p:cNvSpPr/>
          <p:nvPr/>
        </p:nvSpPr>
        <p:spPr>
          <a:xfrm>
            <a:off x="10474200" y="6842520"/>
            <a:ext cx="7216560" cy="40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94000"/>
              </a:lnSpc>
              <a:tabLst>
                <a:tab algn="l" pos="0"/>
              </a:tabLst>
            </a:pPr>
            <a:r>
              <a:rPr b="1" lang="en-US" sz="2800" spc="-1" strike="noStrike">
                <a:solidFill>
                  <a:srgbClr val="242732"/>
                </a:solidFill>
                <a:latin typeface="Arial"/>
                <a:ea typeface="Ultra"/>
              </a:rPr>
              <a:t>VII Competencia Nac. de Seg. Informática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2" name="Google Shape;356;p28"/>
          <p:cNvSpPr/>
          <p:nvPr/>
        </p:nvSpPr>
        <p:spPr>
          <a:xfrm>
            <a:off x="10513800" y="8562960"/>
            <a:ext cx="5743080" cy="26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25000"/>
              </a:lnSpc>
              <a:tabLst>
                <a:tab algn="l" pos="0"/>
              </a:tabLst>
            </a:pPr>
            <a:r>
              <a:rPr b="0" lang="en-US" sz="1400" spc="-1" strike="noStrike">
                <a:solidFill>
                  <a:srgbClr val="242732"/>
                </a:solidFill>
                <a:latin typeface="Arial"/>
                <a:ea typeface="Arial"/>
              </a:rPr>
              <a:t>Automatización de pagos ciudadano – Estado activa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3" name="Google Shape;357;p28"/>
          <p:cNvSpPr/>
          <p:nvPr/>
        </p:nvSpPr>
        <p:spPr>
          <a:xfrm>
            <a:off x="9703800" y="7813440"/>
            <a:ext cx="425520" cy="425520"/>
          </a:xfrm>
          <a:custGeom>
            <a:avLst/>
            <a:gdLst>
              <a:gd name="textAreaLeft" fmla="*/ 0 w 425520"/>
              <a:gd name="textAreaRight" fmla="*/ 426240 w 425520"/>
              <a:gd name="textAreaTop" fmla="*/ 0 h 425520"/>
              <a:gd name="textAreaBottom" fmla="*/ 426240 h 425520"/>
            </a:gdLst>
            <a:ahLst/>
            <a:rect l="textAreaLeft" t="textAreaTop" r="textAreaRight" b="textAreaBottom"/>
            <a:pathLst>
              <a:path w="426172" h="426172">
                <a:moveTo>
                  <a:pt x="0" y="0"/>
                </a:moveTo>
                <a:lnTo>
                  <a:pt x="426172" y="0"/>
                </a:lnTo>
                <a:lnTo>
                  <a:pt x="426172" y="426172"/>
                </a:lnTo>
                <a:lnTo>
                  <a:pt x="0" y="42617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8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164" name="Google Shape;358;p28"/>
          <p:cNvSpPr/>
          <p:nvPr/>
        </p:nvSpPr>
        <p:spPr>
          <a:xfrm>
            <a:off x="9703800" y="9227880"/>
            <a:ext cx="425520" cy="425520"/>
          </a:xfrm>
          <a:custGeom>
            <a:avLst/>
            <a:gdLst>
              <a:gd name="textAreaLeft" fmla="*/ 0 w 425520"/>
              <a:gd name="textAreaRight" fmla="*/ 426240 w 425520"/>
              <a:gd name="textAreaTop" fmla="*/ 0 h 425520"/>
              <a:gd name="textAreaBottom" fmla="*/ 426240 h 425520"/>
            </a:gdLst>
            <a:ahLst/>
            <a:rect l="textAreaLeft" t="textAreaTop" r="textAreaRight" b="textAreaBottom"/>
            <a:pathLst>
              <a:path w="426172" h="426172">
                <a:moveTo>
                  <a:pt x="0" y="0"/>
                </a:moveTo>
                <a:lnTo>
                  <a:pt x="426172" y="0"/>
                </a:lnTo>
                <a:lnTo>
                  <a:pt x="426172" y="426172"/>
                </a:lnTo>
                <a:lnTo>
                  <a:pt x="0" y="42617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8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cxnSp>
        <p:nvCxnSpPr>
          <p:cNvPr id="1165" name="Google Shape;360;p28"/>
          <p:cNvCxnSpPr/>
          <p:nvPr/>
        </p:nvCxnSpPr>
        <p:spPr>
          <a:xfrm>
            <a:off x="9652680" y="8934120"/>
            <a:ext cx="8627040" cy="720"/>
          </a:xfrm>
          <a:prstGeom prst="straightConnector1">
            <a:avLst/>
          </a:prstGeom>
          <a:ln w="19050">
            <a:solidFill>
              <a:srgbClr val="c9a751"/>
            </a:solidFill>
            <a:round/>
          </a:ln>
        </p:spPr>
      </p:cxnSp>
      <p:sp>
        <p:nvSpPr>
          <p:cNvPr id="1166" name="Google Shape;363;p28"/>
          <p:cNvSpPr/>
          <p:nvPr/>
        </p:nvSpPr>
        <p:spPr>
          <a:xfrm>
            <a:off x="10539720" y="7710840"/>
            <a:ext cx="7002360" cy="85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s-ES" sz="2800" spc="-1" strike="noStrike">
                <a:solidFill>
                  <a:srgbClr val="242732"/>
                </a:solidFill>
                <a:latin typeface="Arial"/>
                <a:ea typeface="Ultra"/>
              </a:rPr>
              <a:t>Congreso Intl. de Tecnología y Ciberseguridad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7" name="Google Shape;356;p28"/>
          <p:cNvSpPr/>
          <p:nvPr/>
        </p:nvSpPr>
        <p:spPr>
          <a:xfrm>
            <a:off x="10539720" y="9421920"/>
            <a:ext cx="5743080" cy="26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25000"/>
              </a:lnSpc>
              <a:tabLst>
                <a:tab algn="l" pos="0"/>
              </a:tabLst>
            </a:pPr>
            <a:r>
              <a:rPr b="0" lang="es-ES" sz="1400" spc="-1" strike="noStrike">
                <a:solidFill>
                  <a:srgbClr val="242732"/>
                </a:solidFill>
                <a:latin typeface="Arial"/>
                <a:ea typeface="Arial"/>
              </a:rPr>
              <a:t>✓ </a:t>
            </a:r>
            <a:r>
              <a:rPr b="0" lang="es-ES" sz="1400" spc="-1" strike="noStrike">
                <a:solidFill>
                  <a:srgbClr val="242732"/>
                </a:solidFill>
                <a:latin typeface="Arial"/>
                <a:ea typeface="Arial"/>
              </a:rPr>
              <a:t>Evento realizado con Bolivia como anfitrión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8" name="Google Shape;363;p28"/>
          <p:cNvSpPr/>
          <p:nvPr/>
        </p:nvSpPr>
        <p:spPr>
          <a:xfrm>
            <a:off x="10539720" y="9047520"/>
            <a:ext cx="6777720" cy="40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94000"/>
              </a:lnSpc>
              <a:tabLst>
                <a:tab algn="l" pos="0"/>
              </a:tabLst>
            </a:pPr>
            <a:r>
              <a:rPr b="1" lang="en-US" sz="2800" spc="-1" strike="noStrike">
                <a:solidFill>
                  <a:srgbClr val="242732"/>
                </a:solidFill>
                <a:latin typeface="Arial"/>
                <a:ea typeface="Ultra"/>
              </a:rPr>
              <a:t>ABRELATAM / CONDATOS 2025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9" name="Google Shape;363;p28"/>
          <p:cNvSpPr/>
          <p:nvPr/>
        </p:nvSpPr>
        <p:spPr>
          <a:xfrm>
            <a:off x="10472400" y="5908680"/>
            <a:ext cx="6358680" cy="40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ct val="94000"/>
              </a:lnSpc>
              <a:tabLst>
                <a:tab algn="l" pos="0"/>
              </a:tabLst>
            </a:pPr>
            <a:r>
              <a:rPr b="1" lang="en-US" sz="2800" spc="-1" strike="noStrike">
                <a:solidFill>
                  <a:srgbClr val="242732"/>
                </a:solidFill>
                <a:latin typeface="Arial"/>
                <a:ea typeface="Ultra"/>
              </a:rPr>
              <a:t>FIRST Bolivia 2025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slow">
    <p:push dir="u"/>
  </p:transition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0" name="Google Shape;90;p14"/>
          <p:cNvGrpSpPr/>
          <p:nvPr/>
        </p:nvGrpSpPr>
        <p:grpSpPr>
          <a:xfrm>
            <a:off x="0" y="10136160"/>
            <a:ext cx="18287640" cy="150480"/>
            <a:chOff x="0" y="10136160"/>
            <a:chExt cx="18287640" cy="150480"/>
          </a:xfrm>
        </p:grpSpPr>
        <p:sp>
          <p:nvSpPr>
            <p:cNvPr id="1171" name="Google Shape;91;p14"/>
            <p:cNvSpPr/>
            <p:nvPr/>
          </p:nvSpPr>
          <p:spPr>
            <a:xfrm>
              <a:off x="0" y="10136160"/>
              <a:ext cx="6032160" cy="150480"/>
            </a:xfrm>
            <a:prstGeom prst="rect">
              <a:avLst/>
            </a:prstGeom>
            <a:solidFill>
              <a:srgbClr val="ff313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72" name="Google Shape;92;p14"/>
            <p:cNvSpPr/>
            <p:nvPr/>
          </p:nvSpPr>
          <p:spPr>
            <a:xfrm>
              <a:off x="6127920" y="10136160"/>
              <a:ext cx="6032160" cy="150480"/>
            </a:xfrm>
            <a:prstGeom prst="rect">
              <a:avLst/>
            </a:prstGeom>
            <a:solidFill>
              <a:srgbClr val="ffde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73" name="Google Shape;93;p14"/>
            <p:cNvSpPr/>
            <p:nvPr/>
          </p:nvSpPr>
          <p:spPr>
            <a:xfrm>
              <a:off x="12255480" y="10136160"/>
              <a:ext cx="6032160" cy="150480"/>
            </a:xfrm>
            <a:prstGeom prst="rect">
              <a:avLst/>
            </a:prstGeom>
            <a:solidFill>
              <a:srgbClr val="00bf6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sp>
        <p:nvSpPr>
          <p:cNvPr id="1174" name="Google Shape;95;p14"/>
          <p:cNvSpPr/>
          <p:nvPr/>
        </p:nvSpPr>
        <p:spPr>
          <a:xfrm>
            <a:off x="1235520" y="5573160"/>
            <a:ext cx="16124040" cy="228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s-ES" sz="5000" spc="-1" strike="noStrike">
                <a:solidFill>
                  <a:srgbClr val="242732"/>
                </a:solidFill>
                <a:latin typeface="Arial"/>
                <a:ea typeface="Arial"/>
              </a:rPr>
              <a:t>SERVICIO PLURINACIONAL DE ASISTENCIA 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s-ES" sz="5000" spc="-1" strike="noStrike">
                <a:solidFill>
                  <a:srgbClr val="242732"/>
                </a:solidFill>
                <a:latin typeface="Arial"/>
                <a:ea typeface="Arial"/>
              </a:rPr>
              <a:t>A LA VICTIMA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s-ES" sz="5000" spc="-1" strike="noStrike">
                <a:solidFill>
                  <a:srgbClr val="242732"/>
                </a:solidFill>
                <a:latin typeface="Arial"/>
                <a:ea typeface="Arial"/>
              </a:rPr>
              <a:t>(SEPDAVI)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75" name="Imagen 1" descr=""/>
          <p:cNvPicPr/>
          <p:nvPr/>
        </p:nvPicPr>
        <p:blipFill>
          <a:blip r:embed="rId1"/>
          <a:srcRect l="0" t="0" r="0" b="44473"/>
          <a:stretch/>
        </p:blipFill>
        <p:spPr>
          <a:xfrm>
            <a:off x="3993840" y="1781280"/>
            <a:ext cx="6211800" cy="3996360"/>
          </a:xfrm>
          <a:prstGeom prst="rect">
            <a:avLst/>
          </a:prstGeom>
          <a:ln w="0">
            <a:noFill/>
          </a:ln>
        </p:spPr>
      </p:pic>
      <p:cxnSp>
        <p:nvCxnSpPr>
          <p:cNvPr id="1176" name="Conector recto 3"/>
          <p:cNvCxnSpPr/>
          <p:nvPr/>
        </p:nvCxnSpPr>
        <p:spPr>
          <a:xfrm>
            <a:off x="9297360" y="1867680"/>
            <a:ext cx="360" cy="3567960"/>
          </a:xfrm>
          <a:prstGeom prst="straightConnector1">
            <a:avLst/>
          </a:prstGeom>
          <a:ln>
            <a:solidFill>
              <a:srgbClr val="000000"/>
            </a:solidFill>
            <a:round/>
          </a:ln>
        </p:spPr>
      </p:cxnSp>
      <p:sp>
        <p:nvSpPr>
          <p:cNvPr id="1177" name="CuadroTexto 4"/>
          <p:cNvSpPr/>
          <p:nvPr/>
        </p:nvSpPr>
        <p:spPr>
          <a:xfrm>
            <a:off x="9297720" y="2759040"/>
            <a:ext cx="6375600" cy="161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es-MX" sz="5000" spc="-1" strike="noStrike">
                <a:solidFill>
                  <a:srgbClr val="e2ac00"/>
                </a:solidFill>
                <a:latin typeface="Arial"/>
                <a:ea typeface="Arial"/>
              </a:rPr>
              <a:t>MINISTERIO DE LA PRESIDENCIA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slow">
    <p:wipe dir="l"/>
  </p:transition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object 3"/>
          <p:cNvSpPr/>
          <p:nvPr/>
        </p:nvSpPr>
        <p:spPr>
          <a:xfrm>
            <a:off x="2104920" y="2093400"/>
            <a:ext cx="2703600" cy="438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240" bIns="0" anchor="t">
            <a:spAutoFit/>
          </a:bodyPr>
          <a:p>
            <a:pPr marL="12600">
              <a:lnSpc>
                <a:spcPct val="100000"/>
              </a:lnSpc>
              <a:spcBef>
                <a:spcPts val="96"/>
              </a:spcBef>
            </a:pPr>
            <a:r>
              <a:rPr b="1" lang="es-BO" sz="2800" spc="-12" strike="noStrike" u="sng">
                <a:solidFill>
                  <a:srgbClr val="c0504d"/>
                </a:solidFill>
                <a:uFill>
                  <a:solidFill>
                    <a:srgbClr val="c0504d"/>
                  </a:solidFill>
                </a:uFill>
                <a:latin typeface="Arial"/>
                <a:ea typeface="Arial"/>
              </a:rPr>
              <a:t>PRESUPUESTO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9" name="object 5"/>
          <p:cNvSpPr/>
          <p:nvPr/>
        </p:nvSpPr>
        <p:spPr>
          <a:xfrm>
            <a:off x="6452640" y="2391120"/>
            <a:ext cx="316440" cy="7042320"/>
          </a:xfrm>
          <a:custGeom>
            <a:avLst/>
            <a:gdLst>
              <a:gd name="textAreaLeft" fmla="*/ 0 w 316440"/>
              <a:gd name="textAreaRight" fmla="*/ 316800 w 316440"/>
              <a:gd name="textAreaTop" fmla="*/ 0 h 7042320"/>
              <a:gd name="textAreaBottom" fmla="*/ 7042680 h 7042320"/>
            </a:gdLst>
            <a:ahLst/>
            <a:rect l="textAreaLeft" t="textAreaTop" r="textAreaRight" b="textAreaBottom"/>
            <a:pathLst>
              <a:path w="316865" h="7042784">
                <a:moveTo>
                  <a:pt x="142189" y="6757419"/>
                </a:moveTo>
                <a:lnTo>
                  <a:pt x="85710" y="6780913"/>
                </a:lnTo>
                <a:lnTo>
                  <a:pt x="54492" y="6812377"/>
                </a:lnTo>
                <a:lnTo>
                  <a:pt x="34100" y="6852201"/>
                </a:lnTo>
                <a:lnTo>
                  <a:pt x="27105" y="6896836"/>
                </a:lnTo>
                <a:lnTo>
                  <a:pt x="27031" y="6897306"/>
                </a:lnTo>
                <a:lnTo>
                  <a:pt x="26924" y="6897992"/>
                </a:lnTo>
                <a:lnTo>
                  <a:pt x="34462" y="6943724"/>
                </a:lnTo>
                <a:lnTo>
                  <a:pt x="55168" y="6983387"/>
                </a:lnTo>
                <a:lnTo>
                  <a:pt x="86634" y="7014604"/>
                </a:lnTo>
                <a:lnTo>
                  <a:pt x="126451" y="7035001"/>
                </a:lnTo>
                <a:lnTo>
                  <a:pt x="172212" y="7042200"/>
                </a:lnTo>
                <a:lnTo>
                  <a:pt x="217964" y="7034632"/>
                </a:lnTo>
                <a:lnTo>
                  <a:pt x="257633" y="7013918"/>
                </a:lnTo>
                <a:lnTo>
                  <a:pt x="288852" y="6982452"/>
                </a:lnTo>
                <a:lnTo>
                  <a:pt x="309258" y="6942627"/>
                </a:lnTo>
                <a:lnTo>
                  <a:pt x="316301" y="6897992"/>
                </a:lnTo>
                <a:lnTo>
                  <a:pt x="316373" y="6897535"/>
                </a:lnTo>
                <a:lnTo>
                  <a:pt x="142748" y="6897535"/>
                </a:lnTo>
                <a:lnTo>
                  <a:pt x="142408" y="6812377"/>
                </a:lnTo>
                <a:lnTo>
                  <a:pt x="142283" y="6780913"/>
                </a:lnTo>
                <a:lnTo>
                  <a:pt x="142189" y="6757419"/>
                </a:lnTo>
                <a:close/>
              </a:path>
              <a:path w="316865" h="7042784">
                <a:moveTo>
                  <a:pt x="171068" y="6752640"/>
                </a:moveTo>
                <a:lnTo>
                  <a:pt x="142189" y="6757419"/>
                </a:lnTo>
                <a:lnTo>
                  <a:pt x="142745" y="6896836"/>
                </a:lnTo>
                <a:lnTo>
                  <a:pt x="142748" y="6897535"/>
                </a:lnTo>
                <a:lnTo>
                  <a:pt x="200660" y="6897306"/>
                </a:lnTo>
                <a:lnTo>
                  <a:pt x="200321" y="6812377"/>
                </a:lnTo>
                <a:lnTo>
                  <a:pt x="200195" y="6780913"/>
                </a:lnTo>
                <a:lnTo>
                  <a:pt x="200101" y="6757202"/>
                </a:lnTo>
                <a:lnTo>
                  <a:pt x="171068" y="6752640"/>
                </a:lnTo>
                <a:close/>
              </a:path>
              <a:path w="316865" h="7042784">
                <a:moveTo>
                  <a:pt x="200101" y="6757202"/>
                </a:moveTo>
                <a:lnTo>
                  <a:pt x="200658" y="6896836"/>
                </a:lnTo>
                <a:lnTo>
                  <a:pt x="200660" y="6897306"/>
                </a:lnTo>
                <a:lnTo>
                  <a:pt x="142748" y="6897535"/>
                </a:lnTo>
                <a:lnTo>
                  <a:pt x="316373" y="6897535"/>
                </a:lnTo>
                <a:lnTo>
                  <a:pt x="316484" y="6896836"/>
                </a:lnTo>
                <a:lnTo>
                  <a:pt x="308895" y="6851105"/>
                </a:lnTo>
                <a:lnTo>
                  <a:pt x="288176" y="6811445"/>
                </a:lnTo>
                <a:lnTo>
                  <a:pt x="256709" y="6780232"/>
                </a:lnTo>
                <a:lnTo>
                  <a:pt x="216879" y="6759839"/>
                </a:lnTo>
                <a:lnTo>
                  <a:pt x="200101" y="6757202"/>
                </a:lnTo>
                <a:close/>
              </a:path>
              <a:path w="316865" h="7042784">
                <a:moveTo>
                  <a:pt x="174294" y="284763"/>
                </a:moveTo>
                <a:lnTo>
                  <a:pt x="145414" y="289560"/>
                </a:lnTo>
                <a:lnTo>
                  <a:pt x="116400" y="289560"/>
                </a:lnTo>
                <a:lnTo>
                  <a:pt x="142170" y="6752640"/>
                </a:lnTo>
                <a:lnTo>
                  <a:pt x="142189" y="6757419"/>
                </a:lnTo>
                <a:lnTo>
                  <a:pt x="171068" y="6752640"/>
                </a:lnTo>
                <a:lnTo>
                  <a:pt x="200083" y="6752640"/>
                </a:lnTo>
                <a:lnTo>
                  <a:pt x="174313" y="289560"/>
                </a:lnTo>
                <a:lnTo>
                  <a:pt x="145414" y="289560"/>
                </a:lnTo>
                <a:lnTo>
                  <a:pt x="116382" y="284981"/>
                </a:lnTo>
                <a:lnTo>
                  <a:pt x="174295" y="284981"/>
                </a:lnTo>
                <a:lnTo>
                  <a:pt x="174294" y="284763"/>
                </a:lnTo>
                <a:close/>
              </a:path>
              <a:path w="316865" h="7042784">
                <a:moveTo>
                  <a:pt x="200083" y="6752640"/>
                </a:moveTo>
                <a:lnTo>
                  <a:pt x="171068" y="6752640"/>
                </a:lnTo>
                <a:lnTo>
                  <a:pt x="200101" y="6757202"/>
                </a:lnTo>
                <a:lnTo>
                  <a:pt x="200083" y="6752640"/>
                </a:lnTo>
                <a:close/>
              </a:path>
              <a:path w="316865" h="7042784">
                <a:moveTo>
                  <a:pt x="173736" y="144652"/>
                </a:moveTo>
                <a:lnTo>
                  <a:pt x="115824" y="144907"/>
                </a:lnTo>
                <a:lnTo>
                  <a:pt x="116162" y="229785"/>
                </a:lnTo>
                <a:lnTo>
                  <a:pt x="116287" y="261252"/>
                </a:lnTo>
                <a:lnTo>
                  <a:pt x="116382" y="284981"/>
                </a:lnTo>
                <a:lnTo>
                  <a:pt x="145414" y="289560"/>
                </a:lnTo>
                <a:lnTo>
                  <a:pt x="174294" y="284763"/>
                </a:lnTo>
                <a:lnTo>
                  <a:pt x="173739" y="145415"/>
                </a:lnTo>
                <a:lnTo>
                  <a:pt x="173736" y="144652"/>
                </a:lnTo>
                <a:close/>
              </a:path>
              <a:path w="316865" h="7042784">
                <a:moveTo>
                  <a:pt x="144144" y="0"/>
                </a:moveTo>
                <a:lnTo>
                  <a:pt x="98442" y="7588"/>
                </a:lnTo>
                <a:lnTo>
                  <a:pt x="58786" y="28307"/>
                </a:lnTo>
                <a:lnTo>
                  <a:pt x="27568" y="59774"/>
                </a:lnTo>
                <a:lnTo>
                  <a:pt x="7176" y="99604"/>
                </a:lnTo>
                <a:lnTo>
                  <a:pt x="198" y="144145"/>
                </a:lnTo>
                <a:lnTo>
                  <a:pt x="119" y="144652"/>
                </a:lnTo>
                <a:lnTo>
                  <a:pt x="7588" y="191105"/>
                </a:lnTo>
                <a:lnTo>
                  <a:pt x="28307" y="230736"/>
                </a:lnTo>
                <a:lnTo>
                  <a:pt x="59774" y="261936"/>
                </a:lnTo>
                <a:lnTo>
                  <a:pt x="99604" y="282335"/>
                </a:lnTo>
                <a:lnTo>
                  <a:pt x="116382" y="284981"/>
                </a:lnTo>
                <a:lnTo>
                  <a:pt x="115826" y="145415"/>
                </a:lnTo>
                <a:lnTo>
                  <a:pt x="115824" y="144907"/>
                </a:lnTo>
                <a:lnTo>
                  <a:pt x="289479" y="144652"/>
                </a:lnTo>
                <a:lnTo>
                  <a:pt x="289560" y="144145"/>
                </a:lnTo>
                <a:lnTo>
                  <a:pt x="281971" y="98442"/>
                </a:lnTo>
                <a:lnTo>
                  <a:pt x="261252" y="58786"/>
                </a:lnTo>
                <a:lnTo>
                  <a:pt x="229785" y="27568"/>
                </a:lnTo>
                <a:lnTo>
                  <a:pt x="189955" y="7176"/>
                </a:lnTo>
                <a:lnTo>
                  <a:pt x="144144" y="0"/>
                </a:lnTo>
                <a:close/>
              </a:path>
              <a:path w="316865" h="7042784">
                <a:moveTo>
                  <a:pt x="289479" y="144652"/>
                </a:moveTo>
                <a:lnTo>
                  <a:pt x="173736" y="144652"/>
                </a:lnTo>
                <a:lnTo>
                  <a:pt x="174075" y="229785"/>
                </a:lnTo>
                <a:lnTo>
                  <a:pt x="174200" y="261252"/>
                </a:lnTo>
                <a:lnTo>
                  <a:pt x="174294" y="284763"/>
                </a:lnTo>
                <a:lnTo>
                  <a:pt x="191105" y="281971"/>
                </a:lnTo>
                <a:lnTo>
                  <a:pt x="230736" y="261252"/>
                </a:lnTo>
                <a:lnTo>
                  <a:pt x="261936" y="229785"/>
                </a:lnTo>
                <a:lnTo>
                  <a:pt x="282335" y="189955"/>
                </a:lnTo>
                <a:lnTo>
                  <a:pt x="289359" y="145415"/>
                </a:lnTo>
                <a:lnTo>
                  <a:pt x="289479" y="144652"/>
                </a:lnTo>
                <a:close/>
              </a:path>
            </a:pathLst>
          </a:custGeom>
          <a:solidFill>
            <a:srgbClr val="c8a75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180" name="PlaceHolder 1"/>
          <p:cNvSpPr>
            <a:spLocks noGrp="1"/>
          </p:cNvSpPr>
          <p:nvPr>
            <p:ph type="title"/>
          </p:nvPr>
        </p:nvSpPr>
        <p:spPr>
          <a:xfrm>
            <a:off x="3774960" y="-7920"/>
            <a:ext cx="6557400" cy="1893600"/>
          </a:xfrm>
          <a:prstGeom prst="rect">
            <a:avLst/>
          </a:prstGeom>
          <a:noFill/>
          <a:ln w="0">
            <a:noFill/>
          </a:ln>
        </p:spPr>
        <p:txBody>
          <a:bodyPr lIns="0" rIns="0" tIns="175680" bIns="0" anchor="ctr">
            <a:noAutofit/>
          </a:bodyPr>
          <a:p>
            <a:pPr indent="0">
              <a:lnSpc>
                <a:spcPct val="73000"/>
              </a:lnSpc>
              <a:buNone/>
            </a:pPr>
            <a:r>
              <a:rPr b="1" lang="en-US" sz="4400" spc="-1" strike="noStrike">
                <a:solidFill>
                  <a:srgbClr val="c9a751"/>
                </a:solidFill>
                <a:latin typeface="Calibri"/>
                <a:ea typeface="Calibri"/>
              </a:rPr>
              <a:t>RESULTADOS ALCANZADOS</a:t>
            </a:r>
            <a:endParaRPr b="0" lang="es-BO" sz="4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81" name="object 11" descr=""/>
          <p:cNvPicPr/>
          <p:nvPr/>
        </p:nvPicPr>
        <p:blipFill>
          <a:blip r:embed="rId1"/>
          <a:stretch/>
        </p:blipFill>
        <p:spPr>
          <a:xfrm>
            <a:off x="410040" y="300600"/>
            <a:ext cx="1377360" cy="1373760"/>
          </a:xfrm>
          <a:prstGeom prst="rect">
            <a:avLst/>
          </a:prstGeom>
          <a:ln w="0">
            <a:noFill/>
          </a:ln>
        </p:spPr>
      </p:pic>
      <p:pic>
        <p:nvPicPr>
          <p:cNvPr id="1182" name="object 12" descr=""/>
          <p:cNvPicPr/>
          <p:nvPr/>
        </p:nvPicPr>
        <p:blipFill>
          <a:blip r:embed="rId2"/>
          <a:stretch/>
        </p:blipFill>
        <p:spPr>
          <a:xfrm>
            <a:off x="2121480" y="286560"/>
            <a:ext cx="1186920" cy="1348560"/>
          </a:xfrm>
          <a:prstGeom prst="rect">
            <a:avLst/>
          </a:prstGeom>
          <a:ln w="0">
            <a:noFill/>
          </a:ln>
        </p:spPr>
      </p:pic>
      <p:pic>
        <p:nvPicPr>
          <p:cNvPr id="1183" name="object 13" descr=""/>
          <p:cNvPicPr/>
          <p:nvPr/>
        </p:nvPicPr>
        <p:blipFill>
          <a:blip r:embed="rId3"/>
          <a:stretch/>
        </p:blipFill>
        <p:spPr>
          <a:xfrm>
            <a:off x="16096320" y="9145440"/>
            <a:ext cx="795240" cy="795240"/>
          </a:xfrm>
          <a:prstGeom prst="rect">
            <a:avLst/>
          </a:prstGeom>
          <a:ln w="0">
            <a:noFill/>
          </a:ln>
        </p:spPr>
      </p:pic>
      <p:pic>
        <p:nvPicPr>
          <p:cNvPr id="1184" name="object 14" descr=""/>
          <p:cNvPicPr/>
          <p:nvPr/>
        </p:nvPicPr>
        <p:blipFill>
          <a:blip r:embed="rId4"/>
          <a:stretch/>
        </p:blipFill>
        <p:spPr>
          <a:xfrm>
            <a:off x="17182440" y="9039240"/>
            <a:ext cx="664920" cy="1029960"/>
          </a:xfrm>
          <a:prstGeom prst="rect">
            <a:avLst/>
          </a:prstGeom>
          <a:ln w="0">
            <a:noFill/>
          </a:ln>
        </p:spPr>
      </p:pic>
      <p:grpSp>
        <p:nvGrpSpPr>
          <p:cNvPr id="1185" name="object 15"/>
          <p:cNvGrpSpPr/>
          <p:nvPr/>
        </p:nvGrpSpPr>
        <p:grpSpPr>
          <a:xfrm>
            <a:off x="623880" y="2982600"/>
            <a:ext cx="5772600" cy="613800"/>
            <a:chOff x="623880" y="2982600"/>
            <a:chExt cx="5772600" cy="613800"/>
          </a:xfrm>
        </p:grpSpPr>
        <p:sp>
          <p:nvSpPr>
            <p:cNvPr id="1186" name="object 16"/>
            <p:cNvSpPr/>
            <p:nvPr/>
          </p:nvSpPr>
          <p:spPr>
            <a:xfrm>
              <a:off x="630360" y="2988720"/>
              <a:ext cx="1440360" cy="588240"/>
            </a:xfrm>
            <a:custGeom>
              <a:avLst/>
              <a:gdLst>
                <a:gd name="textAreaLeft" fmla="*/ 0 w 1440360"/>
                <a:gd name="textAreaRight" fmla="*/ 1440720 w 1440360"/>
                <a:gd name="textAreaTop" fmla="*/ 0 h 588240"/>
                <a:gd name="textAreaBottom" fmla="*/ 588600 h 588240"/>
              </a:gdLst>
              <a:ahLst/>
              <a:rect l="textAreaLeft" t="textAreaTop" r="textAreaRight" b="textAreaBottom"/>
              <a:pathLst>
                <a:path w="1440814" h="588645">
                  <a:moveTo>
                    <a:pt x="1440561" y="0"/>
                  </a:moveTo>
                  <a:lnTo>
                    <a:pt x="0" y="0"/>
                  </a:lnTo>
                  <a:lnTo>
                    <a:pt x="0" y="588111"/>
                  </a:lnTo>
                  <a:lnTo>
                    <a:pt x="1440561" y="588111"/>
                  </a:lnTo>
                  <a:lnTo>
                    <a:pt x="1440561" y="0"/>
                  </a:lnTo>
                  <a:close/>
                </a:path>
              </a:pathLst>
            </a:custGeom>
            <a:solidFill>
              <a:srgbClr val="c0504d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87" name="object 17"/>
            <p:cNvSpPr/>
            <p:nvPr/>
          </p:nvSpPr>
          <p:spPr>
            <a:xfrm>
              <a:off x="2070720" y="2988720"/>
              <a:ext cx="4319640" cy="588240"/>
            </a:xfrm>
            <a:custGeom>
              <a:avLst/>
              <a:gdLst>
                <a:gd name="textAreaLeft" fmla="*/ 0 w 4319640"/>
                <a:gd name="textAreaRight" fmla="*/ 4320000 w 4319640"/>
                <a:gd name="textAreaTop" fmla="*/ 0 h 588240"/>
                <a:gd name="textAreaBottom" fmla="*/ 588600 h 588240"/>
              </a:gdLst>
              <a:ahLst/>
              <a:rect l="textAreaLeft" t="textAreaTop" r="textAreaRight" b="textAreaBottom"/>
              <a:pathLst>
                <a:path w="4319905" h="588645">
                  <a:moveTo>
                    <a:pt x="4319524" y="0"/>
                  </a:moveTo>
                  <a:lnTo>
                    <a:pt x="0" y="0"/>
                  </a:lnTo>
                  <a:lnTo>
                    <a:pt x="0" y="588111"/>
                  </a:lnTo>
                  <a:lnTo>
                    <a:pt x="4319524" y="588111"/>
                  </a:lnTo>
                  <a:lnTo>
                    <a:pt x="4319524" y="0"/>
                  </a:lnTo>
                  <a:close/>
                </a:path>
              </a:pathLst>
            </a:custGeom>
            <a:solidFill>
              <a:srgbClr val="62242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88" name="object 18"/>
            <p:cNvSpPr/>
            <p:nvPr/>
          </p:nvSpPr>
          <p:spPr>
            <a:xfrm>
              <a:off x="623880" y="2982600"/>
              <a:ext cx="5772600" cy="613800"/>
            </a:xfrm>
            <a:custGeom>
              <a:avLst/>
              <a:gdLst>
                <a:gd name="textAreaLeft" fmla="*/ 0 w 5772600"/>
                <a:gd name="textAreaRight" fmla="*/ 5772960 w 5772600"/>
                <a:gd name="textAreaTop" fmla="*/ 0 h 613800"/>
                <a:gd name="textAreaBottom" fmla="*/ 614160 h 613800"/>
              </a:gdLst>
              <a:ahLst/>
              <a:rect l="textAreaLeft" t="textAreaTop" r="textAreaRight" b="textAreaBottom"/>
              <a:pathLst>
                <a:path w="5772785" h="614045">
                  <a:moveTo>
                    <a:pt x="1446898" y="0"/>
                  </a:moveTo>
                  <a:lnTo>
                    <a:pt x="1446898" y="613536"/>
                  </a:lnTo>
                </a:path>
                <a:path w="5772785" h="614045">
                  <a:moveTo>
                    <a:pt x="6350" y="0"/>
                  </a:moveTo>
                  <a:lnTo>
                    <a:pt x="6350" y="613536"/>
                  </a:lnTo>
                </a:path>
                <a:path w="5772785" h="614045">
                  <a:moveTo>
                    <a:pt x="5766295" y="0"/>
                  </a:moveTo>
                  <a:lnTo>
                    <a:pt x="5766295" y="613536"/>
                  </a:lnTo>
                </a:path>
                <a:path w="5772785" h="614045">
                  <a:moveTo>
                    <a:pt x="0" y="6350"/>
                  </a:moveTo>
                  <a:lnTo>
                    <a:pt x="5772645" y="6350"/>
                  </a:lnTo>
                </a:path>
              </a:pathLst>
            </a:custGeom>
            <a:noFill/>
            <a:ln w="12700">
              <a:solidFill>
                <a:srgbClr val="ffff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89" name="object 19"/>
            <p:cNvSpPr/>
            <p:nvPr/>
          </p:nvSpPr>
          <p:spPr>
            <a:xfrm>
              <a:off x="623880" y="3576960"/>
              <a:ext cx="5772600" cy="360"/>
            </a:xfrm>
            <a:custGeom>
              <a:avLst/>
              <a:gdLst>
                <a:gd name="textAreaLeft" fmla="*/ 0 w 5772600"/>
                <a:gd name="textAreaRight" fmla="*/ 5772960 w 5772600"/>
                <a:gd name="textAreaTop" fmla="*/ 0 h 360"/>
                <a:gd name="textAreaBottom" fmla="*/ 720 h 360"/>
              </a:gdLst>
              <a:ahLst/>
              <a:rect l="textAreaLeft" t="textAreaTop" r="textAreaRight" b="textAreaBottom"/>
              <a:pathLst>
                <a:path w="5772785" h="0">
                  <a:moveTo>
                    <a:pt x="0" y="0"/>
                  </a:moveTo>
                  <a:lnTo>
                    <a:pt x="5772645" y="0"/>
                  </a:lnTo>
                </a:path>
              </a:pathLst>
            </a:custGeom>
            <a:noFill/>
            <a:ln w="38100">
              <a:solidFill>
                <a:srgbClr val="ffff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pic>
          <p:nvPicPr>
            <p:cNvPr id="1190" name="object 20" descr=""/>
            <p:cNvPicPr/>
            <p:nvPr/>
          </p:nvPicPr>
          <p:blipFill>
            <a:blip r:embed="rId5"/>
            <a:stretch/>
          </p:blipFill>
          <p:spPr>
            <a:xfrm>
              <a:off x="885600" y="3070800"/>
              <a:ext cx="948960" cy="51336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1191" name="object 21"/>
          <p:cNvSpPr/>
          <p:nvPr/>
        </p:nvSpPr>
        <p:spPr>
          <a:xfrm>
            <a:off x="1017000" y="3127320"/>
            <a:ext cx="673920" cy="286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b="1" lang="es-BO" sz="1800" spc="-21" strike="noStrike">
                <a:solidFill>
                  <a:srgbClr val="ffffff"/>
                </a:solidFill>
                <a:latin typeface="Arial"/>
                <a:ea typeface="Arial"/>
              </a:rPr>
              <a:t>META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192" name="object 22"/>
          <p:cNvGrpSpPr/>
          <p:nvPr/>
        </p:nvGrpSpPr>
        <p:grpSpPr>
          <a:xfrm>
            <a:off x="2906280" y="2933640"/>
            <a:ext cx="2733840" cy="787680"/>
            <a:chOff x="2906280" y="2933640"/>
            <a:chExt cx="2733840" cy="787680"/>
          </a:xfrm>
        </p:grpSpPr>
        <p:pic>
          <p:nvPicPr>
            <p:cNvPr id="1193" name="object 23" descr=""/>
            <p:cNvPicPr/>
            <p:nvPr/>
          </p:nvPicPr>
          <p:blipFill>
            <a:blip r:embed="rId6"/>
            <a:stretch/>
          </p:blipFill>
          <p:spPr>
            <a:xfrm>
              <a:off x="2906280" y="2933640"/>
              <a:ext cx="2733840" cy="5133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194" name="object 24" descr=""/>
            <p:cNvPicPr/>
            <p:nvPr/>
          </p:nvPicPr>
          <p:blipFill>
            <a:blip r:embed="rId7"/>
            <a:stretch/>
          </p:blipFill>
          <p:spPr>
            <a:xfrm>
              <a:off x="3037320" y="3207960"/>
              <a:ext cx="2407680" cy="51336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1195" name="object 25"/>
          <p:cNvSpPr/>
          <p:nvPr/>
        </p:nvSpPr>
        <p:spPr>
          <a:xfrm>
            <a:off x="3036960" y="2990160"/>
            <a:ext cx="2386080" cy="56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43640" indent="-131400">
              <a:lnSpc>
                <a:spcPct val="100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es-BO" sz="1800" spc="-1" strike="noStrike">
                <a:solidFill>
                  <a:srgbClr val="ffffff"/>
                </a:solidFill>
                <a:latin typeface="Arial"/>
                <a:ea typeface="Arial"/>
              </a:rPr>
              <a:t>100%</a:t>
            </a:r>
            <a:r>
              <a:rPr b="1" lang="es-BO" sz="1800" spc="-7" strike="noStrike">
                <a:solidFill>
                  <a:srgbClr val="ffffff"/>
                </a:solidFill>
                <a:latin typeface="Arial"/>
                <a:ea typeface="Arial"/>
              </a:rPr>
              <a:t> </a:t>
            </a:r>
            <a:r>
              <a:rPr b="1" lang="es-BO" sz="1800" spc="-1" strike="noStrike">
                <a:solidFill>
                  <a:srgbClr val="ffffff"/>
                </a:solidFill>
                <a:latin typeface="Arial"/>
                <a:ea typeface="Arial"/>
              </a:rPr>
              <a:t>DE</a:t>
            </a:r>
            <a:r>
              <a:rPr b="1" lang="es-BO" sz="1800" spc="-7" strike="noStrike">
                <a:solidFill>
                  <a:srgbClr val="ffffff"/>
                </a:solidFill>
                <a:latin typeface="Arial"/>
                <a:ea typeface="Arial"/>
              </a:rPr>
              <a:t> </a:t>
            </a:r>
            <a:r>
              <a:rPr b="1" lang="es-BO" sz="1800" spc="-12" strike="noStrike">
                <a:solidFill>
                  <a:srgbClr val="ffffff"/>
                </a:solidFill>
                <a:latin typeface="Arial"/>
                <a:ea typeface="Arial"/>
              </a:rPr>
              <a:t>EJECUCIÓN PRESUPUESTARIA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196" name="object 26"/>
          <p:cNvGrpSpPr/>
          <p:nvPr/>
        </p:nvGrpSpPr>
        <p:grpSpPr>
          <a:xfrm>
            <a:off x="623880" y="8597880"/>
            <a:ext cx="5772600" cy="613800"/>
            <a:chOff x="623880" y="8597880"/>
            <a:chExt cx="5772600" cy="613800"/>
          </a:xfrm>
        </p:grpSpPr>
        <p:sp>
          <p:nvSpPr>
            <p:cNvPr id="1197" name="object 27"/>
            <p:cNvSpPr/>
            <p:nvPr/>
          </p:nvSpPr>
          <p:spPr>
            <a:xfrm>
              <a:off x="630360" y="8604360"/>
              <a:ext cx="1736280" cy="588240"/>
            </a:xfrm>
            <a:custGeom>
              <a:avLst/>
              <a:gdLst>
                <a:gd name="textAreaLeft" fmla="*/ 0 w 1736280"/>
                <a:gd name="textAreaRight" fmla="*/ 1736640 w 1736280"/>
                <a:gd name="textAreaTop" fmla="*/ 0 h 588240"/>
                <a:gd name="textAreaBottom" fmla="*/ 588600 h 588240"/>
              </a:gdLst>
              <a:ahLst/>
              <a:rect l="textAreaLeft" t="textAreaTop" r="textAreaRight" b="textAreaBottom"/>
              <a:pathLst>
                <a:path w="1736725" h="588645">
                  <a:moveTo>
                    <a:pt x="1736344" y="0"/>
                  </a:moveTo>
                  <a:lnTo>
                    <a:pt x="0" y="0"/>
                  </a:lnTo>
                  <a:lnTo>
                    <a:pt x="0" y="588124"/>
                  </a:lnTo>
                  <a:lnTo>
                    <a:pt x="1736344" y="588124"/>
                  </a:lnTo>
                  <a:lnTo>
                    <a:pt x="1736344" y="0"/>
                  </a:lnTo>
                  <a:close/>
                </a:path>
              </a:pathLst>
            </a:custGeom>
            <a:solidFill>
              <a:srgbClr val="c0504d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98" name="object 28"/>
            <p:cNvSpPr/>
            <p:nvPr/>
          </p:nvSpPr>
          <p:spPr>
            <a:xfrm>
              <a:off x="2366640" y="8604360"/>
              <a:ext cx="4023720" cy="588240"/>
            </a:xfrm>
            <a:custGeom>
              <a:avLst/>
              <a:gdLst>
                <a:gd name="textAreaLeft" fmla="*/ 0 w 4023720"/>
                <a:gd name="textAreaRight" fmla="*/ 4024080 w 4023720"/>
                <a:gd name="textAreaTop" fmla="*/ 0 h 588240"/>
                <a:gd name="textAreaBottom" fmla="*/ 588600 h 588240"/>
              </a:gdLst>
              <a:ahLst/>
              <a:rect l="textAreaLeft" t="textAreaTop" r="textAreaRight" b="textAreaBottom"/>
              <a:pathLst>
                <a:path w="4023995" h="588645">
                  <a:moveTo>
                    <a:pt x="4023613" y="0"/>
                  </a:moveTo>
                  <a:lnTo>
                    <a:pt x="0" y="0"/>
                  </a:lnTo>
                  <a:lnTo>
                    <a:pt x="0" y="588124"/>
                  </a:lnTo>
                  <a:lnTo>
                    <a:pt x="4023613" y="588124"/>
                  </a:lnTo>
                  <a:lnTo>
                    <a:pt x="4023613" y="0"/>
                  </a:lnTo>
                  <a:close/>
                </a:path>
              </a:pathLst>
            </a:custGeom>
            <a:solidFill>
              <a:srgbClr val="62242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199" name="object 29"/>
            <p:cNvSpPr/>
            <p:nvPr/>
          </p:nvSpPr>
          <p:spPr>
            <a:xfrm>
              <a:off x="623880" y="8597880"/>
              <a:ext cx="5772600" cy="613800"/>
            </a:xfrm>
            <a:custGeom>
              <a:avLst/>
              <a:gdLst>
                <a:gd name="textAreaLeft" fmla="*/ 0 w 5772600"/>
                <a:gd name="textAreaRight" fmla="*/ 5772960 w 5772600"/>
                <a:gd name="textAreaTop" fmla="*/ 0 h 613800"/>
                <a:gd name="textAreaBottom" fmla="*/ 614160 h 613800"/>
              </a:gdLst>
              <a:ahLst/>
              <a:rect l="textAreaLeft" t="textAreaTop" r="textAreaRight" b="textAreaBottom"/>
              <a:pathLst>
                <a:path w="5772785" h="614045">
                  <a:moveTo>
                    <a:pt x="1742681" y="0"/>
                  </a:moveTo>
                  <a:lnTo>
                    <a:pt x="1742681" y="613460"/>
                  </a:lnTo>
                </a:path>
                <a:path w="5772785" h="614045">
                  <a:moveTo>
                    <a:pt x="6350" y="0"/>
                  </a:moveTo>
                  <a:lnTo>
                    <a:pt x="6350" y="613460"/>
                  </a:lnTo>
                </a:path>
                <a:path w="5772785" h="614045">
                  <a:moveTo>
                    <a:pt x="5766295" y="0"/>
                  </a:moveTo>
                  <a:lnTo>
                    <a:pt x="5766295" y="613460"/>
                  </a:lnTo>
                </a:path>
                <a:path w="5772785" h="614045">
                  <a:moveTo>
                    <a:pt x="0" y="6350"/>
                  </a:moveTo>
                  <a:lnTo>
                    <a:pt x="5772645" y="6350"/>
                  </a:lnTo>
                </a:path>
              </a:pathLst>
            </a:custGeom>
            <a:noFill/>
            <a:ln w="12700">
              <a:solidFill>
                <a:srgbClr val="ffff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200" name="object 30"/>
            <p:cNvSpPr/>
            <p:nvPr/>
          </p:nvSpPr>
          <p:spPr>
            <a:xfrm>
              <a:off x="623880" y="9192600"/>
              <a:ext cx="5772600" cy="360"/>
            </a:xfrm>
            <a:custGeom>
              <a:avLst/>
              <a:gdLst>
                <a:gd name="textAreaLeft" fmla="*/ 0 w 5772600"/>
                <a:gd name="textAreaRight" fmla="*/ 5772960 w 5772600"/>
                <a:gd name="textAreaTop" fmla="*/ 0 h 360"/>
                <a:gd name="textAreaBottom" fmla="*/ 720 h 360"/>
              </a:gdLst>
              <a:ahLst/>
              <a:rect l="textAreaLeft" t="textAreaTop" r="textAreaRight" b="textAreaBottom"/>
              <a:pathLst>
                <a:path w="5772785" h="0">
                  <a:moveTo>
                    <a:pt x="0" y="0"/>
                  </a:moveTo>
                  <a:lnTo>
                    <a:pt x="5772645" y="0"/>
                  </a:lnTo>
                </a:path>
              </a:pathLst>
            </a:custGeom>
            <a:noFill/>
            <a:ln w="38100">
              <a:solidFill>
                <a:srgbClr val="ffff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pic>
          <p:nvPicPr>
            <p:cNvPr id="1201" name="object 31" descr=""/>
            <p:cNvPicPr/>
            <p:nvPr/>
          </p:nvPicPr>
          <p:blipFill>
            <a:blip r:embed="rId8"/>
            <a:stretch/>
          </p:blipFill>
          <p:spPr>
            <a:xfrm>
              <a:off x="647640" y="8686800"/>
              <a:ext cx="1723320" cy="51336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1202" name="object 32"/>
          <p:cNvSpPr/>
          <p:nvPr/>
        </p:nvSpPr>
        <p:spPr>
          <a:xfrm>
            <a:off x="777960" y="8744040"/>
            <a:ext cx="1441080" cy="286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b="1" lang="es-BO" sz="1800" spc="-12" strike="noStrike">
                <a:solidFill>
                  <a:srgbClr val="ffffff"/>
                </a:solidFill>
                <a:latin typeface="Arial"/>
                <a:ea typeface="Arial"/>
              </a:rPr>
              <a:t>RESULTADO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203" name="object 33"/>
          <p:cNvGrpSpPr/>
          <p:nvPr/>
        </p:nvGrpSpPr>
        <p:grpSpPr>
          <a:xfrm>
            <a:off x="2959560" y="8549640"/>
            <a:ext cx="2924280" cy="787680"/>
            <a:chOff x="2959560" y="8549640"/>
            <a:chExt cx="2924280" cy="787680"/>
          </a:xfrm>
        </p:grpSpPr>
        <p:pic>
          <p:nvPicPr>
            <p:cNvPr id="1204" name="object 34" descr=""/>
            <p:cNvPicPr/>
            <p:nvPr/>
          </p:nvPicPr>
          <p:blipFill>
            <a:blip r:embed="rId9"/>
            <a:stretch/>
          </p:blipFill>
          <p:spPr>
            <a:xfrm>
              <a:off x="3096720" y="8865000"/>
              <a:ext cx="2584440" cy="576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205" name="object 35" descr=""/>
            <p:cNvPicPr/>
            <p:nvPr/>
          </p:nvPicPr>
          <p:blipFill>
            <a:blip r:embed="rId10"/>
            <a:stretch/>
          </p:blipFill>
          <p:spPr>
            <a:xfrm>
              <a:off x="2959560" y="8549640"/>
              <a:ext cx="2924280" cy="5133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206" name="object 36" descr=""/>
            <p:cNvPicPr/>
            <p:nvPr/>
          </p:nvPicPr>
          <p:blipFill>
            <a:blip r:embed="rId11"/>
            <a:stretch/>
          </p:blipFill>
          <p:spPr>
            <a:xfrm>
              <a:off x="3185280" y="8823960"/>
              <a:ext cx="2407680" cy="51336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1207" name="object 37"/>
          <p:cNvSpPr/>
          <p:nvPr/>
        </p:nvSpPr>
        <p:spPr>
          <a:xfrm>
            <a:off x="3090240" y="8606880"/>
            <a:ext cx="2576520" cy="56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237960" indent="-226080">
              <a:lnSpc>
                <a:spcPct val="100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es-BO" sz="1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92,20%</a:t>
            </a:r>
            <a:r>
              <a:rPr b="1" lang="es-BO" sz="1800" spc="-15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</a:t>
            </a:r>
            <a:r>
              <a:rPr b="1" lang="es-BO" sz="1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DE</a:t>
            </a:r>
            <a:r>
              <a:rPr b="1" lang="es-BO" sz="1800" spc="-15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 </a:t>
            </a:r>
            <a:r>
              <a:rPr b="1" lang="es-BO" sz="1800" spc="-12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EJECUCIÓN</a:t>
            </a:r>
            <a:r>
              <a:rPr b="1" lang="es-BO" sz="1800" spc="-12" strike="noStrike">
                <a:solidFill>
                  <a:srgbClr val="ffffff"/>
                </a:solidFill>
                <a:latin typeface="Arial"/>
                <a:ea typeface="Arial"/>
              </a:rPr>
              <a:t> </a:t>
            </a:r>
            <a:r>
              <a:rPr b="1" lang="es-BO" sz="1800" spc="-12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PRESUPUESTARIA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08" name="object 38" descr=""/>
          <p:cNvPicPr/>
          <p:nvPr/>
        </p:nvPicPr>
        <p:blipFill>
          <a:blip r:embed="rId12"/>
          <a:stretch/>
        </p:blipFill>
        <p:spPr>
          <a:xfrm>
            <a:off x="3322440" y="9139320"/>
            <a:ext cx="2133360" cy="57600"/>
          </a:xfrm>
          <a:prstGeom prst="rect">
            <a:avLst/>
          </a:prstGeom>
          <a:ln w="0">
            <a:noFill/>
          </a:ln>
        </p:spPr>
      </p:pic>
      <p:sp>
        <p:nvSpPr>
          <p:cNvPr id="1209" name="object 39"/>
          <p:cNvSpPr/>
          <p:nvPr/>
        </p:nvSpPr>
        <p:spPr>
          <a:xfrm>
            <a:off x="0" y="10136160"/>
            <a:ext cx="6032160" cy="150840"/>
          </a:xfrm>
          <a:custGeom>
            <a:avLst/>
            <a:gdLst>
              <a:gd name="textAreaLeft" fmla="*/ 0 w 6032160"/>
              <a:gd name="textAreaRight" fmla="*/ 6032520 w 6032160"/>
              <a:gd name="textAreaTop" fmla="*/ 0 h 150840"/>
              <a:gd name="textAreaBottom" fmla="*/ 151200 h 150840"/>
            </a:gdLst>
            <a:ahLst/>
            <a:rect l="textAreaLeft" t="textAreaTop" r="textAreaRight" b="textAreaBottom"/>
            <a:pathLst>
              <a:path w="6032500" h="151129">
                <a:moveTo>
                  <a:pt x="6031992" y="0"/>
                </a:moveTo>
                <a:lnTo>
                  <a:pt x="0" y="0"/>
                </a:lnTo>
                <a:lnTo>
                  <a:pt x="0" y="150876"/>
                </a:lnTo>
                <a:lnTo>
                  <a:pt x="6031992" y="150876"/>
                </a:lnTo>
                <a:lnTo>
                  <a:pt x="6031992" y="0"/>
                </a:lnTo>
                <a:close/>
              </a:path>
            </a:pathLst>
          </a:custGeom>
          <a:solidFill>
            <a:srgbClr val="ff303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210" name="object 40"/>
          <p:cNvSpPr/>
          <p:nvPr/>
        </p:nvSpPr>
        <p:spPr>
          <a:xfrm>
            <a:off x="6127920" y="10136160"/>
            <a:ext cx="6032160" cy="150840"/>
          </a:xfrm>
          <a:custGeom>
            <a:avLst/>
            <a:gdLst>
              <a:gd name="textAreaLeft" fmla="*/ 0 w 6032160"/>
              <a:gd name="textAreaRight" fmla="*/ 6032520 w 6032160"/>
              <a:gd name="textAreaTop" fmla="*/ 0 h 150840"/>
              <a:gd name="textAreaBottom" fmla="*/ 151200 h 150840"/>
            </a:gdLst>
            <a:ahLst/>
            <a:rect l="textAreaLeft" t="textAreaTop" r="textAreaRight" b="textAreaBottom"/>
            <a:pathLst>
              <a:path w="6032500" h="151129">
                <a:moveTo>
                  <a:pt x="6031992" y="0"/>
                </a:moveTo>
                <a:lnTo>
                  <a:pt x="0" y="0"/>
                </a:lnTo>
                <a:lnTo>
                  <a:pt x="0" y="150876"/>
                </a:lnTo>
                <a:lnTo>
                  <a:pt x="6031992" y="150876"/>
                </a:lnTo>
                <a:lnTo>
                  <a:pt x="6031992" y="0"/>
                </a:lnTo>
                <a:close/>
              </a:path>
            </a:pathLst>
          </a:custGeom>
          <a:solidFill>
            <a:srgbClr val="ffde5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211" name="object 41"/>
          <p:cNvSpPr/>
          <p:nvPr/>
        </p:nvSpPr>
        <p:spPr>
          <a:xfrm>
            <a:off x="12255840" y="10136160"/>
            <a:ext cx="6032160" cy="150840"/>
          </a:xfrm>
          <a:custGeom>
            <a:avLst/>
            <a:gdLst>
              <a:gd name="textAreaLeft" fmla="*/ 0 w 6032160"/>
              <a:gd name="textAreaRight" fmla="*/ 6032520 w 6032160"/>
              <a:gd name="textAreaTop" fmla="*/ 0 h 150840"/>
              <a:gd name="textAreaBottom" fmla="*/ 151200 h 150840"/>
            </a:gdLst>
            <a:ahLst/>
            <a:rect l="textAreaLeft" t="textAreaTop" r="textAreaRight" b="textAreaBottom"/>
            <a:pathLst>
              <a:path w="6032500" h="151129">
                <a:moveTo>
                  <a:pt x="6031992" y="0"/>
                </a:moveTo>
                <a:lnTo>
                  <a:pt x="0" y="0"/>
                </a:lnTo>
                <a:lnTo>
                  <a:pt x="0" y="150876"/>
                </a:lnTo>
                <a:lnTo>
                  <a:pt x="6031992" y="150876"/>
                </a:lnTo>
                <a:lnTo>
                  <a:pt x="6031992" y="0"/>
                </a:lnTo>
                <a:close/>
              </a:path>
            </a:pathLst>
          </a:custGeom>
          <a:solidFill>
            <a:srgbClr val="00be6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212" name="object 43"/>
          <p:cNvSpPr/>
          <p:nvPr/>
        </p:nvSpPr>
        <p:spPr>
          <a:xfrm>
            <a:off x="7502040" y="2115360"/>
            <a:ext cx="4524480" cy="438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240" bIns="0" anchor="t">
            <a:spAutoFit/>
          </a:bodyPr>
          <a:p>
            <a:pPr marL="12600">
              <a:lnSpc>
                <a:spcPct val="100000"/>
              </a:lnSpc>
              <a:spcBef>
                <a:spcPts val="96"/>
              </a:spcBef>
            </a:pPr>
            <a:r>
              <a:rPr b="1" lang="es-BO" sz="2800" spc="-1" strike="noStrike" u="sng">
                <a:solidFill>
                  <a:srgbClr val="30859c"/>
                </a:solidFill>
                <a:uFill>
                  <a:solidFill>
                    <a:srgbClr val="30859c"/>
                  </a:solidFill>
                </a:uFill>
                <a:latin typeface="Arial"/>
                <a:ea typeface="Arial"/>
              </a:rPr>
              <a:t>PLAN</a:t>
            </a:r>
            <a:r>
              <a:rPr b="1" lang="es-BO" sz="2800" spc="-80" strike="noStrike" u="sng">
                <a:solidFill>
                  <a:srgbClr val="30859c"/>
                </a:solidFill>
                <a:uFill>
                  <a:solidFill>
                    <a:srgbClr val="30859c"/>
                  </a:solidFill>
                </a:uFill>
                <a:latin typeface="Arial"/>
                <a:ea typeface="Arial"/>
              </a:rPr>
              <a:t> </a:t>
            </a:r>
            <a:r>
              <a:rPr b="1" lang="es-BO" sz="2800" spc="-1" strike="noStrike" u="sng">
                <a:solidFill>
                  <a:srgbClr val="30859c"/>
                </a:solidFill>
                <a:uFill>
                  <a:solidFill>
                    <a:srgbClr val="30859c"/>
                  </a:solidFill>
                </a:uFill>
                <a:latin typeface="Arial"/>
                <a:ea typeface="Arial"/>
              </a:rPr>
              <a:t>OPERATIVO</a:t>
            </a:r>
            <a:r>
              <a:rPr b="1" lang="es-BO" sz="2800" spc="-66" strike="noStrike" u="sng">
                <a:solidFill>
                  <a:srgbClr val="30859c"/>
                </a:solidFill>
                <a:uFill>
                  <a:solidFill>
                    <a:srgbClr val="30859c"/>
                  </a:solidFill>
                </a:uFill>
                <a:latin typeface="Arial"/>
                <a:ea typeface="Arial"/>
              </a:rPr>
              <a:t> </a:t>
            </a:r>
            <a:r>
              <a:rPr b="1" lang="es-BO" sz="2800" spc="-12" strike="noStrike" u="sng">
                <a:solidFill>
                  <a:srgbClr val="30859c"/>
                </a:solidFill>
                <a:uFill>
                  <a:solidFill>
                    <a:srgbClr val="30859c"/>
                  </a:solidFill>
                </a:uFill>
                <a:latin typeface="Arial"/>
                <a:ea typeface="Arial"/>
              </a:rPr>
              <a:t>ANUAL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213" name="object 45"/>
          <p:cNvGrpSpPr/>
          <p:nvPr/>
        </p:nvGrpSpPr>
        <p:grpSpPr>
          <a:xfrm>
            <a:off x="6804720" y="3641040"/>
            <a:ext cx="5984280" cy="557280"/>
            <a:chOff x="6804720" y="3641040"/>
            <a:chExt cx="5984280" cy="557280"/>
          </a:xfrm>
        </p:grpSpPr>
        <p:sp>
          <p:nvSpPr>
            <p:cNvPr id="1214" name="object 46"/>
            <p:cNvSpPr/>
            <p:nvPr/>
          </p:nvSpPr>
          <p:spPr>
            <a:xfrm>
              <a:off x="6804720" y="3641040"/>
              <a:ext cx="1612440" cy="550080"/>
            </a:xfrm>
            <a:custGeom>
              <a:avLst/>
              <a:gdLst>
                <a:gd name="textAreaLeft" fmla="*/ 0 w 1612440"/>
                <a:gd name="textAreaRight" fmla="*/ 1612800 w 1612440"/>
                <a:gd name="textAreaTop" fmla="*/ 0 h 550080"/>
                <a:gd name="textAreaBottom" fmla="*/ 550440 h 550080"/>
              </a:gdLst>
              <a:ahLst/>
              <a:rect l="textAreaLeft" t="textAreaTop" r="textAreaRight" b="textAreaBottom"/>
              <a:pathLst>
                <a:path w="1612900" h="550545">
                  <a:moveTo>
                    <a:pt x="0" y="550036"/>
                  </a:moveTo>
                  <a:lnTo>
                    <a:pt x="1612900" y="550036"/>
                  </a:lnTo>
                  <a:lnTo>
                    <a:pt x="1612900" y="0"/>
                  </a:lnTo>
                  <a:lnTo>
                    <a:pt x="0" y="0"/>
                  </a:lnTo>
                  <a:lnTo>
                    <a:pt x="0" y="550036"/>
                  </a:lnTo>
                  <a:close/>
                </a:path>
              </a:pathLst>
            </a:custGeom>
            <a:solidFill>
              <a:srgbClr val="4aacc5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215" name="object 47"/>
            <p:cNvSpPr/>
            <p:nvPr/>
          </p:nvSpPr>
          <p:spPr>
            <a:xfrm>
              <a:off x="8417520" y="3641040"/>
              <a:ext cx="4371480" cy="550080"/>
            </a:xfrm>
            <a:custGeom>
              <a:avLst/>
              <a:gdLst>
                <a:gd name="textAreaLeft" fmla="*/ 0 w 4371480"/>
                <a:gd name="textAreaRight" fmla="*/ 4371840 w 4371480"/>
                <a:gd name="textAreaTop" fmla="*/ 0 h 550080"/>
                <a:gd name="textAreaBottom" fmla="*/ 550440 h 550080"/>
              </a:gdLst>
              <a:ahLst/>
              <a:rect l="textAreaLeft" t="textAreaTop" r="textAreaRight" b="textAreaBottom"/>
              <a:pathLst>
                <a:path w="4371975" h="550545">
                  <a:moveTo>
                    <a:pt x="0" y="550036"/>
                  </a:moveTo>
                  <a:lnTo>
                    <a:pt x="4371467" y="550036"/>
                  </a:lnTo>
                  <a:lnTo>
                    <a:pt x="4371467" y="0"/>
                  </a:lnTo>
                  <a:lnTo>
                    <a:pt x="0" y="0"/>
                  </a:lnTo>
                  <a:lnTo>
                    <a:pt x="0" y="550036"/>
                  </a:lnTo>
                  <a:close/>
                </a:path>
              </a:pathLst>
            </a:custGeom>
            <a:solidFill>
              <a:srgbClr val="205868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pic>
          <p:nvPicPr>
            <p:cNvPr id="1216" name="object 48" descr=""/>
            <p:cNvPicPr/>
            <p:nvPr/>
          </p:nvPicPr>
          <p:blipFill>
            <a:blip r:embed="rId13"/>
            <a:stretch/>
          </p:blipFill>
          <p:spPr>
            <a:xfrm>
              <a:off x="7146000" y="3684960"/>
              <a:ext cx="948960" cy="5133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217" name="object 49" descr=""/>
            <p:cNvPicPr/>
            <p:nvPr/>
          </p:nvPicPr>
          <p:blipFill>
            <a:blip r:embed="rId14"/>
            <a:stretch/>
          </p:blipFill>
          <p:spPr>
            <a:xfrm>
              <a:off x="8741520" y="3684960"/>
              <a:ext cx="3742560" cy="513360"/>
            </a:xfrm>
            <a:prstGeom prst="rect">
              <a:avLst/>
            </a:prstGeom>
            <a:ln w="0">
              <a:noFill/>
            </a:ln>
          </p:spPr>
        </p:pic>
      </p:grpSp>
      <p:graphicFrame>
        <p:nvGraphicFramePr>
          <p:cNvPr id="1218" name="object 50"/>
          <p:cNvGraphicFramePr/>
          <p:nvPr/>
        </p:nvGraphicFramePr>
        <p:xfrm>
          <a:off x="6798600" y="2956320"/>
          <a:ext cx="5985000" cy="1228680"/>
        </p:xfrm>
        <a:graphic>
          <a:graphicData uri="http://schemas.openxmlformats.org/drawingml/2006/table">
            <a:tbl>
              <a:tblPr/>
              <a:tblGrid>
                <a:gridCol w="1612800"/>
                <a:gridCol w="1536480"/>
                <a:gridCol w="1505520"/>
                <a:gridCol w="1330200"/>
              </a:tblGrid>
              <a:tr h="640080">
                <a:tc>
                  <a:txBody>
                    <a:bodyPr lIns="0" rIns="0" tIns="101520" bIns="0" anchor="t">
                      <a:noAutofit/>
                    </a:bodyPr>
                    <a:p>
                      <a:pPr marL="113760" indent="152280">
                        <a:lnSpc>
                          <a:spcPct val="100000"/>
                        </a:lnSpc>
                        <a:spcBef>
                          <a:spcPts val="799"/>
                        </a:spcBef>
                        <a:tabLst>
                          <a:tab algn="l" pos="0"/>
                        </a:tabLst>
                      </a:pPr>
                      <a:r>
                        <a:rPr b="1" lang="es-BO" sz="14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3</a:t>
                      </a:r>
                      <a:r>
                        <a:rPr b="1" lang="es-BO" sz="1400" spc="-2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 </a:t>
                      </a:r>
                      <a:r>
                        <a:rPr b="1" lang="es-BO" sz="1400" spc="-12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ACCIONES ESTRATÉGICAS</a:t>
                      </a:r>
                      <a:endParaRPr b="0" lang="es-BO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ababff"/>
                    </a:solidFill>
                  </a:tcPr>
                </a:tc>
                <a:tc>
                  <a:txBody>
                    <a:bodyPr lIns="0" rIns="0" tIns="0" bIns="0" anchor="t">
                      <a:noAutofit/>
                    </a:bodyPr>
                    <a:p>
                      <a:pPr marL="178920" algn="ctr">
                        <a:lnSpc>
                          <a:spcPts val="1681"/>
                        </a:lnSpc>
                      </a:pPr>
                      <a:r>
                        <a:rPr b="1" lang="es-BO" sz="14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15</a:t>
                      </a:r>
                      <a:r>
                        <a:rPr b="1" lang="es-BO" sz="1400" spc="-32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 </a:t>
                      </a:r>
                      <a:r>
                        <a:rPr b="1" lang="es-BO" sz="1400" spc="-12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ACCIONES </a:t>
                      </a:r>
                      <a:r>
                        <a:rPr b="1" lang="es-BO" sz="14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DE</a:t>
                      </a:r>
                      <a:r>
                        <a:rPr b="1" lang="es-BO" sz="1400" spc="-15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 </a:t>
                      </a:r>
                      <a:r>
                        <a:rPr b="1" lang="es-BO" sz="1400" spc="-2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CORTO </a:t>
                      </a:r>
                      <a:r>
                        <a:rPr b="1" lang="es-BO" sz="1400" spc="-12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PLAZO</a:t>
                      </a:r>
                      <a:endParaRPr b="0" lang="es-BO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ddddff"/>
                    </a:solidFill>
                  </a:tcPr>
                </a:tc>
                <a:tc>
                  <a:txBody>
                    <a:bodyPr lIns="0" rIns="0" tIns="101520" bIns="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799"/>
                        </a:spcBef>
                      </a:pPr>
                      <a:r>
                        <a:rPr b="1" lang="es-BO" sz="1400" spc="-26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89</a:t>
                      </a:r>
                      <a:endParaRPr b="0" lang="es-BO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s-BO" sz="1400" spc="-12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OPERACIONES</a:t>
                      </a:r>
                      <a:endParaRPr b="0" lang="es-BO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ababff"/>
                    </a:solidFill>
                  </a:tcPr>
                </a:tc>
                <a:tc>
                  <a:txBody>
                    <a:bodyPr lIns="0" rIns="0" tIns="101520" bIns="0" anchor="t">
                      <a:noAutofit/>
                    </a:bodyPr>
                    <a:p>
                      <a:pPr marL="74160" indent="55800">
                        <a:lnSpc>
                          <a:spcPct val="100000"/>
                        </a:lnSpc>
                        <a:spcBef>
                          <a:spcPts val="799"/>
                        </a:spcBef>
                        <a:tabLst>
                          <a:tab algn="l" pos="0"/>
                        </a:tabLst>
                      </a:pPr>
                      <a:r>
                        <a:rPr b="1" lang="es-BO" sz="14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205</a:t>
                      </a:r>
                      <a:r>
                        <a:rPr b="1" lang="es-BO" sz="1400" spc="-2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 </a:t>
                      </a:r>
                      <a:r>
                        <a:rPr b="1" lang="es-BO" sz="1400" spc="-12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TAREAS ESPECIFICAS</a:t>
                      </a:r>
                      <a:endParaRPr b="0" lang="es-BO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ddddff"/>
                    </a:solidFill>
                  </a:tcPr>
                </a:tc>
              </a:tr>
              <a:tr h="587880">
                <a:tc>
                  <a:txBody>
                    <a:bodyPr lIns="0" rIns="0" tIns="150840" bIns="0" anchor="t">
                      <a:noAutofit/>
                    </a:bodyPr>
                    <a:p>
                      <a:pPr marL="485640">
                        <a:lnSpc>
                          <a:spcPct val="100000"/>
                        </a:lnSpc>
                        <a:spcBef>
                          <a:spcPts val="1191"/>
                        </a:spcBef>
                      </a:pPr>
                      <a:r>
                        <a:rPr b="1" lang="es-BO" sz="1800" spc="-21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META</a:t>
                      </a:r>
                      <a:endParaRPr b="0" lang="es-BO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 gridSpan="3">
                  <a:txBody>
                    <a:bodyPr lIns="0" rIns="0" tIns="150840" bIns="0" anchor="t">
                      <a:noAutofit/>
                    </a:bodyPr>
                    <a:p>
                      <a:pPr marL="468720">
                        <a:lnSpc>
                          <a:spcPct val="100000"/>
                        </a:lnSpc>
                        <a:spcBef>
                          <a:spcPts val="1191"/>
                        </a:spcBef>
                      </a:pPr>
                      <a:r>
                        <a:rPr b="1" lang="es-BO" sz="1800" spc="-1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100% DE</a:t>
                      </a:r>
                      <a:r>
                        <a:rPr b="1" lang="es-BO" sz="1800" spc="-7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 </a:t>
                      </a:r>
                      <a:r>
                        <a:rPr b="1" lang="es-BO" sz="1800" spc="-1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EJECUCIÓN</a:t>
                      </a:r>
                      <a:r>
                        <a:rPr b="1" lang="es-BO" sz="1800" spc="4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 </a:t>
                      </a:r>
                      <a:r>
                        <a:rPr b="1" lang="es-BO" sz="1800" spc="-1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DEL</a:t>
                      </a:r>
                      <a:r>
                        <a:rPr b="1" lang="es-BO" sz="1800" spc="-12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 </a:t>
                      </a:r>
                      <a:r>
                        <a:rPr b="1" lang="es-BO" sz="1800" spc="-26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POA</a:t>
                      </a:r>
                      <a:endParaRPr b="0" lang="es-BO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es-BO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es-BO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</a:tr>
            </a:tbl>
          </a:graphicData>
        </a:graphic>
      </p:graphicFrame>
      <p:grpSp>
        <p:nvGrpSpPr>
          <p:cNvPr id="1219" name="object 51"/>
          <p:cNvGrpSpPr/>
          <p:nvPr/>
        </p:nvGrpSpPr>
        <p:grpSpPr>
          <a:xfrm>
            <a:off x="6827040" y="8604360"/>
            <a:ext cx="5939640" cy="595800"/>
            <a:chOff x="6827040" y="8604360"/>
            <a:chExt cx="5939640" cy="595800"/>
          </a:xfrm>
        </p:grpSpPr>
        <p:sp>
          <p:nvSpPr>
            <p:cNvPr id="1220" name="object 52"/>
            <p:cNvSpPr/>
            <p:nvPr/>
          </p:nvSpPr>
          <p:spPr>
            <a:xfrm>
              <a:off x="6827040" y="8604360"/>
              <a:ext cx="1658880" cy="588240"/>
            </a:xfrm>
            <a:custGeom>
              <a:avLst/>
              <a:gdLst>
                <a:gd name="textAreaLeft" fmla="*/ 0 w 1658880"/>
                <a:gd name="textAreaRight" fmla="*/ 1659240 w 1658880"/>
                <a:gd name="textAreaTop" fmla="*/ 0 h 588240"/>
                <a:gd name="textAreaBottom" fmla="*/ 588600 h 588240"/>
              </a:gdLst>
              <a:ahLst/>
              <a:rect l="textAreaLeft" t="textAreaTop" r="textAreaRight" b="textAreaBottom"/>
              <a:pathLst>
                <a:path w="1659254" h="588645">
                  <a:moveTo>
                    <a:pt x="1659001" y="0"/>
                  </a:moveTo>
                  <a:lnTo>
                    <a:pt x="0" y="0"/>
                  </a:lnTo>
                  <a:lnTo>
                    <a:pt x="0" y="588111"/>
                  </a:lnTo>
                  <a:lnTo>
                    <a:pt x="1659001" y="588111"/>
                  </a:lnTo>
                  <a:lnTo>
                    <a:pt x="1659001" y="0"/>
                  </a:lnTo>
                  <a:close/>
                </a:path>
              </a:pathLst>
            </a:custGeom>
            <a:solidFill>
              <a:srgbClr val="4aacc5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221" name="object 53"/>
            <p:cNvSpPr/>
            <p:nvPr/>
          </p:nvSpPr>
          <p:spPr>
            <a:xfrm>
              <a:off x="8485920" y="8604360"/>
              <a:ext cx="4280760" cy="588240"/>
            </a:xfrm>
            <a:custGeom>
              <a:avLst/>
              <a:gdLst>
                <a:gd name="textAreaLeft" fmla="*/ 0 w 4280760"/>
                <a:gd name="textAreaRight" fmla="*/ 4281120 w 4280760"/>
                <a:gd name="textAreaTop" fmla="*/ 0 h 588240"/>
                <a:gd name="textAreaBottom" fmla="*/ 588600 h 588240"/>
              </a:gdLst>
              <a:ahLst/>
              <a:rect l="textAreaLeft" t="textAreaTop" r="textAreaRight" b="textAreaBottom"/>
              <a:pathLst>
                <a:path w="4281170" h="588645">
                  <a:moveTo>
                    <a:pt x="4280915" y="0"/>
                  </a:moveTo>
                  <a:lnTo>
                    <a:pt x="0" y="0"/>
                  </a:lnTo>
                  <a:lnTo>
                    <a:pt x="0" y="588111"/>
                  </a:lnTo>
                  <a:lnTo>
                    <a:pt x="4280915" y="588111"/>
                  </a:lnTo>
                  <a:lnTo>
                    <a:pt x="4280915" y="0"/>
                  </a:lnTo>
                  <a:close/>
                </a:path>
              </a:pathLst>
            </a:custGeom>
            <a:solidFill>
              <a:srgbClr val="205868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pic>
          <p:nvPicPr>
            <p:cNvPr id="1222" name="object 54" descr=""/>
            <p:cNvPicPr/>
            <p:nvPr/>
          </p:nvPicPr>
          <p:blipFill>
            <a:blip r:embed="rId15"/>
            <a:stretch/>
          </p:blipFill>
          <p:spPr>
            <a:xfrm>
              <a:off x="6827040" y="8686800"/>
              <a:ext cx="1658520" cy="5133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223" name="object 55" descr=""/>
            <p:cNvPicPr/>
            <p:nvPr/>
          </p:nvPicPr>
          <p:blipFill>
            <a:blip r:embed="rId16"/>
            <a:stretch/>
          </p:blipFill>
          <p:spPr>
            <a:xfrm>
              <a:off x="8669880" y="8686800"/>
              <a:ext cx="3933000" cy="513360"/>
            </a:xfrm>
            <a:prstGeom prst="rect">
              <a:avLst/>
            </a:prstGeom>
            <a:ln w="0">
              <a:noFill/>
            </a:ln>
          </p:spPr>
        </p:pic>
      </p:grpSp>
      <p:graphicFrame>
        <p:nvGraphicFramePr>
          <p:cNvPr id="1224" name="object 56"/>
          <p:cNvGraphicFramePr/>
          <p:nvPr/>
        </p:nvGraphicFramePr>
        <p:xfrm>
          <a:off x="6820560" y="8585280"/>
          <a:ext cx="5940000" cy="587880"/>
        </p:xfrm>
        <a:graphic>
          <a:graphicData uri="http://schemas.openxmlformats.org/drawingml/2006/table">
            <a:tbl>
              <a:tblPr/>
              <a:tblGrid>
                <a:gridCol w="1659240"/>
                <a:gridCol w="4281120"/>
              </a:tblGrid>
              <a:tr h="587880">
                <a:tc>
                  <a:txBody>
                    <a:bodyPr lIns="0" rIns="0" tIns="152280" bIns="0" anchor="t">
                      <a:noAutofit/>
                    </a:bodyPr>
                    <a:p>
                      <a:pPr marL="121320">
                        <a:lnSpc>
                          <a:spcPct val="100000"/>
                        </a:lnSpc>
                        <a:spcBef>
                          <a:spcPts val="1199"/>
                        </a:spcBef>
                      </a:pPr>
                      <a:r>
                        <a:rPr b="1" lang="es-BO" sz="1800" spc="-12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RESULTADO</a:t>
                      </a:r>
                      <a:endParaRPr b="0" lang="es-BO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0" rIns="0" tIns="152280" bIns="0" anchor="t">
                      <a:noAutofit/>
                    </a:bodyPr>
                    <a:p>
                      <a:pPr marL="328320">
                        <a:lnSpc>
                          <a:spcPct val="100000"/>
                        </a:lnSpc>
                        <a:spcBef>
                          <a:spcPts val="1199"/>
                        </a:spcBef>
                      </a:pPr>
                      <a:r>
                        <a:rPr b="1" lang="es-BO" sz="1800" spc="-1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88,81%</a:t>
                      </a:r>
                      <a:r>
                        <a:rPr b="1" lang="es-BO" sz="1800" spc="-7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 </a:t>
                      </a:r>
                      <a:r>
                        <a:rPr b="1" lang="es-BO" sz="1800" spc="-1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DE</a:t>
                      </a:r>
                      <a:r>
                        <a:rPr b="1" lang="es-BO" sz="1800" spc="-12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 </a:t>
                      </a:r>
                      <a:r>
                        <a:rPr b="1" lang="es-BO" sz="1800" spc="-1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EJECUCIÓN</a:t>
                      </a:r>
                      <a:r>
                        <a:rPr b="1" lang="es-BO" sz="1800" spc="-7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 </a:t>
                      </a:r>
                      <a:r>
                        <a:rPr b="1" lang="es-BO" sz="1800" spc="-1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DEL</a:t>
                      </a:r>
                      <a:r>
                        <a:rPr b="1" lang="es-BO" sz="1800" spc="-15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 </a:t>
                      </a:r>
                      <a:r>
                        <a:rPr b="1" lang="es-BO" sz="1800" spc="-26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POA</a:t>
                      </a:r>
                      <a:endParaRPr b="0" lang="es-BO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225" name="object 57" descr=""/>
          <p:cNvPicPr/>
          <p:nvPr/>
        </p:nvPicPr>
        <p:blipFill>
          <a:blip r:embed="rId17"/>
          <a:stretch/>
        </p:blipFill>
        <p:spPr>
          <a:xfrm>
            <a:off x="8807040" y="9002160"/>
            <a:ext cx="3658680" cy="57600"/>
          </a:xfrm>
          <a:prstGeom prst="rect">
            <a:avLst/>
          </a:prstGeom>
          <a:ln w="0">
            <a:noFill/>
          </a:ln>
        </p:spPr>
      </p:pic>
      <p:grpSp>
        <p:nvGrpSpPr>
          <p:cNvPr id="1226" name="object 58"/>
          <p:cNvGrpSpPr/>
          <p:nvPr/>
        </p:nvGrpSpPr>
        <p:grpSpPr>
          <a:xfrm>
            <a:off x="7197120" y="2295000"/>
            <a:ext cx="5945400" cy="7042320"/>
            <a:chOff x="7197120" y="2295000"/>
            <a:chExt cx="5945400" cy="7042320"/>
          </a:xfrm>
        </p:grpSpPr>
        <p:sp>
          <p:nvSpPr>
            <p:cNvPr id="1227" name="object 59"/>
            <p:cNvSpPr/>
            <p:nvPr/>
          </p:nvSpPr>
          <p:spPr>
            <a:xfrm>
              <a:off x="12826080" y="2295000"/>
              <a:ext cx="316440" cy="7042320"/>
            </a:xfrm>
            <a:custGeom>
              <a:avLst/>
              <a:gdLst>
                <a:gd name="textAreaLeft" fmla="*/ 0 w 316440"/>
                <a:gd name="textAreaRight" fmla="*/ 316800 w 316440"/>
                <a:gd name="textAreaTop" fmla="*/ 0 h 7042320"/>
                <a:gd name="textAreaBottom" fmla="*/ 7042680 h 7042320"/>
              </a:gdLst>
              <a:ahLst/>
              <a:rect l="textAreaLeft" t="textAreaTop" r="textAreaRight" b="textAreaBottom"/>
              <a:pathLst>
                <a:path w="316865" h="7042784">
                  <a:moveTo>
                    <a:pt x="142189" y="6757419"/>
                  </a:moveTo>
                  <a:lnTo>
                    <a:pt x="85710" y="6780913"/>
                  </a:lnTo>
                  <a:lnTo>
                    <a:pt x="54492" y="6812377"/>
                  </a:lnTo>
                  <a:lnTo>
                    <a:pt x="34100" y="6852201"/>
                  </a:lnTo>
                  <a:lnTo>
                    <a:pt x="27105" y="6896836"/>
                  </a:lnTo>
                  <a:lnTo>
                    <a:pt x="27031" y="6897306"/>
                  </a:lnTo>
                  <a:lnTo>
                    <a:pt x="34462" y="6943724"/>
                  </a:lnTo>
                  <a:lnTo>
                    <a:pt x="55168" y="6983387"/>
                  </a:lnTo>
                  <a:lnTo>
                    <a:pt x="86634" y="7014604"/>
                  </a:lnTo>
                  <a:lnTo>
                    <a:pt x="126451" y="7035001"/>
                  </a:lnTo>
                  <a:lnTo>
                    <a:pt x="172212" y="7042200"/>
                  </a:lnTo>
                  <a:lnTo>
                    <a:pt x="217964" y="7034632"/>
                  </a:lnTo>
                  <a:lnTo>
                    <a:pt x="257633" y="7013918"/>
                  </a:lnTo>
                  <a:lnTo>
                    <a:pt x="288852" y="6982452"/>
                  </a:lnTo>
                  <a:lnTo>
                    <a:pt x="309258" y="6942627"/>
                  </a:lnTo>
                  <a:lnTo>
                    <a:pt x="316301" y="6897992"/>
                  </a:lnTo>
                  <a:lnTo>
                    <a:pt x="316373" y="6897535"/>
                  </a:lnTo>
                  <a:lnTo>
                    <a:pt x="142748" y="6897535"/>
                  </a:lnTo>
                  <a:lnTo>
                    <a:pt x="142408" y="6812377"/>
                  </a:lnTo>
                  <a:lnTo>
                    <a:pt x="142283" y="6780913"/>
                  </a:lnTo>
                  <a:lnTo>
                    <a:pt x="142189" y="6757419"/>
                  </a:lnTo>
                  <a:close/>
                </a:path>
                <a:path w="316865" h="7042784">
                  <a:moveTo>
                    <a:pt x="171069" y="6752640"/>
                  </a:moveTo>
                  <a:lnTo>
                    <a:pt x="142189" y="6757419"/>
                  </a:lnTo>
                  <a:lnTo>
                    <a:pt x="142745" y="6896836"/>
                  </a:lnTo>
                  <a:lnTo>
                    <a:pt x="142748" y="6897535"/>
                  </a:lnTo>
                  <a:lnTo>
                    <a:pt x="200660" y="6897306"/>
                  </a:lnTo>
                  <a:lnTo>
                    <a:pt x="200321" y="6812377"/>
                  </a:lnTo>
                  <a:lnTo>
                    <a:pt x="200195" y="6780913"/>
                  </a:lnTo>
                  <a:lnTo>
                    <a:pt x="200101" y="6757202"/>
                  </a:lnTo>
                  <a:lnTo>
                    <a:pt x="171069" y="6752640"/>
                  </a:lnTo>
                  <a:close/>
                </a:path>
                <a:path w="316865" h="7042784">
                  <a:moveTo>
                    <a:pt x="200101" y="6757202"/>
                  </a:moveTo>
                  <a:lnTo>
                    <a:pt x="200658" y="6896836"/>
                  </a:lnTo>
                  <a:lnTo>
                    <a:pt x="200660" y="6897306"/>
                  </a:lnTo>
                  <a:lnTo>
                    <a:pt x="142748" y="6897535"/>
                  </a:lnTo>
                  <a:lnTo>
                    <a:pt x="316373" y="6897535"/>
                  </a:lnTo>
                  <a:lnTo>
                    <a:pt x="308895" y="6851105"/>
                  </a:lnTo>
                  <a:lnTo>
                    <a:pt x="288176" y="6811445"/>
                  </a:lnTo>
                  <a:lnTo>
                    <a:pt x="256709" y="6780232"/>
                  </a:lnTo>
                  <a:lnTo>
                    <a:pt x="216879" y="6759839"/>
                  </a:lnTo>
                  <a:lnTo>
                    <a:pt x="200101" y="6757202"/>
                  </a:lnTo>
                  <a:close/>
                </a:path>
                <a:path w="316865" h="7042784">
                  <a:moveTo>
                    <a:pt x="174294" y="284763"/>
                  </a:moveTo>
                  <a:lnTo>
                    <a:pt x="145415" y="289559"/>
                  </a:lnTo>
                  <a:lnTo>
                    <a:pt x="116400" y="289559"/>
                  </a:lnTo>
                  <a:lnTo>
                    <a:pt x="142170" y="6752640"/>
                  </a:lnTo>
                  <a:lnTo>
                    <a:pt x="142189" y="6757419"/>
                  </a:lnTo>
                  <a:lnTo>
                    <a:pt x="171069" y="6752640"/>
                  </a:lnTo>
                  <a:lnTo>
                    <a:pt x="200083" y="6752640"/>
                  </a:lnTo>
                  <a:lnTo>
                    <a:pt x="174313" y="289559"/>
                  </a:lnTo>
                  <a:lnTo>
                    <a:pt x="145415" y="289559"/>
                  </a:lnTo>
                  <a:lnTo>
                    <a:pt x="116382" y="284982"/>
                  </a:lnTo>
                  <a:lnTo>
                    <a:pt x="174295" y="284982"/>
                  </a:lnTo>
                  <a:lnTo>
                    <a:pt x="174294" y="284763"/>
                  </a:lnTo>
                  <a:close/>
                </a:path>
                <a:path w="316865" h="7042784">
                  <a:moveTo>
                    <a:pt x="200083" y="6752640"/>
                  </a:moveTo>
                  <a:lnTo>
                    <a:pt x="171069" y="6752640"/>
                  </a:lnTo>
                  <a:lnTo>
                    <a:pt x="200101" y="6757202"/>
                  </a:lnTo>
                  <a:lnTo>
                    <a:pt x="200083" y="6752640"/>
                  </a:lnTo>
                  <a:close/>
                </a:path>
                <a:path w="316865" h="7042784">
                  <a:moveTo>
                    <a:pt x="173736" y="144652"/>
                  </a:moveTo>
                  <a:lnTo>
                    <a:pt x="115824" y="144906"/>
                  </a:lnTo>
                  <a:lnTo>
                    <a:pt x="116162" y="229785"/>
                  </a:lnTo>
                  <a:lnTo>
                    <a:pt x="116287" y="261252"/>
                  </a:lnTo>
                  <a:lnTo>
                    <a:pt x="116382" y="284982"/>
                  </a:lnTo>
                  <a:lnTo>
                    <a:pt x="145415" y="289559"/>
                  </a:lnTo>
                  <a:lnTo>
                    <a:pt x="174294" y="284763"/>
                  </a:lnTo>
                  <a:lnTo>
                    <a:pt x="173739" y="145414"/>
                  </a:lnTo>
                  <a:lnTo>
                    <a:pt x="173736" y="144652"/>
                  </a:lnTo>
                  <a:close/>
                </a:path>
                <a:path w="316865" h="7042784">
                  <a:moveTo>
                    <a:pt x="144145" y="0"/>
                  </a:moveTo>
                  <a:lnTo>
                    <a:pt x="98442" y="7588"/>
                  </a:lnTo>
                  <a:lnTo>
                    <a:pt x="58786" y="28307"/>
                  </a:lnTo>
                  <a:lnTo>
                    <a:pt x="27568" y="59774"/>
                  </a:lnTo>
                  <a:lnTo>
                    <a:pt x="7176" y="99604"/>
                  </a:lnTo>
                  <a:lnTo>
                    <a:pt x="198" y="144145"/>
                  </a:lnTo>
                  <a:lnTo>
                    <a:pt x="119" y="144652"/>
                  </a:lnTo>
                  <a:lnTo>
                    <a:pt x="7539" y="191105"/>
                  </a:lnTo>
                  <a:lnTo>
                    <a:pt x="28252" y="230736"/>
                  </a:lnTo>
                  <a:lnTo>
                    <a:pt x="59737" y="261936"/>
                  </a:lnTo>
                  <a:lnTo>
                    <a:pt x="99592" y="282335"/>
                  </a:lnTo>
                  <a:lnTo>
                    <a:pt x="116382" y="284982"/>
                  </a:lnTo>
                  <a:lnTo>
                    <a:pt x="115826" y="145414"/>
                  </a:lnTo>
                  <a:lnTo>
                    <a:pt x="115824" y="144906"/>
                  </a:lnTo>
                  <a:lnTo>
                    <a:pt x="289479" y="144652"/>
                  </a:lnTo>
                  <a:lnTo>
                    <a:pt x="289560" y="144145"/>
                  </a:lnTo>
                  <a:lnTo>
                    <a:pt x="281971" y="98454"/>
                  </a:lnTo>
                  <a:lnTo>
                    <a:pt x="261252" y="58823"/>
                  </a:lnTo>
                  <a:lnTo>
                    <a:pt x="229785" y="27623"/>
                  </a:lnTo>
                  <a:lnTo>
                    <a:pt x="189955" y="7224"/>
                  </a:lnTo>
                  <a:lnTo>
                    <a:pt x="144145" y="0"/>
                  </a:lnTo>
                  <a:close/>
                </a:path>
                <a:path w="316865" h="7042784">
                  <a:moveTo>
                    <a:pt x="289479" y="144652"/>
                  </a:moveTo>
                  <a:lnTo>
                    <a:pt x="173736" y="144652"/>
                  </a:lnTo>
                  <a:lnTo>
                    <a:pt x="174075" y="229785"/>
                  </a:lnTo>
                  <a:lnTo>
                    <a:pt x="174200" y="261252"/>
                  </a:lnTo>
                  <a:lnTo>
                    <a:pt x="174294" y="284763"/>
                  </a:lnTo>
                  <a:lnTo>
                    <a:pt x="191105" y="281971"/>
                  </a:lnTo>
                  <a:lnTo>
                    <a:pt x="230736" y="261252"/>
                  </a:lnTo>
                  <a:lnTo>
                    <a:pt x="261936" y="229785"/>
                  </a:lnTo>
                  <a:lnTo>
                    <a:pt x="282335" y="189955"/>
                  </a:lnTo>
                  <a:lnTo>
                    <a:pt x="289359" y="145414"/>
                  </a:lnTo>
                  <a:lnTo>
                    <a:pt x="289479" y="144652"/>
                  </a:lnTo>
                  <a:close/>
                </a:path>
              </a:pathLst>
            </a:custGeom>
            <a:solidFill>
              <a:srgbClr val="c8a75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pic>
          <p:nvPicPr>
            <p:cNvPr id="1228" name="object 60" descr=""/>
            <p:cNvPicPr/>
            <p:nvPr/>
          </p:nvPicPr>
          <p:blipFill>
            <a:blip r:embed="rId18"/>
            <a:stretch/>
          </p:blipFill>
          <p:spPr>
            <a:xfrm>
              <a:off x="7197120" y="4475520"/>
              <a:ext cx="5022720" cy="369576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1229" name="object 62"/>
          <p:cNvSpPr/>
          <p:nvPr/>
        </p:nvSpPr>
        <p:spPr>
          <a:xfrm>
            <a:off x="13825800" y="2068920"/>
            <a:ext cx="3219840" cy="438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240" bIns="0" anchor="t">
            <a:spAutoFit/>
          </a:bodyPr>
          <a:p>
            <a:pPr marL="12600">
              <a:lnSpc>
                <a:spcPct val="100000"/>
              </a:lnSpc>
              <a:spcBef>
                <a:spcPts val="96"/>
              </a:spcBef>
            </a:pPr>
            <a:r>
              <a:rPr b="1" lang="es-BO" sz="2800" spc="-12" strike="noStrike" u="sng">
                <a:solidFill>
                  <a:srgbClr val="77923b"/>
                </a:solidFill>
                <a:uFill>
                  <a:solidFill>
                    <a:srgbClr val="77923b"/>
                  </a:solidFill>
                </a:uFill>
                <a:latin typeface="Arial"/>
                <a:ea typeface="Arial"/>
              </a:rPr>
              <a:t>CAPACITACIONES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230" name="object 64"/>
          <p:cNvGraphicFramePr/>
          <p:nvPr/>
        </p:nvGraphicFramePr>
        <p:xfrm>
          <a:off x="13195800" y="2964960"/>
          <a:ext cx="4561560" cy="2185200"/>
        </p:xfrm>
        <a:graphic>
          <a:graphicData uri="http://schemas.openxmlformats.org/drawingml/2006/table">
            <a:tbl>
              <a:tblPr/>
              <a:tblGrid>
                <a:gridCol w="1838880"/>
                <a:gridCol w="2722680"/>
              </a:tblGrid>
              <a:tr h="604800">
                <a:tc>
                  <a:txBody>
                    <a:bodyPr lIns="0" rIns="0" tIns="159840" bIns="0" anchor="t">
                      <a:noAutofit/>
                    </a:bodyPr>
                    <a:p>
                      <a:pPr marL="9000" algn="ctr">
                        <a:lnSpc>
                          <a:spcPct val="100000"/>
                        </a:lnSpc>
                        <a:spcBef>
                          <a:spcPts val="1261"/>
                        </a:spcBef>
                      </a:pPr>
                      <a:r>
                        <a:rPr b="1" lang="es-BO" sz="1800" spc="-21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META</a:t>
                      </a:r>
                      <a:endParaRPr b="0" lang="es-BO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77923b"/>
                    </a:solidFill>
                  </a:tcPr>
                </a:tc>
                <a:tc>
                  <a:txBody>
                    <a:bodyPr lIns="0" rIns="0" tIns="159840" bIns="0" anchor="t">
                      <a:noAutofit/>
                    </a:bodyPr>
                    <a:p>
                      <a:pPr marL="242640">
                        <a:lnSpc>
                          <a:spcPct val="100000"/>
                        </a:lnSpc>
                        <a:spcBef>
                          <a:spcPts val="1261"/>
                        </a:spcBef>
                      </a:pPr>
                      <a:r>
                        <a:rPr b="1" lang="es-BO" sz="1800" spc="-1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4 </a:t>
                      </a:r>
                      <a:r>
                        <a:rPr b="1" lang="es-BO" sz="1800" spc="-12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CAPACITACIONES</a:t>
                      </a:r>
                      <a:endParaRPr b="0" lang="es-BO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4f6128"/>
                    </a:solidFill>
                  </a:tcPr>
                </a:tc>
              </a:tr>
              <a:tr h="604800">
                <a:tc>
                  <a:txBody>
                    <a:bodyPr lIns="0" rIns="0" tIns="159840" bIns="0" anchor="t">
                      <a:noAutofit/>
                    </a:bodyPr>
                    <a:p>
                      <a:pPr marL="3960" algn="ctr">
                        <a:lnSpc>
                          <a:spcPct val="100000"/>
                        </a:lnSpc>
                        <a:spcBef>
                          <a:spcPts val="1261"/>
                        </a:spcBef>
                      </a:pPr>
                      <a:r>
                        <a:rPr b="1" lang="es-BO" sz="1800" spc="-12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RESULTADO</a:t>
                      </a:r>
                      <a:endParaRPr b="0" lang="es-BO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77923b"/>
                    </a:solidFill>
                  </a:tcPr>
                </a:tc>
                <a:tc>
                  <a:txBody>
                    <a:bodyPr lIns="0" rIns="0" tIns="22680" bIns="0" anchor="t">
                      <a:noAutofit/>
                    </a:bodyPr>
                    <a:p>
                      <a:pPr marL="2520" algn="ctr">
                        <a:lnSpc>
                          <a:spcPct val="100000"/>
                        </a:lnSpc>
                        <a:spcBef>
                          <a:spcPts val="181"/>
                        </a:spcBef>
                      </a:pPr>
                      <a:r>
                        <a:rPr b="1" lang="es-BO" sz="1800" spc="-1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8</a:t>
                      </a:r>
                      <a:r>
                        <a:rPr b="1" lang="es-BO" sz="1800" spc="-7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 </a:t>
                      </a:r>
                      <a:r>
                        <a:rPr b="1" lang="es-BO" sz="1800" spc="-12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CAPACITACIONES</a:t>
                      </a:r>
                      <a:endParaRPr b="0" lang="es-BO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marL="2520" algn="ctr">
                        <a:lnSpc>
                          <a:spcPct val="100000"/>
                        </a:lnSpc>
                      </a:pPr>
                      <a:r>
                        <a:rPr b="1" lang="es-BO" sz="1800" spc="-12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REALIZADAS</a:t>
                      </a:r>
                      <a:endParaRPr b="0" lang="es-BO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6128"/>
                    </a:solidFill>
                  </a:tcPr>
                </a:tc>
              </a:tr>
              <a:tr h="975240">
                <a:tc>
                  <a:txBody>
                    <a:bodyPr lIns="0" rIns="0" tIns="5400" bIns="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b="0" lang="es-BO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marL="298440" indent="-14544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s-BO" sz="1600" spc="-12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PRESUPUESTO EJECUTADO</a:t>
                      </a:r>
                      <a:endParaRPr b="0" lang="es-BO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77923b"/>
                    </a:solidFill>
                  </a:tcPr>
                </a:tc>
                <a:tc>
                  <a:txBody>
                    <a:bodyPr lIns="0" rIns="0" tIns="0" bIns="0" anchor="t">
                      <a:noAutofit/>
                    </a:bodyPr>
                    <a:p>
                      <a:pPr marL="452880" algn="ctr">
                        <a:lnSpc>
                          <a:spcPts val="1919"/>
                        </a:lnSpc>
                      </a:pPr>
                      <a:r>
                        <a:rPr b="1" lang="es-BO" sz="1600" spc="-12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CAPACITACIONES </a:t>
                      </a:r>
                      <a:r>
                        <a:rPr b="1" lang="es-BO" sz="1600" spc="-1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REALIZADAS</a:t>
                      </a:r>
                      <a:r>
                        <a:rPr b="1" lang="es-BO" sz="1600" spc="-46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 </a:t>
                      </a:r>
                      <a:r>
                        <a:rPr b="1" lang="es-BO" sz="1600" spc="-26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CON </a:t>
                      </a:r>
                      <a:r>
                        <a:rPr b="1" lang="es-BO" sz="1600" spc="-12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FINANCIAMIENTO EXTERNO</a:t>
                      </a:r>
                      <a:endParaRPr b="0" lang="es-BO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6128"/>
                    </a:solidFill>
                  </a:tcPr>
                </a:tc>
              </a:tr>
            </a:tbl>
          </a:graphicData>
        </a:graphic>
      </p:graphicFrame>
      <p:pic>
        <p:nvPicPr>
          <p:cNvPr id="1231" name="object 65" descr=""/>
          <p:cNvPicPr/>
          <p:nvPr/>
        </p:nvPicPr>
        <p:blipFill>
          <a:blip r:embed="rId19"/>
          <a:stretch/>
        </p:blipFill>
        <p:spPr>
          <a:xfrm>
            <a:off x="741960" y="3961080"/>
            <a:ext cx="5640480" cy="4077720"/>
          </a:xfrm>
          <a:prstGeom prst="rect">
            <a:avLst/>
          </a:prstGeom>
          <a:ln w="0">
            <a:noFill/>
          </a:ln>
        </p:spPr>
      </p:pic>
      <p:pic>
        <p:nvPicPr>
          <p:cNvPr id="1232" name="object 66" descr=""/>
          <p:cNvPicPr/>
          <p:nvPr/>
        </p:nvPicPr>
        <p:blipFill>
          <a:blip r:embed="rId20"/>
          <a:stretch/>
        </p:blipFill>
        <p:spPr>
          <a:xfrm>
            <a:off x="13854600" y="5454000"/>
            <a:ext cx="3345120" cy="291600"/>
          </a:xfrm>
          <a:prstGeom prst="rect">
            <a:avLst/>
          </a:prstGeom>
          <a:ln w="0">
            <a:noFill/>
          </a:ln>
        </p:spPr>
      </p:pic>
      <p:sp>
        <p:nvSpPr>
          <p:cNvPr id="1233" name="object 67"/>
          <p:cNvSpPr/>
          <p:nvPr/>
        </p:nvSpPr>
        <p:spPr>
          <a:xfrm>
            <a:off x="13825800" y="5346720"/>
            <a:ext cx="3377880" cy="438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240" bIns="0" anchor="t">
            <a:spAutoFit/>
          </a:bodyPr>
          <a:p>
            <a:pPr marL="12600">
              <a:lnSpc>
                <a:spcPct val="100000"/>
              </a:lnSpc>
              <a:spcBef>
                <a:spcPts val="96"/>
              </a:spcBef>
            </a:pPr>
            <a:r>
              <a:rPr b="1" lang="es-BO" sz="2800" spc="-12" strike="noStrike" u="sng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Arial"/>
                <a:ea typeface="Arial"/>
              </a:rPr>
              <a:t>CONTRATACIONES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34" name="object 68" descr=""/>
          <p:cNvPicPr/>
          <p:nvPr/>
        </p:nvPicPr>
        <p:blipFill>
          <a:blip r:embed="rId21"/>
          <a:stretch/>
        </p:blipFill>
        <p:spPr>
          <a:xfrm>
            <a:off x="13830480" y="5743800"/>
            <a:ext cx="3393720" cy="7884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235" name="object 69"/>
          <p:cNvGraphicFramePr/>
          <p:nvPr/>
        </p:nvGraphicFramePr>
        <p:xfrm>
          <a:off x="13216680" y="6132240"/>
          <a:ext cx="4560840" cy="2681280"/>
        </p:xfrm>
        <a:graphic>
          <a:graphicData uri="http://schemas.openxmlformats.org/drawingml/2006/table">
            <a:tbl>
              <a:tblPr/>
              <a:tblGrid>
                <a:gridCol w="1495080"/>
                <a:gridCol w="3065760"/>
              </a:tblGrid>
              <a:tr h="975240">
                <a:tc>
                  <a:txBody>
                    <a:bodyPr lIns="0" rIns="0" tIns="81720" bIns="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646"/>
                        </a:spcBef>
                      </a:pPr>
                      <a:endParaRPr b="0" lang="es-BO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marL="9360" algn="ctr">
                        <a:lnSpc>
                          <a:spcPct val="100000"/>
                        </a:lnSpc>
                        <a:spcBef>
                          <a:spcPts val="6"/>
                        </a:spcBef>
                      </a:pPr>
                      <a:r>
                        <a:rPr b="1" lang="es-BO" sz="1800" spc="-21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META</a:t>
                      </a:r>
                      <a:endParaRPr b="0" lang="es-BO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7e7e7e"/>
                    </a:solidFill>
                  </a:tcPr>
                </a:tc>
                <a:tc>
                  <a:txBody>
                    <a:bodyPr lIns="0" rIns="0" tIns="0" bIns="0" anchor="t">
                      <a:noAutofit/>
                    </a:bodyPr>
                    <a:p>
                      <a:pPr algn="ctr">
                        <a:lnSpc>
                          <a:spcPts val="1885"/>
                        </a:lnSpc>
                      </a:pPr>
                      <a:r>
                        <a:rPr b="1" lang="es-BO" sz="1600" spc="-1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12</a:t>
                      </a:r>
                      <a:r>
                        <a:rPr b="1" lang="es-BO" sz="1600" spc="-46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 </a:t>
                      </a:r>
                      <a:r>
                        <a:rPr b="1" lang="es-BO" sz="1600" spc="-1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PROCESOS</a:t>
                      </a:r>
                      <a:r>
                        <a:rPr b="1" lang="es-BO" sz="1600" spc="-26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 DE</a:t>
                      </a:r>
                      <a:endParaRPr b="0" lang="es-BO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marL="143640" indent="720" algn="ctr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s-BO" sz="1600" spc="-12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CONTRATACIÓN </a:t>
                      </a:r>
                      <a:r>
                        <a:rPr b="1" lang="es-BO" sz="1600" spc="-1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PROGRAMADOS</a:t>
                      </a:r>
                      <a:r>
                        <a:rPr b="1" lang="es-BO" sz="1600" spc="9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 </a:t>
                      </a:r>
                      <a:r>
                        <a:rPr b="1" lang="es-BO" sz="1600" spc="-1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EN</a:t>
                      </a:r>
                      <a:r>
                        <a:rPr b="1" lang="es-BO" sz="1600" spc="-52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 </a:t>
                      </a:r>
                      <a:r>
                        <a:rPr b="1" lang="es-BO" sz="1600" spc="-1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EL</a:t>
                      </a:r>
                      <a:r>
                        <a:rPr b="1" lang="es-BO" sz="1600" spc="-46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 </a:t>
                      </a:r>
                      <a:r>
                        <a:rPr b="1" lang="es-BO" sz="1600" spc="-26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PAC </a:t>
                      </a:r>
                      <a:r>
                        <a:rPr b="1" lang="es-BO" sz="1600" spc="-12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(Bs672.405,00)</a:t>
                      </a:r>
                      <a:endParaRPr b="0" lang="es-BO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404040"/>
                    </a:solidFill>
                  </a:tcPr>
                </a:tc>
              </a:tr>
              <a:tr h="1706040">
                <a:tc>
                  <a:txBody>
                    <a:bodyPr lIns="0" rIns="0" tIns="0" bIns="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endParaRPr b="0" lang="es-BO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b="0" lang="es-BO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endParaRPr b="0" lang="es-BO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marL="3240" algn="ctr">
                        <a:lnSpc>
                          <a:spcPct val="100000"/>
                        </a:lnSpc>
                        <a:spcBef>
                          <a:spcPts val="6"/>
                        </a:spcBef>
                      </a:pPr>
                      <a:r>
                        <a:rPr b="1" lang="es-BO" sz="1600" spc="-12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RESULTADO</a:t>
                      </a:r>
                      <a:endParaRPr b="0" lang="es-BO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7e7e7e"/>
                    </a:solidFill>
                  </a:tcPr>
                </a:tc>
                <a:tc>
                  <a:txBody>
                    <a:bodyPr lIns="0" rIns="0" tIns="0" bIns="0" anchor="t">
                      <a:noAutofit/>
                    </a:bodyPr>
                    <a:p>
                      <a:pPr algn="ctr">
                        <a:lnSpc>
                          <a:spcPts val="1888"/>
                        </a:lnSpc>
                      </a:pPr>
                      <a:r>
                        <a:rPr b="1" lang="es-BO" sz="1600" spc="-1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42</a:t>
                      </a:r>
                      <a:r>
                        <a:rPr b="1" lang="es-BO" sz="1600" spc="-46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 </a:t>
                      </a:r>
                      <a:r>
                        <a:rPr b="1" lang="es-BO" sz="1600" spc="-1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PROCESOS</a:t>
                      </a:r>
                      <a:r>
                        <a:rPr b="1" lang="es-BO" sz="1600" spc="-26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 </a:t>
                      </a:r>
                      <a:r>
                        <a:rPr b="1" lang="es-BO" sz="1600" spc="-12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EJECUTADOS</a:t>
                      </a:r>
                      <a:endParaRPr b="0" lang="es-BO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s-BO" sz="1600" spc="-1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(Bs</a:t>
                      </a:r>
                      <a:r>
                        <a:rPr b="1" lang="es-BO" sz="1600" spc="-26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 </a:t>
                      </a:r>
                      <a:r>
                        <a:rPr b="1" lang="es-BO" sz="1600" spc="-12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970.309,14)</a:t>
                      </a:r>
                      <a:endParaRPr b="0" lang="es-BO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79"/>
                        </a:spcBef>
                      </a:pPr>
                      <a:endParaRPr b="0" lang="es-BO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marL="356400" indent="-28692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Wingdings" charset="2"/>
                        <a:buChar char=""/>
                        <a:tabLst>
                          <a:tab algn="l" pos="356400"/>
                        </a:tabLst>
                      </a:pPr>
                      <a:r>
                        <a:rPr b="1" lang="es-BO" sz="1600" spc="-1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12</a:t>
                      </a:r>
                      <a:r>
                        <a:rPr b="1" lang="es-BO" sz="1600" spc="194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 </a:t>
                      </a:r>
                      <a:r>
                        <a:rPr b="1" lang="es-BO" sz="1600" spc="-1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INSCRITOS</a:t>
                      </a:r>
                      <a:r>
                        <a:rPr b="1" lang="es-BO" sz="1600" spc="214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 </a:t>
                      </a:r>
                      <a:r>
                        <a:rPr b="1" lang="es-BO" sz="1600" spc="-1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EN</a:t>
                      </a:r>
                      <a:r>
                        <a:rPr b="1" lang="es-BO" sz="1600" spc="199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 </a:t>
                      </a:r>
                      <a:r>
                        <a:rPr b="1" lang="es-BO" sz="1600" spc="-26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EL</a:t>
                      </a:r>
                      <a:r>
                        <a:rPr b="1" lang="es-BO" sz="1600" spc="497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  </a:t>
                      </a:r>
                      <a:r>
                        <a:rPr b="1" lang="es-BO" sz="1600" spc="-1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PAC</a:t>
                      </a:r>
                      <a:r>
                        <a:rPr b="1" lang="es-BO" sz="1600" spc="-15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 </a:t>
                      </a:r>
                      <a:r>
                        <a:rPr b="1" lang="es-BO" sz="1600" spc="-1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–</a:t>
                      </a:r>
                      <a:r>
                        <a:rPr b="1" lang="es-BO" sz="1600" spc="-15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 </a:t>
                      </a:r>
                      <a:r>
                        <a:rPr b="1" lang="es-BO" sz="1600" spc="-12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Bs672.405,00</a:t>
                      </a:r>
                      <a:endParaRPr b="0" lang="es-BO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marL="356400" indent="-286560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Wingdings" charset="2"/>
                        <a:buChar char=""/>
                        <a:tabLst>
                          <a:tab algn="l" pos="356400"/>
                        </a:tabLst>
                      </a:pPr>
                      <a:r>
                        <a:rPr b="1" lang="es-BO" sz="1600" spc="-1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30</a:t>
                      </a:r>
                      <a:r>
                        <a:rPr b="1" lang="es-BO" sz="1600" spc="449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 </a:t>
                      </a:r>
                      <a:r>
                        <a:rPr b="1" lang="es-BO" sz="1600" spc="-1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NO</a:t>
                      </a:r>
                      <a:r>
                        <a:rPr b="1" lang="es-BO" sz="1600" spc="463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 </a:t>
                      </a:r>
                      <a:r>
                        <a:rPr b="1" lang="es-BO" sz="1600" spc="-1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INSCRITOS</a:t>
                      </a:r>
                      <a:r>
                        <a:rPr b="1" lang="es-BO" sz="1600" spc="454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 </a:t>
                      </a:r>
                      <a:r>
                        <a:rPr b="1" lang="es-BO" sz="1600" spc="-1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EN</a:t>
                      </a:r>
                      <a:r>
                        <a:rPr b="1" lang="es-BO" sz="1600" spc="449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 </a:t>
                      </a:r>
                      <a:r>
                        <a:rPr b="1" lang="es-BO" sz="1600" spc="-26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EL</a:t>
                      </a:r>
                      <a:endParaRPr b="0" lang="es-BO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marL="356400">
                        <a:lnSpc>
                          <a:spcPts val="1851"/>
                        </a:lnSpc>
                        <a:tabLst>
                          <a:tab algn="l" pos="356400"/>
                        </a:tabLst>
                      </a:pPr>
                      <a:r>
                        <a:rPr b="1" lang="es-BO" sz="1600" spc="-1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PAC</a:t>
                      </a:r>
                      <a:r>
                        <a:rPr b="1" lang="es-BO" sz="1600" spc="18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 </a:t>
                      </a:r>
                      <a:r>
                        <a:rPr b="1" lang="es-BO" sz="1600" spc="-1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–</a:t>
                      </a:r>
                      <a:r>
                        <a:rPr b="1" lang="es-BO" sz="1600" spc="-26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 </a:t>
                      </a:r>
                      <a:r>
                        <a:rPr b="1" lang="es-BO" sz="1600" spc="-12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Bs297.904,14</a:t>
                      </a:r>
                      <a:endParaRPr b="0" lang="es-BO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04040"/>
                    </a:solidFill>
                  </a:tcPr>
                </a:tc>
              </a:tr>
            </a:tbl>
          </a:graphicData>
        </a:graphic>
      </p:graphicFrame>
    </p:spTree>
  </p:cSld>
  <p:transition spd="slow">
    <p:push dir="u"/>
  </p:transition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6" name="object 8"/>
          <p:cNvSpPr/>
          <p:nvPr/>
        </p:nvSpPr>
        <p:spPr>
          <a:xfrm>
            <a:off x="1297800" y="1920960"/>
            <a:ext cx="2982240" cy="865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240" bIns="0" anchor="t">
            <a:spAutoFit/>
          </a:bodyPr>
          <a:p>
            <a:pPr marL="654120" indent="-641880">
              <a:lnSpc>
                <a:spcPct val="100000"/>
              </a:lnSpc>
              <a:spcBef>
                <a:spcPts val="96"/>
              </a:spcBef>
              <a:tabLst>
                <a:tab algn="l" pos="0"/>
              </a:tabLst>
            </a:pPr>
            <a:r>
              <a:rPr b="1" lang="es-BO" sz="2800" spc="-12" strike="noStrike" u="sng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ea typeface="Arial"/>
              </a:rPr>
              <a:t>ORIENTACIONES</a:t>
            </a:r>
            <a:r>
              <a:rPr b="1" lang="es-BO" sz="2800" spc="-12" strike="noStrike">
                <a:solidFill>
                  <a:srgbClr val="006fc0"/>
                </a:solidFill>
                <a:latin typeface="Arial"/>
                <a:ea typeface="Arial"/>
              </a:rPr>
              <a:t> </a:t>
            </a:r>
            <a:r>
              <a:rPr b="1" lang="es-BO" sz="2800" spc="-12" strike="noStrike" u="sng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ea typeface="Arial"/>
              </a:rPr>
              <a:t>LEGALES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7" name="object 10"/>
          <p:cNvSpPr/>
          <p:nvPr/>
        </p:nvSpPr>
        <p:spPr>
          <a:xfrm>
            <a:off x="11652480" y="2120040"/>
            <a:ext cx="316440" cy="7433640"/>
          </a:xfrm>
          <a:custGeom>
            <a:avLst/>
            <a:gdLst>
              <a:gd name="textAreaLeft" fmla="*/ 0 w 316440"/>
              <a:gd name="textAreaRight" fmla="*/ 316800 w 316440"/>
              <a:gd name="textAreaTop" fmla="*/ 0 h 7433640"/>
              <a:gd name="textAreaBottom" fmla="*/ 7434000 h 7433640"/>
            </a:gdLst>
            <a:ahLst/>
            <a:rect l="textAreaLeft" t="textAreaTop" r="textAreaRight" b="textAreaBottom"/>
            <a:pathLst>
              <a:path w="316865" h="7433945">
                <a:moveTo>
                  <a:pt x="142219" y="7148950"/>
                </a:moveTo>
                <a:lnTo>
                  <a:pt x="85710" y="7172440"/>
                </a:lnTo>
                <a:lnTo>
                  <a:pt x="54492" y="7203898"/>
                </a:lnTo>
                <a:lnTo>
                  <a:pt x="34100" y="7243718"/>
                </a:lnTo>
                <a:lnTo>
                  <a:pt x="27095" y="7288415"/>
                </a:lnTo>
                <a:lnTo>
                  <a:pt x="27027" y="7288847"/>
                </a:lnTo>
                <a:lnTo>
                  <a:pt x="26924" y="7289507"/>
                </a:lnTo>
                <a:lnTo>
                  <a:pt x="34450" y="7335240"/>
                </a:lnTo>
                <a:lnTo>
                  <a:pt x="55132" y="7374904"/>
                </a:lnTo>
                <a:lnTo>
                  <a:pt x="86579" y="7406125"/>
                </a:lnTo>
                <a:lnTo>
                  <a:pt x="126402" y="7426529"/>
                </a:lnTo>
                <a:lnTo>
                  <a:pt x="172212" y="7433741"/>
                </a:lnTo>
                <a:lnTo>
                  <a:pt x="217964" y="7426186"/>
                </a:lnTo>
                <a:lnTo>
                  <a:pt x="257633" y="7405483"/>
                </a:lnTo>
                <a:lnTo>
                  <a:pt x="288852" y="7374025"/>
                </a:lnTo>
                <a:lnTo>
                  <a:pt x="309258" y="7334204"/>
                </a:lnTo>
                <a:lnTo>
                  <a:pt x="316311" y="7289507"/>
                </a:lnTo>
                <a:lnTo>
                  <a:pt x="316381" y="7289063"/>
                </a:lnTo>
                <a:lnTo>
                  <a:pt x="142748" y="7289063"/>
                </a:lnTo>
                <a:lnTo>
                  <a:pt x="142427" y="7203898"/>
                </a:lnTo>
                <a:lnTo>
                  <a:pt x="142306" y="7171792"/>
                </a:lnTo>
                <a:lnTo>
                  <a:pt x="142219" y="7148950"/>
                </a:lnTo>
                <a:close/>
              </a:path>
              <a:path w="316865" h="7433945">
                <a:moveTo>
                  <a:pt x="171069" y="7144181"/>
                </a:moveTo>
                <a:lnTo>
                  <a:pt x="142219" y="7148950"/>
                </a:lnTo>
                <a:lnTo>
                  <a:pt x="142745" y="7288415"/>
                </a:lnTo>
                <a:lnTo>
                  <a:pt x="142748" y="7289063"/>
                </a:lnTo>
                <a:lnTo>
                  <a:pt x="200660" y="7288847"/>
                </a:lnTo>
                <a:lnTo>
                  <a:pt x="200339" y="7203898"/>
                </a:lnTo>
                <a:lnTo>
                  <a:pt x="200218" y="7171792"/>
                </a:lnTo>
                <a:lnTo>
                  <a:pt x="200132" y="7148754"/>
                </a:lnTo>
                <a:lnTo>
                  <a:pt x="171069" y="7144181"/>
                </a:lnTo>
                <a:close/>
              </a:path>
              <a:path w="316865" h="7433945">
                <a:moveTo>
                  <a:pt x="200132" y="7148754"/>
                </a:moveTo>
                <a:lnTo>
                  <a:pt x="200658" y="7288415"/>
                </a:lnTo>
                <a:lnTo>
                  <a:pt x="200660" y="7288847"/>
                </a:lnTo>
                <a:lnTo>
                  <a:pt x="142748" y="7289063"/>
                </a:lnTo>
                <a:lnTo>
                  <a:pt x="316381" y="7289063"/>
                </a:lnTo>
                <a:lnTo>
                  <a:pt x="308895" y="7242681"/>
                </a:lnTo>
                <a:lnTo>
                  <a:pt x="288176" y="7203015"/>
                </a:lnTo>
                <a:lnTo>
                  <a:pt x="256709" y="7171792"/>
                </a:lnTo>
                <a:lnTo>
                  <a:pt x="216879" y="7151388"/>
                </a:lnTo>
                <a:lnTo>
                  <a:pt x="200132" y="7148754"/>
                </a:lnTo>
                <a:close/>
              </a:path>
              <a:path w="316865" h="7433945">
                <a:moveTo>
                  <a:pt x="174264" y="284785"/>
                </a:moveTo>
                <a:lnTo>
                  <a:pt x="145288" y="289560"/>
                </a:lnTo>
                <a:lnTo>
                  <a:pt x="116369" y="289560"/>
                </a:lnTo>
                <a:lnTo>
                  <a:pt x="142201" y="7144181"/>
                </a:lnTo>
                <a:lnTo>
                  <a:pt x="142219" y="7148950"/>
                </a:lnTo>
                <a:lnTo>
                  <a:pt x="171069" y="7144181"/>
                </a:lnTo>
                <a:lnTo>
                  <a:pt x="200114" y="7144181"/>
                </a:lnTo>
                <a:lnTo>
                  <a:pt x="174282" y="289560"/>
                </a:lnTo>
                <a:lnTo>
                  <a:pt x="145288" y="289560"/>
                </a:lnTo>
                <a:lnTo>
                  <a:pt x="116351" y="284990"/>
                </a:lnTo>
                <a:lnTo>
                  <a:pt x="174264" y="284990"/>
                </a:lnTo>
                <a:lnTo>
                  <a:pt x="174264" y="284785"/>
                </a:lnTo>
                <a:close/>
              </a:path>
              <a:path w="316865" h="7433945">
                <a:moveTo>
                  <a:pt x="200114" y="7144181"/>
                </a:moveTo>
                <a:lnTo>
                  <a:pt x="171069" y="7144181"/>
                </a:lnTo>
                <a:lnTo>
                  <a:pt x="200132" y="7148754"/>
                </a:lnTo>
                <a:lnTo>
                  <a:pt x="200114" y="7144181"/>
                </a:lnTo>
                <a:close/>
              </a:path>
              <a:path w="316865" h="7433945">
                <a:moveTo>
                  <a:pt x="173736" y="144652"/>
                </a:moveTo>
                <a:lnTo>
                  <a:pt x="115824" y="144907"/>
                </a:lnTo>
                <a:lnTo>
                  <a:pt x="116144" y="229849"/>
                </a:lnTo>
                <a:lnTo>
                  <a:pt x="116262" y="261315"/>
                </a:lnTo>
                <a:lnTo>
                  <a:pt x="116351" y="284990"/>
                </a:lnTo>
                <a:lnTo>
                  <a:pt x="145288" y="289560"/>
                </a:lnTo>
                <a:lnTo>
                  <a:pt x="174264" y="284785"/>
                </a:lnTo>
                <a:lnTo>
                  <a:pt x="173738" y="145288"/>
                </a:lnTo>
                <a:lnTo>
                  <a:pt x="173736" y="144652"/>
                </a:lnTo>
                <a:close/>
              </a:path>
              <a:path w="316865" h="7433945">
                <a:moveTo>
                  <a:pt x="144272" y="0"/>
                </a:moveTo>
                <a:lnTo>
                  <a:pt x="98519" y="7538"/>
                </a:lnTo>
                <a:lnTo>
                  <a:pt x="58850" y="28244"/>
                </a:lnTo>
                <a:lnTo>
                  <a:pt x="27631" y="59710"/>
                </a:lnTo>
                <a:lnTo>
                  <a:pt x="7225" y="99527"/>
                </a:lnTo>
                <a:lnTo>
                  <a:pt x="160" y="144272"/>
                </a:lnTo>
                <a:lnTo>
                  <a:pt x="100" y="144652"/>
                </a:lnTo>
                <a:lnTo>
                  <a:pt x="0" y="145288"/>
                </a:lnTo>
                <a:lnTo>
                  <a:pt x="7538" y="191040"/>
                </a:lnTo>
                <a:lnTo>
                  <a:pt x="28244" y="230709"/>
                </a:lnTo>
                <a:lnTo>
                  <a:pt x="59710" y="261928"/>
                </a:lnTo>
                <a:lnTo>
                  <a:pt x="99527" y="282334"/>
                </a:lnTo>
                <a:lnTo>
                  <a:pt x="116351" y="284990"/>
                </a:lnTo>
                <a:lnTo>
                  <a:pt x="115825" y="145288"/>
                </a:lnTo>
                <a:lnTo>
                  <a:pt x="115824" y="144907"/>
                </a:lnTo>
                <a:lnTo>
                  <a:pt x="289499" y="144652"/>
                </a:lnTo>
                <a:lnTo>
                  <a:pt x="289560" y="144272"/>
                </a:lnTo>
                <a:lnTo>
                  <a:pt x="282021" y="98519"/>
                </a:lnTo>
                <a:lnTo>
                  <a:pt x="261315" y="58850"/>
                </a:lnTo>
                <a:lnTo>
                  <a:pt x="229849" y="27631"/>
                </a:lnTo>
                <a:lnTo>
                  <a:pt x="190032" y="7225"/>
                </a:lnTo>
                <a:lnTo>
                  <a:pt x="144272" y="0"/>
                </a:lnTo>
                <a:close/>
              </a:path>
              <a:path w="316865" h="7433945">
                <a:moveTo>
                  <a:pt x="289499" y="144652"/>
                </a:moveTo>
                <a:lnTo>
                  <a:pt x="173736" y="144652"/>
                </a:lnTo>
                <a:lnTo>
                  <a:pt x="174057" y="229849"/>
                </a:lnTo>
                <a:lnTo>
                  <a:pt x="174175" y="261315"/>
                </a:lnTo>
                <a:lnTo>
                  <a:pt x="174264" y="284785"/>
                </a:lnTo>
                <a:lnTo>
                  <a:pt x="230709" y="261315"/>
                </a:lnTo>
                <a:lnTo>
                  <a:pt x="261928" y="229849"/>
                </a:lnTo>
                <a:lnTo>
                  <a:pt x="282334" y="190032"/>
                </a:lnTo>
                <a:lnTo>
                  <a:pt x="289399" y="145288"/>
                </a:lnTo>
                <a:lnTo>
                  <a:pt x="289499" y="144652"/>
                </a:lnTo>
                <a:close/>
              </a:path>
            </a:pathLst>
          </a:custGeom>
          <a:solidFill>
            <a:srgbClr val="c8a75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238" name="object 11"/>
          <p:cNvSpPr/>
          <p:nvPr/>
        </p:nvSpPr>
        <p:spPr>
          <a:xfrm>
            <a:off x="854280" y="5094000"/>
            <a:ext cx="2667240" cy="25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3320" bIns="0" anchor="t">
            <a:spAutoFit/>
          </a:bodyPr>
          <a:p>
            <a:pPr marL="12600">
              <a:lnSpc>
                <a:spcPct val="100000"/>
              </a:lnSpc>
              <a:spcBef>
                <a:spcPts val="105"/>
              </a:spcBef>
            </a:pPr>
            <a:r>
              <a:rPr b="1" lang="es-BO" sz="800" spc="-1" strike="noStrike">
                <a:solidFill>
                  <a:srgbClr val="0f243e"/>
                </a:solidFill>
                <a:latin typeface="Arial"/>
                <a:ea typeface="Arial"/>
              </a:rPr>
              <a:t>Fuente:</a:t>
            </a:r>
            <a:r>
              <a:rPr b="1" lang="es-BO" sz="800" spc="-26" strike="noStrike">
                <a:solidFill>
                  <a:srgbClr val="0f243e"/>
                </a:solidFill>
                <a:latin typeface="Arial"/>
                <a:ea typeface="Arial"/>
              </a:rPr>
              <a:t> </a:t>
            </a:r>
            <a:r>
              <a:rPr b="0" lang="es-BO" sz="800" spc="-12" strike="noStrike">
                <a:solidFill>
                  <a:srgbClr val="0f243e"/>
                </a:solidFill>
                <a:latin typeface="Arial"/>
                <a:ea typeface="Arial"/>
              </a:rPr>
              <a:t>Coordinación</a:t>
            </a:r>
            <a:r>
              <a:rPr b="0" lang="es-BO" sz="800" spc="12" strike="noStrike">
                <a:solidFill>
                  <a:srgbClr val="0f243e"/>
                </a:solidFill>
                <a:latin typeface="Arial"/>
                <a:ea typeface="Arial"/>
              </a:rPr>
              <a:t> </a:t>
            </a:r>
            <a:r>
              <a:rPr b="0" lang="es-BO" sz="800" spc="-1" strike="noStrike">
                <a:solidFill>
                  <a:srgbClr val="0f243e"/>
                </a:solidFill>
                <a:latin typeface="Arial"/>
                <a:ea typeface="Arial"/>
              </a:rPr>
              <a:t>Nacional</a:t>
            </a:r>
            <a:r>
              <a:rPr b="0" lang="es-BO" sz="800" spc="-7" strike="noStrike">
                <a:solidFill>
                  <a:srgbClr val="0f243e"/>
                </a:solidFill>
                <a:latin typeface="Arial"/>
                <a:ea typeface="Arial"/>
              </a:rPr>
              <a:t> </a:t>
            </a:r>
            <a:r>
              <a:rPr b="0" lang="es-BO" sz="800" spc="-1" strike="noStrike">
                <a:solidFill>
                  <a:srgbClr val="0f243e"/>
                </a:solidFill>
                <a:latin typeface="Arial"/>
                <a:ea typeface="Arial"/>
              </a:rPr>
              <a:t>y</a:t>
            </a:r>
            <a:r>
              <a:rPr b="0" lang="es-BO" sz="800" spc="-15" strike="noStrike">
                <a:solidFill>
                  <a:srgbClr val="0f243e"/>
                </a:solidFill>
                <a:latin typeface="Arial"/>
                <a:ea typeface="Arial"/>
              </a:rPr>
              <a:t> </a:t>
            </a:r>
            <a:r>
              <a:rPr b="0" lang="es-BO" sz="800" spc="-1" strike="noStrike">
                <a:solidFill>
                  <a:srgbClr val="0f243e"/>
                </a:solidFill>
                <a:latin typeface="Arial"/>
                <a:ea typeface="Arial"/>
              </a:rPr>
              <a:t>Coord.</a:t>
            </a:r>
            <a:r>
              <a:rPr b="0" lang="es-BO" sz="800" spc="9" strike="noStrike">
                <a:solidFill>
                  <a:srgbClr val="0f243e"/>
                </a:solidFill>
                <a:latin typeface="Arial"/>
                <a:ea typeface="Arial"/>
              </a:rPr>
              <a:t> </a:t>
            </a:r>
            <a:r>
              <a:rPr b="0" lang="es-BO" sz="800" spc="-12" strike="noStrike">
                <a:solidFill>
                  <a:srgbClr val="0f243e"/>
                </a:solidFill>
                <a:latin typeface="Arial"/>
                <a:ea typeface="Arial"/>
              </a:rPr>
              <a:t>Departamentales</a:t>
            </a:r>
            <a:endParaRPr b="0" lang="es-BO" sz="800" spc="-1" strike="noStrike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ct val="100000"/>
              </a:lnSpc>
            </a:pPr>
            <a:r>
              <a:rPr b="1" lang="es-BO" sz="800" spc="-12" strike="noStrike">
                <a:solidFill>
                  <a:srgbClr val="0f243e"/>
                </a:solidFill>
                <a:latin typeface="Arial"/>
                <a:ea typeface="Arial"/>
              </a:rPr>
              <a:t>Elaboración:</a:t>
            </a:r>
            <a:r>
              <a:rPr b="1" lang="es-BO" sz="800" spc="97" strike="noStrike">
                <a:solidFill>
                  <a:srgbClr val="0f243e"/>
                </a:solidFill>
                <a:latin typeface="Arial"/>
                <a:ea typeface="Arial"/>
              </a:rPr>
              <a:t> </a:t>
            </a:r>
            <a:r>
              <a:rPr b="0" lang="es-BO" sz="800" spc="-12" strike="noStrike">
                <a:solidFill>
                  <a:srgbClr val="0f243e"/>
                </a:solidFill>
                <a:latin typeface="Arial"/>
                <a:ea typeface="Arial"/>
              </a:rPr>
              <a:t>UAFO-Planificación</a:t>
            </a:r>
            <a:endParaRPr b="0" lang="es-BO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39" name="object 12" descr=""/>
          <p:cNvPicPr/>
          <p:nvPr/>
        </p:nvPicPr>
        <p:blipFill>
          <a:blip r:embed="rId1"/>
          <a:stretch/>
        </p:blipFill>
        <p:spPr>
          <a:xfrm>
            <a:off x="410040" y="300600"/>
            <a:ext cx="1377360" cy="1373760"/>
          </a:xfrm>
          <a:prstGeom prst="rect">
            <a:avLst/>
          </a:prstGeom>
          <a:ln w="0">
            <a:noFill/>
          </a:ln>
        </p:spPr>
      </p:pic>
      <p:pic>
        <p:nvPicPr>
          <p:cNvPr id="1240" name="object 13" descr=""/>
          <p:cNvPicPr/>
          <p:nvPr/>
        </p:nvPicPr>
        <p:blipFill>
          <a:blip r:embed="rId2"/>
          <a:stretch/>
        </p:blipFill>
        <p:spPr>
          <a:xfrm>
            <a:off x="2121480" y="286560"/>
            <a:ext cx="1186920" cy="1348560"/>
          </a:xfrm>
          <a:prstGeom prst="rect">
            <a:avLst/>
          </a:prstGeom>
          <a:ln w="0">
            <a:noFill/>
          </a:ln>
        </p:spPr>
      </p:pic>
      <p:pic>
        <p:nvPicPr>
          <p:cNvPr id="1241" name="object 14" descr=""/>
          <p:cNvPicPr/>
          <p:nvPr/>
        </p:nvPicPr>
        <p:blipFill>
          <a:blip r:embed="rId3"/>
          <a:stretch/>
        </p:blipFill>
        <p:spPr>
          <a:xfrm>
            <a:off x="16096320" y="9145440"/>
            <a:ext cx="795240" cy="795240"/>
          </a:xfrm>
          <a:prstGeom prst="rect">
            <a:avLst/>
          </a:prstGeom>
          <a:ln w="0">
            <a:noFill/>
          </a:ln>
        </p:spPr>
      </p:pic>
      <p:pic>
        <p:nvPicPr>
          <p:cNvPr id="1242" name="object 15" descr=""/>
          <p:cNvPicPr/>
          <p:nvPr/>
        </p:nvPicPr>
        <p:blipFill>
          <a:blip r:embed="rId4"/>
          <a:stretch/>
        </p:blipFill>
        <p:spPr>
          <a:xfrm>
            <a:off x="17182440" y="9039240"/>
            <a:ext cx="664920" cy="1029960"/>
          </a:xfrm>
          <a:prstGeom prst="rect">
            <a:avLst/>
          </a:prstGeom>
          <a:ln w="0">
            <a:noFill/>
          </a:ln>
        </p:spPr>
      </p:pic>
      <p:pic>
        <p:nvPicPr>
          <p:cNvPr id="1243" name="object 16" descr=""/>
          <p:cNvPicPr/>
          <p:nvPr/>
        </p:nvPicPr>
        <p:blipFill>
          <a:blip r:embed="rId5"/>
          <a:stretch/>
        </p:blipFill>
        <p:spPr>
          <a:xfrm>
            <a:off x="4867200" y="6144480"/>
            <a:ext cx="6302880" cy="3451680"/>
          </a:xfrm>
          <a:prstGeom prst="rect">
            <a:avLst/>
          </a:prstGeom>
          <a:ln w="0">
            <a:noFill/>
          </a:ln>
        </p:spPr>
      </p:pic>
      <p:sp>
        <p:nvSpPr>
          <p:cNvPr id="1244" name="object 17"/>
          <p:cNvSpPr/>
          <p:nvPr/>
        </p:nvSpPr>
        <p:spPr>
          <a:xfrm>
            <a:off x="0" y="10136160"/>
            <a:ext cx="6032160" cy="150840"/>
          </a:xfrm>
          <a:custGeom>
            <a:avLst/>
            <a:gdLst>
              <a:gd name="textAreaLeft" fmla="*/ 0 w 6032160"/>
              <a:gd name="textAreaRight" fmla="*/ 6032520 w 6032160"/>
              <a:gd name="textAreaTop" fmla="*/ 0 h 150840"/>
              <a:gd name="textAreaBottom" fmla="*/ 151200 h 150840"/>
            </a:gdLst>
            <a:ahLst/>
            <a:rect l="textAreaLeft" t="textAreaTop" r="textAreaRight" b="textAreaBottom"/>
            <a:pathLst>
              <a:path w="6032500" h="151129">
                <a:moveTo>
                  <a:pt x="6031992" y="0"/>
                </a:moveTo>
                <a:lnTo>
                  <a:pt x="0" y="0"/>
                </a:lnTo>
                <a:lnTo>
                  <a:pt x="0" y="150876"/>
                </a:lnTo>
                <a:lnTo>
                  <a:pt x="6031992" y="150876"/>
                </a:lnTo>
                <a:lnTo>
                  <a:pt x="6031992" y="0"/>
                </a:lnTo>
                <a:close/>
              </a:path>
            </a:pathLst>
          </a:custGeom>
          <a:solidFill>
            <a:srgbClr val="ff303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245" name="object 18"/>
          <p:cNvSpPr/>
          <p:nvPr/>
        </p:nvSpPr>
        <p:spPr>
          <a:xfrm>
            <a:off x="6127920" y="10136160"/>
            <a:ext cx="6032160" cy="150840"/>
          </a:xfrm>
          <a:custGeom>
            <a:avLst/>
            <a:gdLst>
              <a:gd name="textAreaLeft" fmla="*/ 0 w 6032160"/>
              <a:gd name="textAreaRight" fmla="*/ 6032520 w 6032160"/>
              <a:gd name="textAreaTop" fmla="*/ 0 h 150840"/>
              <a:gd name="textAreaBottom" fmla="*/ 151200 h 150840"/>
            </a:gdLst>
            <a:ahLst/>
            <a:rect l="textAreaLeft" t="textAreaTop" r="textAreaRight" b="textAreaBottom"/>
            <a:pathLst>
              <a:path w="6032500" h="151129">
                <a:moveTo>
                  <a:pt x="6031992" y="0"/>
                </a:moveTo>
                <a:lnTo>
                  <a:pt x="0" y="0"/>
                </a:lnTo>
                <a:lnTo>
                  <a:pt x="0" y="150876"/>
                </a:lnTo>
                <a:lnTo>
                  <a:pt x="6031992" y="150876"/>
                </a:lnTo>
                <a:lnTo>
                  <a:pt x="6031992" y="0"/>
                </a:lnTo>
                <a:close/>
              </a:path>
            </a:pathLst>
          </a:custGeom>
          <a:solidFill>
            <a:srgbClr val="ffde5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246" name="object 19"/>
          <p:cNvSpPr/>
          <p:nvPr/>
        </p:nvSpPr>
        <p:spPr>
          <a:xfrm>
            <a:off x="12255840" y="10136160"/>
            <a:ext cx="6032160" cy="150840"/>
          </a:xfrm>
          <a:custGeom>
            <a:avLst/>
            <a:gdLst>
              <a:gd name="textAreaLeft" fmla="*/ 0 w 6032160"/>
              <a:gd name="textAreaRight" fmla="*/ 6032520 w 6032160"/>
              <a:gd name="textAreaTop" fmla="*/ 0 h 150840"/>
              <a:gd name="textAreaBottom" fmla="*/ 151200 h 150840"/>
            </a:gdLst>
            <a:ahLst/>
            <a:rect l="textAreaLeft" t="textAreaTop" r="textAreaRight" b="textAreaBottom"/>
            <a:pathLst>
              <a:path w="6032500" h="151129">
                <a:moveTo>
                  <a:pt x="6031992" y="0"/>
                </a:moveTo>
                <a:lnTo>
                  <a:pt x="0" y="0"/>
                </a:lnTo>
                <a:lnTo>
                  <a:pt x="0" y="150876"/>
                </a:lnTo>
                <a:lnTo>
                  <a:pt x="6031992" y="150876"/>
                </a:lnTo>
                <a:lnTo>
                  <a:pt x="6031992" y="0"/>
                </a:lnTo>
                <a:close/>
              </a:path>
            </a:pathLst>
          </a:custGeom>
          <a:solidFill>
            <a:srgbClr val="00be6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grpSp>
        <p:nvGrpSpPr>
          <p:cNvPr id="1247" name="object 21"/>
          <p:cNvGrpSpPr/>
          <p:nvPr/>
        </p:nvGrpSpPr>
        <p:grpSpPr>
          <a:xfrm>
            <a:off x="4867200" y="1901520"/>
            <a:ext cx="11813400" cy="5024160"/>
            <a:chOff x="4867200" y="1901520"/>
            <a:chExt cx="11813400" cy="5024160"/>
          </a:xfrm>
        </p:grpSpPr>
        <p:pic>
          <p:nvPicPr>
            <p:cNvPr id="1248" name="object 22" descr=""/>
            <p:cNvPicPr/>
            <p:nvPr/>
          </p:nvPicPr>
          <p:blipFill>
            <a:blip r:embed="rId6"/>
            <a:stretch/>
          </p:blipFill>
          <p:spPr>
            <a:xfrm>
              <a:off x="4867200" y="1901520"/>
              <a:ext cx="6302880" cy="40640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249" name="object 23" descr=""/>
            <p:cNvPicPr/>
            <p:nvPr/>
          </p:nvPicPr>
          <p:blipFill>
            <a:blip r:embed="rId7"/>
            <a:stretch/>
          </p:blipFill>
          <p:spPr>
            <a:xfrm>
              <a:off x="14695200" y="3043080"/>
              <a:ext cx="1985400" cy="36662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250" name="object 24" descr=""/>
            <p:cNvPicPr/>
            <p:nvPr/>
          </p:nvPicPr>
          <p:blipFill>
            <a:blip r:embed="rId8"/>
            <a:stretch/>
          </p:blipFill>
          <p:spPr>
            <a:xfrm>
              <a:off x="14686200" y="4920480"/>
              <a:ext cx="974880" cy="19731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251" name="object 25" descr=""/>
            <p:cNvPicPr/>
            <p:nvPr/>
          </p:nvPicPr>
          <p:blipFill>
            <a:blip r:embed="rId9"/>
            <a:stretch/>
          </p:blipFill>
          <p:spPr>
            <a:xfrm>
              <a:off x="14238000" y="4920480"/>
              <a:ext cx="906480" cy="20052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252" name="object 26" descr=""/>
            <p:cNvPicPr/>
            <p:nvPr/>
          </p:nvPicPr>
          <p:blipFill>
            <a:blip r:embed="rId10"/>
            <a:stretch/>
          </p:blipFill>
          <p:spPr>
            <a:xfrm>
              <a:off x="13183560" y="4920480"/>
              <a:ext cx="1621080" cy="19504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253" name="object 27" descr=""/>
            <p:cNvPicPr/>
            <p:nvPr/>
          </p:nvPicPr>
          <p:blipFill>
            <a:blip r:embed="rId11"/>
            <a:stretch/>
          </p:blipFill>
          <p:spPr>
            <a:xfrm>
              <a:off x="12799440" y="4667400"/>
              <a:ext cx="2005200" cy="151128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254" name="object 28" descr=""/>
            <p:cNvPicPr/>
            <p:nvPr/>
          </p:nvPicPr>
          <p:blipFill>
            <a:blip r:embed="rId12"/>
            <a:stretch/>
          </p:blipFill>
          <p:spPr>
            <a:xfrm>
              <a:off x="12816360" y="3245760"/>
              <a:ext cx="1988640" cy="17935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255" name="object 29" descr=""/>
            <p:cNvPicPr/>
            <p:nvPr/>
          </p:nvPicPr>
          <p:blipFill>
            <a:blip r:embed="rId13"/>
            <a:stretch/>
          </p:blipFill>
          <p:spPr>
            <a:xfrm>
              <a:off x="13816080" y="3035160"/>
              <a:ext cx="988560" cy="20037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256" name="object 30" descr=""/>
            <p:cNvPicPr/>
            <p:nvPr/>
          </p:nvPicPr>
          <p:blipFill>
            <a:blip r:embed="rId14"/>
            <a:stretch/>
          </p:blipFill>
          <p:spPr>
            <a:xfrm>
              <a:off x="14631480" y="3033720"/>
              <a:ext cx="173520" cy="20052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257" name="object 31" descr=""/>
            <p:cNvPicPr/>
            <p:nvPr/>
          </p:nvPicPr>
          <p:blipFill>
            <a:blip r:embed="rId15"/>
            <a:stretch/>
          </p:blipFill>
          <p:spPr>
            <a:xfrm>
              <a:off x="14658840" y="3033720"/>
              <a:ext cx="145800" cy="20052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258" name="object 32" descr=""/>
            <p:cNvPicPr/>
            <p:nvPr/>
          </p:nvPicPr>
          <p:blipFill>
            <a:blip r:embed="rId16"/>
            <a:stretch/>
          </p:blipFill>
          <p:spPr>
            <a:xfrm>
              <a:off x="14745240" y="3074040"/>
              <a:ext cx="1886040" cy="35665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259" name="object 33"/>
            <p:cNvSpPr/>
            <p:nvPr/>
          </p:nvSpPr>
          <p:spPr>
            <a:xfrm>
              <a:off x="14745240" y="4960440"/>
              <a:ext cx="856800" cy="1855080"/>
            </a:xfrm>
            <a:custGeom>
              <a:avLst/>
              <a:gdLst>
                <a:gd name="textAreaLeft" fmla="*/ 0 w 856800"/>
                <a:gd name="textAreaRight" fmla="*/ 857160 w 856800"/>
                <a:gd name="textAreaTop" fmla="*/ 0 h 1855080"/>
                <a:gd name="textAreaBottom" fmla="*/ 1855440 h 1855080"/>
              </a:gdLst>
              <a:ahLst/>
              <a:rect l="textAreaLeft" t="textAreaTop" r="textAreaRight" b="textAreaBottom"/>
              <a:pathLst>
                <a:path w="857250" h="1855470">
                  <a:moveTo>
                    <a:pt x="0" y="0"/>
                  </a:moveTo>
                  <a:lnTo>
                    <a:pt x="340232" y="1855469"/>
                  </a:lnTo>
                  <a:lnTo>
                    <a:pt x="389129" y="1845823"/>
                  </a:lnTo>
                  <a:lnTo>
                    <a:pt x="437712" y="1834900"/>
                  </a:lnTo>
                  <a:lnTo>
                    <a:pt x="485959" y="1822708"/>
                  </a:lnTo>
                  <a:lnTo>
                    <a:pt x="533845" y="1809256"/>
                  </a:lnTo>
                  <a:lnTo>
                    <a:pt x="581348" y="1794551"/>
                  </a:lnTo>
                  <a:lnTo>
                    <a:pt x="628444" y="1778601"/>
                  </a:lnTo>
                  <a:lnTo>
                    <a:pt x="675109" y="1761415"/>
                  </a:lnTo>
                  <a:lnTo>
                    <a:pt x="721320" y="1743000"/>
                  </a:lnTo>
                  <a:lnTo>
                    <a:pt x="767054" y="1723364"/>
                  </a:lnTo>
                  <a:lnTo>
                    <a:pt x="812287" y="1702516"/>
                  </a:lnTo>
                  <a:lnTo>
                    <a:pt x="856996" y="16804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260" name="object 34"/>
            <p:cNvSpPr/>
            <p:nvPr/>
          </p:nvSpPr>
          <p:spPr>
            <a:xfrm>
              <a:off x="14297760" y="4960440"/>
              <a:ext cx="787680" cy="1886400"/>
            </a:xfrm>
            <a:custGeom>
              <a:avLst/>
              <a:gdLst>
                <a:gd name="textAreaLeft" fmla="*/ 0 w 787680"/>
                <a:gd name="textAreaRight" fmla="*/ 788040 w 787680"/>
                <a:gd name="textAreaTop" fmla="*/ 0 h 1886400"/>
                <a:gd name="textAreaBottom" fmla="*/ 1886760 h 1886400"/>
              </a:gdLst>
              <a:ahLst/>
              <a:rect l="textAreaLeft" t="textAreaTop" r="textAreaRight" b="textAreaBottom"/>
              <a:pathLst>
                <a:path w="788034" h="1886584">
                  <a:moveTo>
                    <a:pt x="447421" y="0"/>
                  </a:moveTo>
                  <a:lnTo>
                    <a:pt x="0" y="1832610"/>
                  </a:lnTo>
                  <a:lnTo>
                    <a:pt x="48503" y="1843773"/>
                  </a:lnTo>
                  <a:lnTo>
                    <a:pt x="97222" y="1853641"/>
                  </a:lnTo>
                  <a:lnTo>
                    <a:pt x="146131" y="1862213"/>
                  </a:lnTo>
                  <a:lnTo>
                    <a:pt x="195204" y="1869489"/>
                  </a:lnTo>
                  <a:lnTo>
                    <a:pt x="244417" y="1875468"/>
                  </a:lnTo>
                  <a:lnTo>
                    <a:pt x="293744" y="1880149"/>
                  </a:lnTo>
                  <a:lnTo>
                    <a:pt x="343158" y="1883532"/>
                  </a:lnTo>
                  <a:lnTo>
                    <a:pt x="392636" y="1885616"/>
                  </a:lnTo>
                  <a:lnTo>
                    <a:pt x="442150" y="1886401"/>
                  </a:lnTo>
                  <a:lnTo>
                    <a:pt x="491677" y="1885886"/>
                  </a:lnTo>
                  <a:lnTo>
                    <a:pt x="541189" y="1884071"/>
                  </a:lnTo>
                  <a:lnTo>
                    <a:pt x="590663" y="1880955"/>
                  </a:lnTo>
                  <a:lnTo>
                    <a:pt x="640071" y="1876537"/>
                  </a:lnTo>
                  <a:lnTo>
                    <a:pt x="689389" y="1870817"/>
                  </a:lnTo>
                  <a:lnTo>
                    <a:pt x="738592" y="1863795"/>
                  </a:lnTo>
                  <a:lnTo>
                    <a:pt x="787653" y="1855469"/>
                  </a:lnTo>
                  <a:lnTo>
                    <a:pt x="447421" y="0"/>
                  </a:lnTo>
                  <a:close/>
                </a:path>
              </a:pathLst>
            </a:custGeom>
            <a:solidFill>
              <a:srgbClr val="6f2f9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pic>
          <p:nvPicPr>
            <p:cNvPr id="1261" name="object 35" descr=""/>
            <p:cNvPicPr/>
            <p:nvPr/>
          </p:nvPicPr>
          <p:blipFill>
            <a:blip r:embed="rId17"/>
            <a:stretch/>
          </p:blipFill>
          <p:spPr>
            <a:xfrm>
              <a:off x="12858840" y="3286440"/>
              <a:ext cx="1886040" cy="350640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262" name="object 36"/>
            <p:cNvSpPr/>
            <p:nvPr/>
          </p:nvSpPr>
          <p:spPr>
            <a:xfrm>
              <a:off x="13876200" y="3075120"/>
              <a:ext cx="869040" cy="1885680"/>
            </a:xfrm>
            <a:custGeom>
              <a:avLst/>
              <a:gdLst>
                <a:gd name="textAreaLeft" fmla="*/ 0 w 869040"/>
                <a:gd name="textAreaRight" fmla="*/ 869400 w 869040"/>
                <a:gd name="textAreaTop" fmla="*/ 0 h 1885680"/>
                <a:gd name="textAreaBottom" fmla="*/ 1886040 h 1885680"/>
              </a:gdLst>
              <a:ahLst/>
              <a:rect l="textAreaLeft" t="textAreaTop" r="textAreaRight" b="textAreaBottom"/>
              <a:pathLst>
                <a:path w="869315" h="1885950">
                  <a:moveTo>
                    <a:pt x="814450" y="0"/>
                  </a:moveTo>
                  <a:lnTo>
                    <a:pt x="764400" y="2120"/>
                  </a:lnTo>
                  <a:lnTo>
                    <a:pt x="714491" y="5562"/>
                  </a:lnTo>
                  <a:lnTo>
                    <a:pt x="664748" y="10320"/>
                  </a:lnTo>
                  <a:lnTo>
                    <a:pt x="615197" y="16388"/>
                  </a:lnTo>
                  <a:lnTo>
                    <a:pt x="565864" y="23759"/>
                  </a:lnTo>
                  <a:lnTo>
                    <a:pt x="516773" y="32426"/>
                  </a:lnTo>
                  <a:lnTo>
                    <a:pt x="467949" y="42382"/>
                  </a:lnTo>
                  <a:lnTo>
                    <a:pt x="419419" y="53622"/>
                  </a:lnTo>
                  <a:lnTo>
                    <a:pt x="371206" y="66139"/>
                  </a:lnTo>
                  <a:lnTo>
                    <a:pt x="323338" y="79926"/>
                  </a:lnTo>
                  <a:lnTo>
                    <a:pt x="275838" y="94976"/>
                  </a:lnTo>
                  <a:lnTo>
                    <a:pt x="228732" y="111284"/>
                  </a:lnTo>
                  <a:lnTo>
                    <a:pt x="182046" y="128843"/>
                  </a:lnTo>
                  <a:lnTo>
                    <a:pt x="135804" y="147646"/>
                  </a:lnTo>
                  <a:lnTo>
                    <a:pt x="90032" y="167686"/>
                  </a:lnTo>
                  <a:lnTo>
                    <a:pt x="44756" y="188958"/>
                  </a:lnTo>
                  <a:lnTo>
                    <a:pt x="0" y="211454"/>
                  </a:lnTo>
                  <a:lnTo>
                    <a:pt x="869187" y="1885568"/>
                  </a:lnTo>
                  <a:lnTo>
                    <a:pt x="814450" y="0"/>
                  </a:lnTo>
                  <a:close/>
                </a:path>
              </a:pathLst>
            </a:custGeom>
            <a:solidFill>
              <a:srgbClr val="00afe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263" name="object 37"/>
            <p:cNvSpPr/>
            <p:nvPr/>
          </p:nvSpPr>
          <p:spPr>
            <a:xfrm>
              <a:off x="14690520" y="3151080"/>
              <a:ext cx="54720" cy="1809360"/>
            </a:xfrm>
            <a:custGeom>
              <a:avLst/>
              <a:gdLst>
                <a:gd name="textAreaLeft" fmla="*/ 0 w 54720"/>
                <a:gd name="textAreaRight" fmla="*/ 55080 w 54720"/>
                <a:gd name="textAreaTop" fmla="*/ 0 h 1809360"/>
                <a:gd name="textAreaBottom" fmla="*/ 1809720 h 1809360"/>
              </a:gdLst>
              <a:ahLst/>
              <a:rect l="textAreaLeft" t="textAreaTop" r="textAreaRight" b="textAreaBottom"/>
              <a:pathLst>
                <a:path w="55244" h="1809750">
                  <a:moveTo>
                    <a:pt x="0" y="1809368"/>
                  </a:moveTo>
                  <a:lnTo>
                    <a:pt x="54736" y="1809368"/>
                  </a:lnTo>
                  <a:lnTo>
                    <a:pt x="54736" y="0"/>
                  </a:lnTo>
                  <a:lnTo>
                    <a:pt x="0" y="0"/>
                  </a:lnTo>
                  <a:lnTo>
                    <a:pt x="0" y="1809368"/>
                  </a:lnTo>
                  <a:close/>
                </a:path>
              </a:pathLst>
            </a:custGeom>
            <a:solidFill>
              <a:srgbClr val="ff66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264" name="object 38"/>
            <p:cNvSpPr/>
            <p:nvPr/>
          </p:nvSpPr>
          <p:spPr>
            <a:xfrm>
              <a:off x="14717880" y="3151080"/>
              <a:ext cx="27720" cy="1809360"/>
            </a:xfrm>
            <a:custGeom>
              <a:avLst/>
              <a:gdLst>
                <a:gd name="textAreaLeft" fmla="*/ 0 w 27720"/>
                <a:gd name="textAreaRight" fmla="*/ 28080 w 27720"/>
                <a:gd name="textAreaTop" fmla="*/ 0 h 1809360"/>
                <a:gd name="textAreaBottom" fmla="*/ 1809720 h 1809360"/>
              </a:gdLst>
              <a:ahLst/>
              <a:rect l="textAreaLeft" t="textAreaTop" r="textAreaRight" b="textAreaBottom"/>
              <a:pathLst>
                <a:path w="27940" h="1809750">
                  <a:moveTo>
                    <a:pt x="0" y="1809368"/>
                  </a:moveTo>
                  <a:lnTo>
                    <a:pt x="27431" y="1809368"/>
                  </a:lnTo>
                  <a:lnTo>
                    <a:pt x="27431" y="0"/>
                  </a:lnTo>
                  <a:lnTo>
                    <a:pt x="0" y="0"/>
                  </a:lnTo>
                  <a:lnTo>
                    <a:pt x="0" y="1809368"/>
                  </a:lnTo>
                  <a:close/>
                </a:path>
              </a:pathLst>
            </a:custGeom>
            <a:solidFill>
              <a:srgbClr val="cc00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265" name="object 39"/>
            <p:cNvSpPr/>
            <p:nvPr/>
          </p:nvSpPr>
          <p:spPr>
            <a:xfrm>
              <a:off x="14731920" y="2945520"/>
              <a:ext cx="740520" cy="129240"/>
            </a:xfrm>
            <a:custGeom>
              <a:avLst/>
              <a:gdLst>
                <a:gd name="textAreaLeft" fmla="*/ 0 w 740520"/>
                <a:gd name="textAreaRight" fmla="*/ 740880 w 740520"/>
                <a:gd name="textAreaTop" fmla="*/ 0 h 129240"/>
                <a:gd name="textAreaBottom" fmla="*/ 129600 h 129240"/>
              </a:gdLst>
              <a:ahLst/>
              <a:rect l="textAreaLeft" t="textAreaTop" r="textAreaRight" b="textAreaBottom"/>
              <a:pathLst>
                <a:path w="741044" h="129539">
                  <a:moveTo>
                    <a:pt x="0" y="129540"/>
                  </a:moveTo>
                  <a:lnTo>
                    <a:pt x="684276" y="0"/>
                  </a:lnTo>
                  <a:lnTo>
                    <a:pt x="740663" y="0"/>
                  </a:lnTo>
                </a:path>
              </a:pathLst>
            </a:custGeom>
            <a:noFill/>
            <a:ln w="9144">
              <a:solidFill>
                <a:srgbClr val="a6a6a6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sp>
        <p:nvSpPr>
          <p:cNvPr id="1266" name="object 40"/>
          <p:cNvSpPr/>
          <p:nvPr/>
        </p:nvSpPr>
        <p:spPr>
          <a:xfrm>
            <a:off x="13415760" y="1556280"/>
            <a:ext cx="2311200" cy="438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240" bIns="0" anchor="t">
            <a:spAutoFit/>
          </a:bodyPr>
          <a:p>
            <a:pPr marL="12600">
              <a:lnSpc>
                <a:spcPct val="100000"/>
              </a:lnSpc>
              <a:spcBef>
                <a:spcPts val="96"/>
              </a:spcBef>
            </a:pPr>
            <a:r>
              <a:rPr b="1" lang="es-BO" sz="2800" spc="-12" strike="noStrike" u="sng">
                <a:solidFill>
                  <a:srgbClr val="996600"/>
                </a:solidFill>
                <a:uFill>
                  <a:solidFill>
                    <a:srgbClr val="996600"/>
                  </a:solidFill>
                </a:uFill>
                <a:latin typeface="Arial"/>
                <a:ea typeface="Arial"/>
              </a:rPr>
              <a:t>SENTENCIAS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7" name="object 42"/>
          <p:cNvSpPr/>
          <p:nvPr/>
        </p:nvSpPr>
        <p:spPr>
          <a:xfrm>
            <a:off x="15574680" y="4169160"/>
            <a:ext cx="431280" cy="489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240" bIns="0" anchor="t">
            <a:spAutoFit/>
          </a:bodyPr>
          <a:p>
            <a:pPr marL="68760">
              <a:lnSpc>
                <a:spcPts val="1879"/>
              </a:lnSpc>
              <a:spcBef>
                <a:spcPts val="96"/>
              </a:spcBef>
            </a:pPr>
            <a:r>
              <a:rPr b="1" lang="es-BO" sz="1600" spc="-26" strike="noStrike">
                <a:solidFill>
                  <a:srgbClr val="ffffff"/>
                </a:solidFill>
                <a:latin typeface="Arial"/>
                <a:ea typeface="Arial"/>
              </a:rPr>
              <a:t>184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1879"/>
              </a:lnSpc>
            </a:pPr>
            <a:r>
              <a:rPr b="1" lang="es-BO" sz="1600" spc="-26" strike="noStrike">
                <a:solidFill>
                  <a:srgbClr val="ffffff"/>
                </a:solidFill>
                <a:latin typeface="Arial"/>
                <a:ea typeface="Arial"/>
              </a:rPr>
              <a:t>43%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8" name="object 43"/>
          <p:cNvSpPr/>
          <p:nvPr/>
        </p:nvSpPr>
        <p:spPr>
          <a:xfrm>
            <a:off x="15078240" y="5975640"/>
            <a:ext cx="318240" cy="489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240" bIns="0" anchor="t">
            <a:spAutoFit/>
          </a:bodyPr>
          <a:p>
            <a:pPr marL="68760">
              <a:lnSpc>
                <a:spcPts val="1879"/>
              </a:lnSpc>
              <a:spcBef>
                <a:spcPts val="96"/>
              </a:spcBef>
            </a:pPr>
            <a:r>
              <a:rPr b="1" lang="es-BO" sz="1600" spc="-26" strike="noStrike">
                <a:solidFill>
                  <a:srgbClr val="ffffff"/>
                </a:solidFill>
                <a:latin typeface="Arial"/>
                <a:ea typeface="Arial"/>
              </a:rPr>
              <a:t>20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1879"/>
              </a:lnSpc>
            </a:pPr>
            <a:r>
              <a:rPr b="1" lang="es-BO" sz="1600" spc="-26" strike="noStrike">
                <a:solidFill>
                  <a:srgbClr val="ffffff"/>
                </a:solidFill>
                <a:latin typeface="Arial"/>
                <a:ea typeface="Arial"/>
              </a:rPr>
              <a:t>5%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9" name="object 44"/>
          <p:cNvSpPr/>
          <p:nvPr/>
        </p:nvSpPr>
        <p:spPr>
          <a:xfrm>
            <a:off x="14586480" y="5955120"/>
            <a:ext cx="318240" cy="489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240" bIns="0" anchor="t">
            <a:spAutoFit/>
          </a:bodyPr>
          <a:p>
            <a:pPr marL="68760">
              <a:lnSpc>
                <a:spcPts val="1879"/>
              </a:lnSpc>
              <a:spcBef>
                <a:spcPts val="96"/>
              </a:spcBef>
            </a:pPr>
            <a:r>
              <a:rPr b="1" lang="es-BO" sz="1600" spc="-26" strike="noStrike">
                <a:solidFill>
                  <a:srgbClr val="ffffff"/>
                </a:solidFill>
                <a:latin typeface="Arial"/>
                <a:ea typeface="Arial"/>
              </a:rPr>
              <a:t>29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1879"/>
              </a:lnSpc>
            </a:pPr>
            <a:r>
              <a:rPr b="1" lang="es-BO" sz="1600" spc="-26" strike="noStrike">
                <a:solidFill>
                  <a:srgbClr val="ffffff"/>
                </a:solidFill>
                <a:latin typeface="Arial"/>
                <a:ea typeface="Arial"/>
              </a:rPr>
              <a:t>7%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0" name="object 45"/>
          <p:cNvSpPr/>
          <p:nvPr/>
        </p:nvSpPr>
        <p:spPr>
          <a:xfrm>
            <a:off x="13815360" y="5712480"/>
            <a:ext cx="420480" cy="489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240" bIns="0" anchor="t">
            <a:spAutoFit/>
          </a:bodyPr>
          <a:p>
            <a:pPr marL="68760">
              <a:lnSpc>
                <a:spcPts val="1879"/>
              </a:lnSpc>
              <a:spcBef>
                <a:spcPts val="96"/>
              </a:spcBef>
            </a:pPr>
            <a:r>
              <a:rPr b="1" lang="es-BO" sz="1600" spc="-26" strike="noStrike">
                <a:solidFill>
                  <a:srgbClr val="ffffff"/>
                </a:solidFill>
                <a:latin typeface="Arial"/>
                <a:ea typeface="Arial"/>
              </a:rPr>
              <a:t>47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1879"/>
              </a:lnSpc>
            </a:pPr>
            <a:r>
              <a:rPr b="1" lang="es-BO" sz="1600" spc="-26" strike="noStrike">
                <a:solidFill>
                  <a:srgbClr val="ffffff"/>
                </a:solidFill>
                <a:latin typeface="Arial"/>
                <a:ea typeface="Arial"/>
              </a:rPr>
              <a:t>11%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1" name="object 46"/>
          <p:cNvSpPr/>
          <p:nvPr/>
        </p:nvSpPr>
        <p:spPr>
          <a:xfrm>
            <a:off x="13314600" y="4813920"/>
            <a:ext cx="431280" cy="489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240" bIns="0" anchor="t">
            <a:spAutoFit/>
          </a:bodyPr>
          <a:p>
            <a:pPr marL="68760">
              <a:lnSpc>
                <a:spcPts val="1879"/>
              </a:lnSpc>
              <a:spcBef>
                <a:spcPts val="96"/>
              </a:spcBef>
            </a:pPr>
            <a:r>
              <a:rPr b="1" lang="es-BO" sz="1600" spc="-26" strike="noStrike">
                <a:solidFill>
                  <a:srgbClr val="ffffff"/>
                </a:solidFill>
                <a:latin typeface="Arial"/>
                <a:ea typeface="Arial"/>
              </a:rPr>
              <a:t>54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1879"/>
              </a:lnSpc>
            </a:pPr>
            <a:r>
              <a:rPr b="1" lang="es-BO" sz="1600" spc="-26" strike="noStrike">
                <a:solidFill>
                  <a:srgbClr val="ffffff"/>
                </a:solidFill>
                <a:latin typeface="Arial"/>
                <a:ea typeface="Arial"/>
              </a:rPr>
              <a:t>12%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2" name="object 47"/>
          <p:cNvSpPr/>
          <p:nvPr/>
        </p:nvSpPr>
        <p:spPr>
          <a:xfrm>
            <a:off x="13471560" y="3845160"/>
            <a:ext cx="431280" cy="489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240" bIns="0" anchor="t">
            <a:spAutoFit/>
          </a:bodyPr>
          <a:p>
            <a:pPr marL="68760">
              <a:lnSpc>
                <a:spcPts val="1879"/>
              </a:lnSpc>
              <a:spcBef>
                <a:spcPts val="96"/>
              </a:spcBef>
            </a:pPr>
            <a:r>
              <a:rPr b="1" lang="es-BO" sz="1600" spc="-26" strike="noStrike">
                <a:solidFill>
                  <a:srgbClr val="ffffff"/>
                </a:solidFill>
                <a:latin typeface="Arial"/>
                <a:ea typeface="Arial"/>
              </a:rPr>
              <a:t>66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1879"/>
              </a:lnSpc>
            </a:pPr>
            <a:r>
              <a:rPr b="1" lang="es-BO" sz="1600" spc="-26" strike="noStrike">
                <a:solidFill>
                  <a:srgbClr val="ffffff"/>
                </a:solidFill>
                <a:latin typeface="Arial"/>
                <a:ea typeface="Arial"/>
              </a:rPr>
              <a:t>15%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3" name="object 48"/>
          <p:cNvSpPr/>
          <p:nvPr/>
        </p:nvSpPr>
        <p:spPr>
          <a:xfrm>
            <a:off x="14234760" y="3247560"/>
            <a:ext cx="318240" cy="489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240" bIns="0" anchor="t">
            <a:spAutoFit/>
          </a:bodyPr>
          <a:p>
            <a:pPr marL="68760">
              <a:lnSpc>
                <a:spcPts val="1879"/>
              </a:lnSpc>
              <a:spcBef>
                <a:spcPts val="96"/>
              </a:spcBef>
            </a:pPr>
            <a:r>
              <a:rPr b="1" lang="es-BO" sz="1600" spc="-26" strike="noStrike">
                <a:solidFill>
                  <a:srgbClr val="ffffff"/>
                </a:solidFill>
                <a:latin typeface="Arial"/>
                <a:ea typeface="Arial"/>
              </a:rPr>
              <a:t>31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1879"/>
              </a:lnSpc>
            </a:pPr>
            <a:r>
              <a:rPr b="1" lang="es-BO" sz="1600" spc="-26" strike="noStrike">
                <a:solidFill>
                  <a:srgbClr val="ffffff"/>
                </a:solidFill>
                <a:latin typeface="Arial"/>
                <a:ea typeface="Arial"/>
              </a:rPr>
              <a:t>7%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4" name="object 49"/>
          <p:cNvSpPr/>
          <p:nvPr/>
        </p:nvSpPr>
        <p:spPr>
          <a:xfrm>
            <a:off x="14418720" y="2479680"/>
            <a:ext cx="370440" cy="505800"/>
          </a:xfrm>
          <a:custGeom>
            <a:avLst/>
            <a:gdLst>
              <a:gd name="textAreaLeft" fmla="*/ 0 w 370440"/>
              <a:gd name="textAreaRight" fmla="*/ 370800 w 370440"/>
              <a:gd name="textAreaTop" fmla="*/ 0 h 505800"/>
              <a:gd name="textAreaBottom" fmla="*/ 506160 h 505800"/>
            </a:gdLst>
            <a:ahLst/>
            <a:rect l="textAreaLeft" t="textAreaTop" r="textAreaRight" b="textAreaBottom"/>
            <a:pathLst>
              <a:path w="370840" h="506094">
                <a:moveTo>
                  <a:pt x="370332" y="0"/>
                </a:moveTo>
                <a:lnTo>
                  <a:pt x="0" y="0"/>
                </a:lnTo>
                <a:lnTo>
                  <a:pt x="0" y="505968"/>
                </a:lnTo>
                <a:lnTo>
                  <a:pt x="370332" y="505968"/>
                </a:lnTo>
                <a:lnTo>
                  <a:pt x="370332" y="0"/>
                </a:lnTo>
                <a:close/>
              </a:path>
            </a:pathLst>
          </a:custGeom>
          <a:solidFill>
            <a:srgbClr val="ef690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275" name="object 50"/>
          <p:cNvSpPr/>
          <p:nvPr/>
        </p:nvSpPr>
        <p:spPr>
          <a:xfrm>
            <a:off x="14418720" y="2479680"/>
            <a:ext cx="305640" cy="249840"/>
          </a:xfrm>
          <a:prstGeom prst="rect">
            <a:avLst/>
          </a:prstGeom>
          <a:solidFill>
            <a:srgbClr val="ef690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6480" bIns="0" anchor="t">
            <a:spAutoFit/>
          </a:bodyPr>
          <a:p>
            <a:pPr marL="95400">
              <a:lnSpc>
                <a:spcPct val="100000"/>
              </a:lnSpc>
              <a:spcBef>
                <a:spcPts val="51"/>
              </a:spcBef>
            </a:pPr>
            <a:r>
              <a:rPr b="1" lang="es-BO" sz="1600" spc="-52" strike="noStrike">
                <a:solidFill>
                  <a:srgbClr val="ffffff"/>
                </a:solidFill>
                <a:latin typeface="Arial"/>
                <a:ea typeface="Arial"/>
              </a:rPr>
              <a:t>1</a:t>
            </a:r>
            <a:endParaRPr b="0" lang="es-BO" sz="1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76" name="object 51"/>
          <p:cNvSpPr/>
          <p:nvPr/>
        </p:nvSpPr>
        <p:spPr>
          <a:xfrm>
            <a:off x="14445360" y="2707560"/>
            <a:ext cx="31824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240" bIns="0" anchor="t">
            <a:spAutoFit/>
          </a:bodyPr>
          <a:p>
            <a:pPr marL="12600">
              <a:lnSpc>
                <a:spcPct val="100000"/>
              </a:lnSpc>
              <a:spcBef>
                <a:spcPts val="96"/>
              </a:spcBef>
            </a:pPr>
            <a:r>
              <a:rPr b="1" lang="es-BO" sz="1600" spc="-26" strike="noStrike">
                <a:solidFill>
                  <a:srgbClr val="ffffff"/>
                </a:solidFill>
                <a:latin typeface="Arial"/>
                <a:ea typeface="Arial"/>
              </a:rPr>
              <a:t>0%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7" name="object 52"/>
          <p:cNvSpPr/>
          <p:nvPr/>
        </p:nvSpPr>
        <p:spPr>
          <a:xfrm>
            <a:off x="15479280" y="2500920"/>
            <a:ext cx="370440" cy="505800"/>
          </a:xfrm>
          <a:custGeom>
            <a:avLst/>
            <a:gdLst>
              <a:gd name="textAreaLeft" fmla="*/ 0 w 370440"/>
              <a:gd name="textAreaRight" fmla="*/ 370800 w 370440"/>
              <a:gd name="textAreaTop" fmla="*/ 0 h 505800"/>
              <a:gd name="textAreaBottom" fmla="*/ 506160 h 505800"/>
            </a:gdLst>
            <a:ahLst/>
            <a:rect l="textAreaLeft" t="textAreaTop" r="textAreaRight" b="textAreaBottom"/>
            <a:pathLst>
              <a:path w="370840" h="506094">
                <a:moveTo>
                  <a:pt x="370332" y="0"/>
                </a:moveTo>
                <a:lnTo>
                  <a:pt x="0" y="0"/>
                </a:lnTo>
                <a:lnTo>
                  <a:pt x="0" y="505968"/>
                </a:lnTo>
                <a:lnTo>
                  <a:pt x="370332" y="505968"/>
                </a:lnTo>
                <a:lnTo>
                  <a:pt x="370332" y="0"/>
                </a:lnTo>
                <a:close/>
              </a:path>
            </a:pathLst>
          </a:custGeom>
          <a:solidFill>
            <a:srgbClr val="c40f9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278" name="object 53"/>
          <p:cNvSpPr/>
          <p:nvPr/>
        </p:nvSpPr>
        <p:spPr>
          <a:xfrm>
            <a:off x="15479280" y="2500920"/>
            <a:ext cx="370440" cy="250200"/>
          </a:xfrm>
          <a:prstGeom prst="rect">
            <a:avLst/>
          </a:prstGeom>
          <a:solidFill>
            <a:srgbClr val="c40f9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6840" bIns="0" anchor="t">
            <a:spAutoFit/>
          </a:bodyPr>
          <a:p>
            <a:pPr marL="95760">
              <a:lnSpc>
                <a:spcPct val="100000"/>
              </a:lnSpc>
              <a:spcBef>
                <a:spcPts val="54"/>
              </a:spcBef>
            </a:pPr>
            <a:r>
              <a:rPr b="1" lang="es-BO" sz="1600" spc="-52" strike="noStrike">
                <a:solidFill>
                  <a:srgbClr val="ffffff"/>
                </a:solidFill>
                <a:latin typeface="Arial"/>
                <a:ea typeface="Arial"/>
              </a:rPr>
              <a:t>1</a:t>
            </a:r>
            <a:endParaRPr b="0" lang="es-BO" sz="16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79" name="object 54"/>
          <p:cNvSpPr/>
          <p:nvPr/>
        </p:nvSpPr>
        <p:spPr>
          <a:xfrm>
            <a:off x="15479280" y="2760480"/>
            <a:ext cx="370440" cy="224280"/>
          </a:xfrm>
          <a:prstGeom prst="rect">
            <a:avLst/>
          </a:prstGeom>
          <a:solidFill>
            <a:srgbClr val="c40f9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marL="39240">
              <a:lnSpc>
                <a:spcPts val="1763"/>
              </a:lnSpc>
            </a:pPr>
            <a:r>
              <a:rPr b="1" lang="es-BO" sz="1600" spc="-26" strike="noStrike">
                <a:solidFill>
                  <a:srgbClr val="ffffff"/>
                </a:solidFill>
                <a:latin typeface="Arial"/>
                <a:ea typeface="Arial"/>
              </a:rPr>
              <a:t>0%</a:t>
            </a:r>
            <a:endParaRPr b="0" lang="es-BO" sz="16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280" name="object 55" descr=""/>
          <p:cNvPicPr/>
          <p:nvPr/>
        </p:nvPicPr>
        <p:blipFill>
          <a:blip r:embed="rId18"/>
          <a:stretch/>
        </p:blipFill>
        <p:spPr>
          <a:xfrm>
            <a:off x="13206960" y="6926760"/>
            <a:ext cx="88200" cy="88200"/>
          </a:xfrm>
          <a:prstGeom prst="rect">
            <a:avLst/>
          </a:prstGeom>
          <a:ln w="0">
            <a:noFill/>
          </a:ln>
        </p:spPr>
      </p:pic>
      <p:sp>
        <p:nvSpPr>
          <p:cNvPr id="1281" name="object 56"/>
          <p:cNvSpPr/>
          <p:nvPr/>
        </p:nvSpPr>
        <p:spPr>
          <a:xfrm>
            <a:off x="13324320" y="6837840"/>
            <a:ext cx="1141920" cy="80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480" bIns="0" anchor="t">
            <a:spAutoFit/>
          </a:bodyPr>
          <a:p>
            <a:pPr marL="12600">
              <a:lnSpc>
                <a:spcPct val="90000"/>
              </a:lnSpc>
              <a:spcBef>
                <a:spcPts val="264"/>
              </a:spcBef>
            </a:pPr>
            <a:r>
              <a:rPr b="1" lang="es-BO" sz="1400" spc="-1" strike="noStrike">
                <a:solidFill>
                  <a:srgbClr val="000000"/>
                </a:solidFill>
                <a:latin typeface="Arial"/>
                <a:ea typeface="Arial"/>
              </a:rPr>
              <a:t>La</a:t>
            </a:r>
            <a:r>
              <a:rPr b="1" lang="es-BO" sz="1400" spc="-7" strike="noStrike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b="1" lang="es-BO" sz="1400" spc="-26" strike="noStrike">
                <a:solidFill>
                  <a:srgbClr val="000000"/>
                </a:solidFill>
                <a:latin typeface="Arial"/>
                <a:ea typeface="Arial"/>
              </a:rPr>
              <a:t>Paz </a:t>
            </a:r>
            <a:r>
              <a:rPr b="1" lang="es-BO" sz="1400" spc="-12" strike="noStrike">
                <a:solidFill>
                  <a:srgbClr val="000000"/>
                </a:solidFill>
                <a:latin typeface="Arial"/>
                <a:ea typeface="Arial"/>
              </a:rPr>
              <a:t>Cochabamba Oruro Chuquisaca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2" name="object 57"/>
          <p:cNvSpPr/>
          <p:nvPr/>
        </p:nvSpPr>
        <p:spPr>
          <a:xfrm>
            <a:off x="15057000" y="6926760"/>
            <a:ext cx="89640" cy="88560"/>
          </a:xfrm>
          <a:custGeom>
            <a:avLst/>
            <a:gdLst>
              <a:gd name="textAreaLeft" fmla="*/ 0 w 89640"/>
              <a:gd name="textAreaRight" fmla="*/ 90000 w 89640"/>
              <a:gd name="textAreaTop" fmla="*/ 0 h 88560"/>
              <a:gd name="textAreaBottom" fmla="*/ 88920 h 88560"/>
            </a:gdLst>
            <a:ahLst/>
            <a:rect l="textAreaLeft" t="textAreaTop" r="textAreaRight" b="textAreaBottom"/>
            <a:pathLst>
              <a:path w="90169" h="88900">
                <a:moveTo>
                  <a:pt x="89915" y="0"/>
                </a:moveTo>
                <a:lnTo>
                  <a:pt x="0" y="0"/>
                </a:lnTo>
                <a:lnTo>
                  <a:pt x="0" y="88391"/>
                </a:lnTo>
                <a:lnTo>
                  <a:pt x="89915" y="88391"/>
                </a:lnTo>
                <a:lnTo>
                  <a:pt x="89915" y="0"/>
                </a:lnTo>
                <a:close/>
              </a:path>
            </a:pathLst>
          </a:custGeom>
          <a:solidFill>
            <a:srgbClr val="c0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283" name="object 58"/>
          <p:cNvSpPr/>
          <p:nvPr/>
        </p:nvSpPr>
        <p:spPr>
          <a:xfrm>
            <a:off x="15174720" y="6837840"/>
            <a:ext cx="954000" cy="80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480" bIns="0" anchor="t">
            <a:spAutoFit/>
          </a:bodyPr>
          <a:p>
            <a:pPr marL="12600">
              <a:lnSpc>
                <a:spcPct val="90000"/>
              </a:lnSpc>
              <a:spcBef>
                <a:spcPts val="264"/>
              </a:spcBef>
            </a:pPr>
            <a:r>
              <a:rPr b="1" lang="es-BO" sz="1400" spc="-1" strike="noStrike">
                <a:solidFill>
                  <a:srgbClr val="000000"/>
                </a:solidFill>
                <a:latin typeface="Arial"/>
                <a:ea typeface="Arial"/>
              </a:rPr>
              <a:t>Santa</a:t>
            </a:r>
            <a:r>
              <a:rPr b="1" lang="es-BO" sz="1400" spc="-35" strike="noStrike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b="1" lang="es-BO" sz="1400" spc="-21" strike="noStrike">
                <a:solidFill>
                  <a:srgbClr val="000000"/>
                </a:solidFill>
                <a:latin typeface="Arial"/>
                <a:ea typeface="Arial"/>
              </a:rPr>
              <a:t>Cruz </a:t>
            </a:r>
            <a:r>
              <a:rPr b="1" lang="es-BO" sz="1400" spc="-12" strike="noStrike">
                <a:solidFill>
                  <a:srgbClr val="000000"/>
                </a:solidFill>
                <a:latin typeface="Arial"/>
                <a:ea typeface="Arial"/>
              </a:rPr>
              <a:t>Potosí Tarija Pando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4" name="object 59"/>
          <p:cNvSpPr/>
          <p:nvPr/>
        </p:nvSpPr>
        <p:spPr>
          <a:xfrm>
            <a:off x="13206960" y="7118640"/>
            <a:ext cx="88560" cy="88560"/>
          </a:xfrm>
          <a:custGeom>
            <a:avLst/>
            <a:gdLst>
              <a:gd name="textAreaLeft" fmla="*/ 0 w 88560"/>
              <a:gd name="textAreaRight" fmla="*/ 88920 w 88560"/>
              <a:gd name="textAreaTop" fmla="*/ 0 h 88560"/>
              <a:gd name="textAreaBottom" fmla="*/ 88920 h 88560"/>
            </a:gdLst>
            <a:ahLst/>
            <a:rect l="textAreaLeft" t="textAreaTop" r="textAreaRight" b="textAreaBottom"/>
            <a:pathLst>
              <a:path w="88900" h="88900">
                <a:moveTo>
                  <a:pt x="88393" y="0"/>
                </a:moveTo>
                <a:lnTo>
                  <a:pt x="0" y="0"/>
                </a:lnTo>
                <a:lnTo>
                  <a:pt x="0" y="88392"/>
                </a:lnTo>
                <a:lnTo>
                  <a:pt x="88393" y="88392"/>
                </a:lnTo>
                <a:lnTo>
                  <a:pt x="88393" y="0"/>
                </a:lnTo>
                <a:close/>
              </a:path>
            </a:pathLst>
          </a:custGeom>
          <a:solidFill>
            <a:srgbClr val="6f2f9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pic>
        <p:nvPicPr>
          <p:cNvPr id="1285" name="object 60" descr=""/>
          <p:cNvPicPr/>
          <p:nvPr/>
        </p:nvPicPr>
        <p:blipFill>
          <a:blip r:embed="rId19"/>
          <a:stretch/>
        </p:blipFill>
        <p:spPr>
          <a:xfrm>
            <a:off x="15057000" y="7118640"/>
            <a:ext cx="89640" cy="88200"/>
          </a:xfrm>
          <a:prstGeom prst="rect">
            <a:avLst/>
          </a:prstGeom>
          <a:ln w="0">
            <a:noFill/>
          </a:ln>
        </p:spPr>
      </p:pic>
      <p:pic>
        <p:nvPicPr>
          <p:cNvPr id="1286" name="object 61" descr=""/>
          <p:cNvPicPr/>
          <p:nvPr/>
        </p:nvPicPr>
        <p:blipFill>
          <a:blip r:embed="rId20"/>
          <a:stretch/>
        </p:blipFill>
        <p:spPr>
          <a:xfrm>
            <a:off x="13206960" y="7310520"/>
            <a:ext cx="88200" cy="89640"/>
          </a:xfrm>
          <a:prstGeom prst="rect">
            <a:avLst/>
          </a:prstGeom>
          <a:ln w="0">
            <a:noFill/>
          </a:ln>
        </p:spPr>
      </p:pic>
      <p:pic>
        <p:nvPicPr>
          <p:cNvPr id="1287" name="object 62" descr=""/>
          <p:cNvPicPr/>
          <p:nvPr/>
        </p:nvPicPr>
        <p:blipFill>
          <a:blip r:embed="rId21"/>
          <a:stretch/>
        </p:blipFill>
        <p:spPr>
          <a:xfrm>
            <a:off x="15057000" y="7310520"/>
            <a:ext cx="89640" cy="89640"/>
          </a:xfrm>
          <a:prstGeom prst="rect">
            <a:avLst/>
          </a:prstGeom>
          <a:ln w="0">
            <a:noFill/>
          </a:ln>
        </p:spPr>
      </p:pic>
      <p:sp>
        <p:nvSpPr>
          <p:cNvPr id="1288" name="object 63"/>
          <p:cNvSpPr/>
          <p:nvPr/>
        </p:nvSpPr>
        <p:spPr>
          <a:xfrm>
            <a:off x="13206960" y="7502760"/>
            <a:ext cx="88560" cy="89640"/>
          </a:xfrm>
          <a:custGeom>
            <a:avLst/>
            <a:gdLst>
              <a:gd name="textAreaLeft" fmla="*/ 0 w 88560"/>
              <a:gd name="textAreaRight" fmla="*/ 88920 w 88560"/>
              <a:gd name="textAreaTop" fmla="*/ 0 h 89640"/>
              <a:gd name="textAreaBottom" fmla="*/ 90000 h 89640"/>
            </a:gdLst>
            <a:ahLst/>
            <a:rect l="textAreaLeft" t="textAreaTop" r="textAreaRight" b="textAreaBottom"/>
            <a:pathLst>
              <a:path w="88900" h="90170">
                <a:moveTo>
                  <a:pt x="88393" y="0"/>
                </a:moveTo>
                <a:lnTo>
                  <a:pt x="0" y="0"/>
                </a:lnTo>
                <a:lnTo>
                  <a:pt x="0" y="89916"/>
                </a:lnTo>
                <a:lnTo>
                  <a:pt x="88393" y="89916"/>
                </a:lnTo>
                <a:lnTo>
                  <a:pt x="88393" y="0"/>
                </a:lnTo>
                <a:close/>
              </a:path>
            </a:pathLst>
          </a:custGeom>
          <a:solidFill>
            <a:srgbClr val="00afe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289" name="object 64"/>
          <p:cNvSpPr/>
          <p:nvPr/>
        </p:nvSpPr>
        <p:spPr>
          <a:xfrm>
            <a:off x="15057000" y="7502760"/>
            <a:ext cx="89640" cy="89640"/>
          </a:xfrm>
          <a:custGeom>
            <a:avLst/>
            <a:gdLst>
              <a:gd name="textAreaLeft" fmla="*/ 0 w 89640"/>
              <a:gd name="textAreaRight" fmla="*/ 90000 w 89640"/>
              <a:gd name="textAreaTop" fmla="*/ 0 h 89640"/>
              <a:gd name="textAreaBottom" fmla="*/ 90000 h 89640"/>
            </a:gdLst>
            <a:ahLst/>
            <a:rect l="textAreaLeft" t="textAreaTop" r="textAreaRight" b="textAreaBottom"/>
            <a:pathLst>
              <a:path w="90169" h="90170">
                <a:moveTo>
                  <a:pt x="89915" y="0"/>
                </a:moveTo>
                <a:lnTo>
                  <a:pt x="0" y="0"/>
                </a:lnTo>
                <a:lnTo>
                  <a:pt x="0" y="89916"/>
                </a:lnTo>
                <a:lnTo>
                  <a:pt x="89915" y="89916"/>
                </a:lnTo>
                <a:lnTo>
                  <a:pt x="89915" y="0"/>
                </a:lnTo>
                <a:close/>
              </a:path>
            </a:pathLst>
          </a:custGeom>
          <a:solidFill>
            <a:srgbClr val="ff66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290" name="object 65"/>
          <p:cNvSpPr/>
          <p:nvPr/>
        </p:nvSpPr>
        <p:spPr>
          <a:xfrm>
            <a:off x="12571920" y="9097560"/>
            <a:ext cx="266724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b="1" lang="es-BO" sz="800" spc="-1" strike="noStrike">
                <a:solidFill>
                  <a:srgbClr val="0f243e"/>
                </a:solidFill>
                <a:latin typeface="Arial"/>
                <a:ea typeface="Arial"/>
              </a:rPr>
              <a:t>Fuente:</a:t>
            </a:r>
            <a:r>
              <a:rPr b="1" lang="es-BO" sz="800" spc="-26" strike="noStrike">
                <a:solidFill>
                  <a:srgbClr val="0f243e"/>
                </a:solidFill>
                <a:latin typeface="Arial"/>
                <a:ea typeface="Arial"/>
              </a:rPr>
              <a:t> </a:t>
            </a:r>
            <a:r>
              <a:rPr b="0" lang="es-BO" sz="800" spc="-12" strike="noStrike">
                <a:solidFill>
                  <a:srgbClr val="0f243e"/>
                </a:solidFill>
                <a:latin typeface="Arial"/>
                <a:ea typeface="Arial"/>
              </a:rPr>
              <a:t>Coordinación</a:t>
            </a:r>
            <a:r>
              <a:rPr b="0" lang="es-BO" sz="800" spc="12" strike="noStrike">
                <a:solidFill>
                  <a:srgbClr val="0f243e"/>
                </a:solidFill>
                <a:latin typeface="Arial"/>
                <a:ea typeface="Arial"/>
              </a:rPr>
              <a:t> </a:t>
            </a:r>
            <a:r>
              <a:rPr b="0" lang="es-BO" sz="800" spc="-1" strike="noStrike">
                <a:solidFill>
                  <a:srgbClr val="0f243e"/>
                </a:solidFill>
                <a:latin typeface="Arial"/>
                <a:ea typeface="Arial"/>
              </a:rPr>
              <a:t>Nacional</a:t>
            </a:r>
            <a:r>
              <a:rPr b="0" lang="es-BO" sz="800" spc="-12" strike="noStrike">
                <a:solidFill>
                  <a:srgbClr val="0f243e"/>
                </a:solidFill>
                <a:latin typeface="Arial"/>
                <a:ea typeface="Arial"/>
              </a:rPr>
              <a:t> </a:t>
            </a:r>
            <a:r>
              <a:rPr b="0" lang="es-BO" sz="800" spc="-1" strike="noStrike">
                <a:solidFill>
                  <a:srgbClr val="0f243e"/>
                </a:solidFill>
                <a:latin typeface="Arial"/>
                <a:ea typeface="Arial"/>
              </a:rPr>
              <a:t>y</a:t>
            </a:r>
            <a:r>
              <a:rPr b="0" lang="es-BO" sz="800" spc="-15" strike="noStrike">
                <a:solidFill>
                  <a:srgbClr val="0f243e"/>
                </a:solidFill>
                <a:latin typeface="Arial"/>
                <a:ea typeface="Arial"/>
              </a:rPr>
              <a:t> </a:t>
            </a:r>
            <a:r>
              <a:rPr b="0" lang="es-BO" sz="800" spc="-1" strike="noStrike">
                <a:solidFill>
                  <a:srgbClr val="0f243e"/>
                </a:solidFill>
                <a:latin typeface="Arial"/>
                <a:ea typeface="Arial"/>
              </a:rPr>
              <a:t>Coord.</a:t>
            </a:r>
            <a:r>
              <a:rPr b="0" lang="es-BO" sz="800" spc="9" strike="noStrike">
                <a:solidFill>
                  <a:srgbClr val="0f243e"/>
                </a:solidFill>
                <a:latin typeface="Arial"/>
                <a:ea typeface="Arial"/>
              </a:rPr>
              <a:t> </a:t>
            </a:r>
            <a:r>
              <a:rPr b="0" lang="es-BO" sz="800" spc="-12" strike="noStrike">
                <a:solidFill>
                  <a:srgbClr val="0f243e"/>
                </a:solidFill>
                <a:latin typeface="Arial"/>
                <a:ea typeface="Arial"/>
              </a:rPr>
              <a:t>Departamentales</a:t>
            </a:r>
            <a:endParaRPr b="0" lang="es-BO" sz="800" spc="-1" strike="noStrike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ct val="100000"/>
              </a:lnSpc>
            </a:pPr>
            <a:r>
              <a:rPr b="1" lang="es-BO" sz="800" spc="-12" strike="noStrike">
                <a:solidFill>
                  <a:srgbClr val="0f243e"/>
                </a:solidFill>
                <a:latin typeface="Arial"/>
                <a:ea typeface="Arial"/>
              </a:rPr>
              <a:t>Elaboración:</a:t>
            </a:r>
            <a:r>
              <a:rPr b="1" lang="es-BO" sz="800" spc="97" strike="noStrike">
                <a:solidFill>
                  <a:srgbClr val="0f243e"/>
                </a:solidFill>
                <a:latin typeface="Arial"/>
                <a:ea typeface="Arial"/>
              </a:rPr>
              <a:t> </a:t>
            </a:r>
            <a:r>
              <a:rPr b="0" lang="es-BO" sz="800" spc="-12" strike="noStrike">
                <a:solidFill>
                  <a:srgbClr val="0f243e"/>
                </a:solidFill>
                <a:latin typeface="Arial"/>
                <a:ea typeface="Arial"/>
              </a:rPr>
              <a:t>UAFO-Planificación</a:t>
            </a:r>
            <a:endParaRPr b="0" lang="es-BO" sz="8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291" name="object 66"/>
          <p:cNvGraphicFramePr/>
          <p:nvPr/>
        </p:nvGraphicFramePr>
        <p:xfrm>
          <a:off x="717840" y="3069000"/>
          <a:ext cx="3737160" cy="1815120"/>
        </p:xfrm>
        <a:graphic>
          <a:graphicData uri="http://schemas.openxmlformats.org/drawingml/2006/table">
            <a:tbl>
              <a:tblPr/>
              <a:tblGrid>
                <a:gridCol w="2277000"/>
                <a:gridCol w="1460160"/>
              </a:tblGrid>
              <a:tr h="604800">
                <a:tc>
                  <a:txBody>
                    <a:bodyPr lIns="0" rIns="0" tIns="159840" bIns="0" anchor="t">
                      <a:noAutofit/>
                    </a:bodyPr>
                    <a:p>
                      <a:pPr marL="4320" algn="ctr">
                        <a:lnSpc>
                          <a:spcPct val="100000"/>
                        </a:lnSpc>
                        <a:spcBef>
                          <a:spcPts val="1261"/>
                        </a:spcBef>
                      </a:pPr>
                      <a:r>
                        <a:rPr b="1" lang="es-BO" sz="1800" spc="-21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META</a:t>
                      </a:r>
                      <a:endParaRPr b="0" lang="es-BO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 lIns="0" rIns="0" tIns="159840" bIns="0" anchor="t">
                      <a:noAutofit/>
                    </a:bodyPr>
                    <a:p>
                      <a:pPr marL="2520" algn="ctr">
                        <a:lnSpc>
                          <a:spcPct val="100000"/>
                        </a:lnSpc>
                        <a:spcBef>
                          <a:spcPts val="1261"/>
                        </a:spcBef>
                      </a:pPr>
                      <a:r>
                        <a:rPr b="1" lang="es-BO" sz="1800" spc="-12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4.760</a:t>
                      </a:r>
                      <a:endParaRPr b="0" lang="es-BO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6f2f9f"/>
                    </a:solidFill>
                  </a:tcPr>
                </a:tc>
              </a:tr>
              <a:tr h="604800">
                <a:tc>
                  <a:txBody>
                    <a:bodyPr lIns="0" rIns="0" tIns="159840" bIns="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1261"/>
                        </a:spcBef>
                      </a:pPr>
                      <a:r>
                        <a:rPr b="1" lang="es-BO" sz="1800" spc="-12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RESULTADO</a:t>
                      </a:r>
                      <a:endParaRPr b="0" lang="es-BO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 lIns="0" rIns="0" tIns="159840" bIns="0" anchor="t">
                      <a:noAutofit/>
                    </a:bodyPr>
                    <a:p>
                      <a:pPr marL="1800" algn="ctr">
                        <a:lnSpc>
                          <a:spcPct val="100000"/>
                        </a:lnSpc>
                        <a:spcBef>
                          <a:spcPts val="1261"/>
                        </a:spcBef>
                      </a:pPr>
                      <a:r>
                        <a:rPr b="1" lang="es-BO" sz="1800" spc="-12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5.563</a:t>
                      </a:r>
                      <a:endParaRPr b="0" lang="es-BO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1b800"/>
                    </a:solidFill>
                  </a:tcPr>
                </a:tc>
              </a:tr>
              <a:tr h="604800">
                <a:tc>
                  <a:txBody>
                    <a:bodyPr lIns="0" rIns="0" tIns="159840" bIns="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1261"/>
                        </a:spcBef>
                      </a:pPr>
                      <a:r>
                        <a:rPr b="1" lang="es-BO" sz="1800" spc="-1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%</a:t>
                      </a:r>
                      <a:r>
                        <a:rPr b="1" lang="es-BO" sz="1800" spc="-7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 </a:t>
                      </a:r>
                      <a:r>
                        <a:rPr b="1" lang="es-BO" sz="1800" spc="-12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CUMPLIMIENTO</a:t>
                      </a:r>
                      <a:endParaRPr b="0" lang="es-BO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  <a:tc>
                  <a:txBody>
                    <a:bodyPr lIns="0" rIns="0" tIns="159840" bIns="0" anchor="t">
                      <a:noAutofit/>
                    </a:bodyPr>
                    <a:p>
                      <a:pPr marL="720" algn="ctr">
                        <a:lnSpc>
                          <a:spcPct val="100000"/>
                        </a:lnSpc>
                        <a:spcBef>
                          <a:spcPts val="1261"/>
                        </a:spcBef>
                      </a:pPr>
                      <a:r>
                        <a:rPr b="1" lang="es-BO" sz="1800" spc="-21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117%</a:t>
                      </a:r>
                      <a:endParaRPr b="0" lang="es-BO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1b800"/>
                    </a:solidFill>
                  </a:tcPr>
                </a:tc>
              </a:tr>
            </a:tbl>
          </a:graphicData>
        </a:graphic>
      </p:graphicFrame>
      <p:sp>
        <p:nvSpPr>
          <p:cNvPr id="1292" name="object 71"/>
          <p:cNvSpPr/>
          <p:nvPr/>
        </p:nvSpPr>
        <p:spPr>
          <a:xfrm>
            <a:off x="1544400" y="5820480"/>
            <a:ext cx="2489400" cy="865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240" bIns="0" anchor="t">
            <a:spAutoFit/>
          </a:bodyPr>
          <a:p>
            <a:pPr marL="407160" indent="-394920">
              <a:lnSpc>
                <a:spcPct val="100000"/>
              </a:lnSpc>
              <a:spcBef>
                <a:spcPts val="96"/>
              </a:spcBef>
              <a:tabLst>
                <a:tab algn="l" pos="0"/>
              </a:tabLst>
            </a:pPr>
            <a:r>
              <a:rPr b="1" lang="es-BO" sz="2800" spc="-12" strike="noStrike" u="sng">
                <a:solidFill>
                  <a:srgbClr val="e36c09"/>
                </a:solidFill>
                <a:uFill>
                  <a:solidFill>
                    <a:srgbClr val="e36c09"/>
                  </a:solidFill>
                </a:uFill>
                <a:latin typeface="Arial"/>
                <a:ea typeface="Arial"/>
              </a:rPr>
              <a:t>PATROCINIOS</a:t>
            </a:r>
            <a:r>
              <a:rPr b="1" lang="es-BO" sz="2800" spc="-12" strike="noStrike">
                <a:solidFill>
                  <a:srgbClr val="e36c09"/>
                </a:solidFill>
                <a:latin typeface="Arial"/>
                <a:ea typeface="Arial"/>
              </a:rPr>
              <a:t> </a:t>
            </a:r>
            <a:r>
              <a:rPr b="1" lang="es-BO" sz="2800" spc="-12" strike="noStrike" u="sng">
                <a:solidFill>
                  <a:srgbClr val="e36c09"/>
                </a:solidFill>
                <a:uFill>
                  <a:solidFill>
                    <a:srgbClr val="e36c09"/>
                  </a:solidFill>
                </a:uFill>
                <a:latin typeface="Arial"/>
                <a:ea typeface="Arial"/>
              </a:rPr>
              <a:t>LEGALES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3" name="object 73"/>
          <p:cNvSpPr/>
          <p:nvPr/>
        </p:nvSpPr>
        <p:spPr>
          <a:xfrm>
            <a:off x="854280" y="8953920"/>
            <a:ext cx="2667240" cy="25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b="1" lang="es-BO" sz="800" spc="-1" strike="noStrike">
                <a:solidFill>
                  <a:srgbClr val="0f243e"/>
                </a:solidFill>
                <a:latin typeface="Arial"/>
                <a:ea typeface="Arial"/>
              </a:rPr>
              <a:t>Fuente:</a:t>
            </a:r>
            <a:r>
              <a:rPr b="1" lang="es-BO" sz="800" spc="-26" strike="noStrike">
                <a:solidFill>
                  <a:srgbClr val="0f243e"/>
                </a:solidFill>
                <a:latin typeface="Arial"/>
                <a:ea typeface="Arial"/>
              </a:rPr>
              <a:t> </a:t>
            </a:r>
            <a:r>
              <a:rPr b="0" lang="es-BO" sz="800" spc="-12" strike="noStrike">
                <a:solidFill>
                  <a:srgbClr val="0f243e"/>
                </a:solidFill>
                <a:latin typeface="Arial"/>
                <a:ea typeface="Arial"/>
              </a:rPr>
              <a:t>Coordinación</a:t>
            </a:r>
            <a:r>
              <a:rPr b="0" lang="es-BO" sz="800" spc="12" strike="noStrike">
                <a:solidFill>
                  <a:srgbClr val="0f243e"/>
                </a:solidFill>
                <a:latin typeface="Arial"/>
                <a:ea typeface="Arial"/>
              </a:rPr>
              <a:t> </a:t>
            </a:r>
            <a:r>
              <a:rPr b="0" lang="es-BO" sz="800" spc="-1" strike="noStrike">
                <a:solidFill>
                  <a:srgbClr val="0f243e"/>
                </a:solidFill>
                <a:latin typeface="Arial"/>
                <a:ea typeface="Arial"/>
              </a:rPr>
              <a:t>Nacional</a:t>
            </a:r>
            <a:r>
              <a:rPr b="0" lang="es-BO" sz="800" spc="-7" strike="noStrike">
                <a:solidFill>
                  <a:srgbClr val="0f243e"/>
                </a:solidFill>
                <a:latin typeface="Arial"/>
                <a:ea typeface="Arial"/>
              </a:rPr>
              <a:t> </a:t>
            </a:r>
            <a:r>
              <a:rPr b="0" lang="es-BO" sz="800" spc="-1" strike="noStrike">
                <a:solidFill>
                  <a:srgbClr val="0f243e"/>
                </a:solidFill>
                <a:latin typeface="Arial"/>
                <a:ea typeface="Arial"/>
              </a:rPr>
              <a:t>y</a:t>
            </a:r>
            <a:r>
              <a:rPr b="0" lang="es-BO" sz="800" spc="-15" strike="noStrike">
                <a:solidFill>
                  <a:srgbClr val="0f243e"/>
                </a:solidFill>
                <a:latin typeface="Arial"/>
                <a:ea typeface="Arial"/>
              </a:rPr>
              <a:t> </a:t>
            </a:r>
            <a:r>
              <a:rPr b="0" lang="es-BO" sz="800" spc="-1" strike="noStrike">
                <a:solidFill>
                  <a:srgbClr val="0f243e"/>
                </a:solidFill>
                <a:latin typeface="Arial"/>
                <a:ea typeface="Arial"/>
              </a:rPr>
              <a:t>Coord.</a:t>
            </a:r>
            <a:r>
              <a:rPr b="0" lang="es-BO" sz="800" spc="9" strike="noStrike">
                <a:solidFill>
                  <a:srgbClr val="0f243e"/>
                </a:solidFill>
                <a:latin typeface="Arial"/>
                <a:ea typeface="Arial"/>
              </a:rPr>
              <a:t> </a:t>
            </a:r>
            <a:r>
              <a:rPr b="0" lang="es-BO" sz="800" spc="-12" strike="noStrike">
                <a:solidFill>
                  <a:srgbClr val="0f243e"/>
                </a:solidFill>
                <a:latin typeface="Arial"/>
                <a:ea typeface="Arial"/>
              </a:rPr>
              <a:t>Departamentales</a:t>
            </a:r>
            <a:endParaRPr b="0" lang="es-BO" sz="800" spc="-1" strike="noStrike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ct val="100000"/>
              </a:lnSpc>
            </a:pPr>
            <a:r>
              <a:rPr b="1" lang="es-BO" sz="800" spc="-12" strike="noStrike">
                <a:solidFill>
                  <a:srgbClr val="0f243e"/>
                </a:solidFill>
                <a:latin typeface="Arial"/>
                <a:ea typeface="Arial"/>
              </a:rPr>
              <a:t>Elaboración:</a:t>
            </a:r>
            <a:r>
              <a:rPr b="1" lang="es-BO" sz="800" spc="97" strike="noStrike">
                <a:solidFill>
                  <a:srgbClr val="0f243e"/>
                </a:solidFill>
                <a:latin typeface="Arial"/>
                <a:ea typeface="Arial"/>
              </a:rPr>
              <a:t> </a:t>
            </a:r>
            <a:r>
              <a:rPr b="0" lang="es-BO" sz="800" spc="-12" strike="noStrike">
                <a:solidFill>
                  <a:srgbClr val="0f243e"/>
                </a:solidFill>
                <a:latin typeface="Arial"/>
                <a:ea typeface="Arial"/>
              </a:rPr>
              <a:t>UAFO-Planificación</a:t>
            </a:r>
            <a:endParaRPr b="0" lang="es-BO" sz="8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294" name="object 74"/>
          <p:cNvGraphicFramePr/>
          <p:nvPr/>
        </p:nvGraphicFramePr>
        <p:xfrm>
          <a:off x="768960" y="6961680"/>
          <a:ext cx="3737160" cy="1815120"/>
        </p:xfrm>
        <a:graphic>
          <a:graphicData uri="http://schemas.openxmlformats.org/drawingml/2006/table">
            <a:tbl>
              <a:tblPr/>
              <a:tblGrid>
                <a:gridCol w="2277000"/>
                <a:gridCol w="1460160"/>
              </a:tblGrid>
              <a:tr h="604800">
                <a:tc>
                  <a:txBody>
                    <a:bodyPr lIns="0" rIns="0" tIns="159840" bIns="0" anchor="t">
                      <a:noAutofit/>
                    </a:bodyPr>
                    <a:p>
                      <a:pPr marL="4320" algn="ctr">
                        <a:lnSpc>
                          <a:spcPct val="100000"/>
                        </a:lnSpc>
                        <a:spcBef>
                          <a:spcPts val="1261"/>
                        </a:spcBef>
                      </a:pPr>
                      <a:r>
                        <a:rPr b="1" lang="es-BO" sz="1800" spc="-21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META</a:t>
                      </a:r>
                      <a:endParaRPr b="0" lang="es-BO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e36c09"/>
                    </a:solidFill>
                  </a:tcPr>
                </a:tc>
                <a:tc>
                  <a:txBody>
                    <a:bodyPr lIns="0" rIns="0" tIns="159840" bIns="0" anchor="t">
                      <a:noAutofit/>
                    </a:bodyPr>
                    <a:p>
                      <a:pPr marL="2520" algn="ctr">
                        <a:lnSpc>
                          <a:spcPct val="100000"/>
                        </a:lnSpc>
                        <a:spcBef>
                          <a:spcPts val="1261"/>
                        </a:spcBef>
                      </a:pPr>
                      <a:r>
                        <a:rPr b="1" lang="es-BO" sz="1800" spc="-12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3.888</a:t>
                      </a:r>
                      <a:endParaRPr b="0" lang="es-BO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</a:tr>
              <a:tr h="604800">
                <a:tc>
                  <a:txBody>
                    <a:bodyPr lIns="0" rIns="0" tIns="160560" bIns="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1264"/>
                        </a:spcBef>
                      </a:pPr>
                      <a:r>
                        <a:rPr b="1" lang="es-BO" sz="1800" spc="-12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RESULTADO</a:t>
                      </a:r>
                      <a:endParaRPr b="0" lang="es-BO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36c09"/>
                    </a:solidFill>
                  </a:tcPr>
                </a:tc>
                <a:tc>
                  <a:txBody>
                    <a:bodyPr lIns="0" rIns="0" tIns="160560" bIns="0" anchor="t">
                      <a:noAutofit/>
                    </a:bodyPr>
                    <a:p>
                      <a:pPr marL="2520" algn="ctr">
                        <a:lnSpc>
                          <a:spcPct val="100000"/>
                        </a:lnSpc>
                        <a:spcBef>
                          <a:spcPts val="1264"/>
                        </a:spcBef>
                      </a:pPr>
                      <a:r>
                        <a:rPr b="1" lang="es-BO" sz="1800" spc="-12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3.296</a:t>
                      </a:r>
                      <a:endParaRPr b="0" lang="es-BO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6fac46"/>
                    </a:solidFill>
                  </a:tcPr>
                </a:tc>
              </a:tr>
              <a:tr h="604800">
                <a:tc>
                  <a:txBody>
                    <a:bodyPr lIns="0" rIns="0" tIns="160560" bIns="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1264"/>
                        </a:spcBef>
                      </a:pPr>
                      <a:r>
                        <a:rPr b="1" lang="es-BO" sz="1800" spc="-1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%</a:t>
                      </a:r>
                      <a:r>
                        <a:rPr b="1" lang="es-BO" sz="1800" spc="-7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 </a:t>
                      </a:r>
                      <a:r>
                        <a:rPr b="1" lang="es-BO" sz="1800" spc="-12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CUMPLIMIENTO</a:t>
                      </a:r>
                      <a:endParaRPr b="0" lang="es-BO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36c09"/>
                    </a:solidFill>
                  </a:tcPr>
                </a:tc>
                <a:tc>
                  <a:txBody>
                    <a:bodyPr lIns="0" rIns="0" tIns="160560" bIns="0" anchor="t">
                      <a:noAutofit/>
                    </a:bodyPr>
                    <a:p>
                      <a:pPr marL="2520" algn="ctr">
                        <a:lnSpc>
                          <a:spcPct val="100000"/>
                        </a:lnSpc>
                        <a:spcBef>
                          <a:spcPts val="1264"/>
                        </a:spcBef>
                      </a:pPr>
                      <a:r>
                        <a:rPr b="1" lang="es-BO" sz="1800" spc="-26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85%</a:t>
                      </a:r>
                      <a:endParaRPr b="0" lang="es-BO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6fac4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95" name="object 75"/>
          <p:cNvGraphicFramePr/>
          <p:nvPr/>
        </p:nvGraphicFramePr>
        <p:xfrm>
          <a:off x="12562200" y="7873560"/>
          <a:ext cx="4403520" cy="1167480"/>
        </p:xfrm>
        <a:graphic>
          <a:graphicData uri="http://schemas.openxmlformats.org/drawingml/2006/table">
            <a:tbl>
              <a:tblPr/>
              <a:tblGrid>
                <a:gridCol w="1834920"/>
                <a:gridCol w="2568240"/>
              </a:tblGrid>
              <a:tr h="576360">
                <a:tc>
                  <a:txBody>
                    <a:bodyPr lIns="0" rIns="0" tIns="145800" bIns="0" anchor="t">
                      <a:noAutofit/>
                    </a:bodyPr>
                    <a:p>
                      <a:pPr marL="6840" algn="ctr">
                        <a:lnSpc>
                          <a:spcPct val="100000"/>
                        </a:lnSpc>
                        <a:spcBef>
                          <a:spcPts val="1151"/>
                        </a:spcBef>
                      </a:pPr>
                      <a:r>
                        <a:rPr b="1" lang="es-BO" sz="1800" spc="-21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META</a:t>
                      </a:r>
                      <a:endParaRPr b="0" lang="es-BO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996600"/>
                    </a:solidFill>
                  </a:tcPr>
                </a:tc>
                <a:tc>
                  <a:txBody>
                    <a:bodyPr lIns="0" rIns="0" tIns="145800" bIns="0" anchor="t">
                      <a:noAutofit/>
                    </a:bodyPr>
                    <a:p>
                      <a:pPr marL="4320" algn="ctr">
                        <a:lnSpc>
                          <a:spcPct val="100000"/>
                        </a:lnSpc>
                        <a:spcBef>
                          <a:spcPts val="1151"/>
                        </a:spcBef>
                      </a:pPr>
                      <a:r>
                        <a:rPr b="1" lang="es-BO" sz="1800" spc="-21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100%</a:t>
                      </a:r>
                      <a:endParaRPr b="0" lang="es-BO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548ed4"/>
                    </a:solidFill>
                  </a:tcPr>
                </a:tc>
              </a:tr>
              <a:tr h="591120">
                <a:tc>
                  <a:txBody>
                    <a:bodyPr lIns="0" rIns="0" tIns="153360" bIns="0" anchor="t">
                      <a:noAutofit/>
                    </a:bodyPr>
                    <a:p>
                      <a:pPr marL="720" algn="ctr">
                        <a:lnSpc>
                          <a:spcPct val="100000"/>
                        </a:lnSpc>
                        <a:spcBef>
                          <a:spcPts val="1210"/>
                        </a:spcBef>
                      </a:pPr>
                      <a:r>
                        <a:rPr b="1" lang="es-BO" sz="1800" spc="-12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RESULTADO</a:t>
                      </a:r>
                      <a:endParaRPr b="0" lang="es-BO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996600"/>
                    </a:solidFill>
                  </a:tcPr>
                </a:tc>
                <a:tc>
                  <a:txBody>
                    <a:bodyPr lIns="0" rIns="0" tIns="16200" bIns="0" anchor="t">
                      <a:noAutofit/>
                    </a:bodyPr>
                    <a:p>
                      <a:pPr marL="4320" algn="ctr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b="1" lang="es-BO" sz="1800" spc="-21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100%</a:t>
                      </a:r>
                      <a:endParaRPr b="0" lang="es-BO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marL="720" algn="ctr">
                        <a:lnSpc>
                          <a:spcPct val="100000"/>
                        </a:lnSpc>
                      </a:pPr>
                      <a:r>
                        <a:rPr b="1" lang="es-BO" sz="1800" spc="-1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433</a:t>
                      </a:r>
                      <a:r>
                        <a:rPr b="1" lang="es-BO" sz="1800" spc="-15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 </a:t>
                      </a:r>
                      <a:r>
                        <a:rPr b="1" lang="es-BO" sz="1800" spc="-12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SENTENCIAS</a:t>
                      </a:r>
                      <a:endParaRPr b="0" lang="es-BO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1f487c"/>
                    </a:solidFill>
                  </a:tcPr>
                </a:tc>
              </a:tr>
            </a:tbl>
          </a:graphicData>
        </a:graphic>
      </p:graphicFrame>
      <p:sp>
        <p:nvSpPr>
          <p:cNvPr id="1296" name="object 9"/>
          <p:cNvSpPr/>
          <p:nvPr/>
        </p:nvSpPr>
        <p:spPr>
          <a:xfrm>
            <a:off x="4451760" y="756000"/>
            <a:ext cx="6557400" cy="66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5680" bIns="0" anchor="ctr">
            <a:spAutoFit/>
          </a:bodyPr>
          <a:p>
            <a:pPr>
              <a:lnSpc>
                <a:spcPct val="73000"/>
              </a:lnSpc>
            </a:pPr>
            <a:r>
              <a:rPr b="1" lang="en-US" sz="4400" spc="-1" strike="noStrike">
                <a:solidFill>
                  <a:srgbClr val="c9a751"/>
                </a:solidFill>
                <a:latin typeface="Calibri"/>
                <a:ea typeface="Calibri"/>
              </a:rPr>
              <a:t>RESULTADOS ALCANZADOS</a:t>
            </a:r>
            <a:endParaRPr b="0" lang="es-BO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slow">
    <p:push dir="u"/>
  </p:transition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7" name="object 4" descr=""/>
          <p:cNvPicPr/>
          <p:nvPr/>
        </p:nvPicPr>
        <p:blipFill>
          <a:blip r:embed="rId1"/>
          <a:stretch/>
        </p:blipFill>
        <p:spPr>
          <a:xfrm>
            <a:off x="410040" y="300600"/>
            <a:ext cx="1377360" cy="1373760"/>
          </a:xfrm>
          <a:prstGeom prst="rect">
            <a:avLst/>
          </a:prstGeom>
          <a:ln w="0">
            <a:noFill/>
          </a:ln>
        </p:spPr>
      </p:pic>
      <p:pic>
        <p:nvPicPr>
          <p:cNvPr id="1298" name="object 5" descr=""/>
          <p:cNvPicPr/>
          <p:nvPr/>
        </p:nvPicPr>
        <p:blipFill>
          <a:blip r:embed="rId2"/>
          <a:stretch/>
        </p:blipFill>
        <p:spPr>
          <a:xfrm>
            <a:off x="2121480" y="286560"/>
            <a:ext cx="1186920" cy="1348560"/>
          </a:xfrm>
          <a:prstGeom prst="rect">
            <a:avLst/>
          </a:prstGeom>
          <a:ln w="0">
            <a:noFill/>
          </a:ln>
        </p:spPr>
      </p:pic>
      <p:pic>
        <p:nvPicPr>
          <p:cNvPr id="1299" name="object 6" descr=""/>
          <p:cNvPicPr/>
          <p:nvPr/>
        </p:nvPicPr>
        <p:blipFill>
          <a:blip r:embed="rId3"/>
          <a:stretch/>
        </p:blipFill>
        <p:spPr>
          <a:xfrm>
            <a:off x="17283240" y="7890120"/>
            <a:ext cx="663840" cy="1029960"/>
          </a:xfrm>
          <a:prstGeom prst="rect">
            <a:avLst/>
          </a:prstGeom>
          <a:ln w="0">
            <a:noFill/>
          </a:ln>
        </p:spPr>
      </p:pic>
      <p:grpSp>
        <p:nvGrpSpPr>
          <p:cNvPr id="1300" name="object 8"/>
          <p:cNvGrpSpPr/>
          <p:nvPr/>
        </p:nvGrpSpPr>
        <p:grpSpPr>
          <a:xfrm>
            <a:off x="9962280" y="1624680"/>
            <a:ext cx="7880400" cy="8425800"/>
            <a:chOff x="9962280" y="1624680"/>
            <a:chExt cx="7880400" cy="8425800"/>
          </a:xfrm>
        </p:grpSpPr>
        <p:pic>
          <p:nvPicPr>
            <p:cNvPr id="1301" name="object 9" descr=""/>
            <p:cNvPicPr/>
            <p:nvPr/>
          </p:nvPicPr>
          <p:blipFill>
            <a:blip r:embed="rId4"/>
            <a:stretch/>
          </p:blipFill>
          <p:spPr>
            <a:xfrm>
              <a:off x="17047440" y="9015840"/>
              <a:ext cx="795240" cy="7952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302" name="object 10" descr=""/>
            <p:cNvPicPr/>
            <p:nvPr/>
          </p:nvPicPr>
          <p:blipFill>
            <a:blip r:embed="rId5"/>
            <a:stretch/>
          </p:blipFill>
          <p:spPr>
            <a:xfrm>
              <a:off x="9962280" y="1624680"/>
              <a:ext cx="7084800" cy="842580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1303" name="object 11"/>
          <p:cNvSpPr/>
          <p:nvPr/>
        </p:nvSpPr>
        <p:spPr>
          <a:xfrm>
            <a:off x="2421360" y="1832040"/>
            <a:ext cx="6265080" cy="438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240" bIns="0" anchor="t">
            <a:spAutoFit/>
          </a:bodyPr>
          <a:p>
            <a:pPr marL="12600">
              <a:lnSpc>
                <a:spcPct val="100000"/>
              </a:lnSpc>
              <a:spcBef>
                <a:spcPts val="96"/>
              </a:spcBef>
            </a:pPr>
            <a:r>
              <a:rPr b="1" lang="es-BO" sz="2800" spc="-1" strike="noStrike" u="sng">
                <a:solidFill>
                  <a:srgbClr val="cc0099"/>
                </a:solidFill>
                <a:uFill>
                  <a:solidFill>
                    <a:srgbClr val="cc0099"/>
                  </a:solidFill>
                </a:uFill>
                <a:latin typeface="Arial"/>
                <a:ea typeface="Arial"/>
              </a:rPr>
              <a:t>ASISTENCIAS</a:t>
            </a:r>
            <a:r>
              <a:rPr b="1" lang="es-BO" sz="2800" spc="-92" strike="noStrike" u="sng">
                <a:solidFill>
                  <a:srgbClr val="cc0099"/>
                </a:solidFill>
                <a:uFill>
                  <a:solidFill>
                    <a:srgbClr val="cc0099"/>
                  </a:solidFill>
                </a:uFill>
                <a:latin typeface="Arial"/>
                <a:ea typeface="Arial"/>
              </a:rPr>
              <a:t> </a:t>
            </a:r>
            <a:r>
              <a:rPr b="1" lang="es-BO" sz="2800" spc="-1" strike="noStrike" u="sng">
                <a:solidFill>
                  <a:srgbClr val="cc0099"/>
                </a:solidFill>
                <a:uFill>
                  <a:solidFill>
                    <a:srgbClr val="cc0099"/>
                  </a:solidFill>
                </a:uFill>
                <a:latin typeface="Arial"/>
                <a:ea typeface="Arial"/>
              </a:rPr>
              <a:t>EN</a:t>
            </a:r>
            <a:r>
              <a:rPr b="1" lang="es-BO" sz="2800" spc="-111" strike="noStrike" u="sng">
                <a:solidFill>
                  <a:srgbClr val="cc0099"/>
                </a:solidFill>
                <a:uFill>
                  <a:solidFill>
                    <a:srgbClr val="cc0099"/>
                  </a:solidFill>
                </a:uFill>
                <a:latin typeface="Arial"/>
                <a:ea typeface="Arial"/>
              </a:rPr>
              <a:t> </a:t>
            </a:r>
            <a:r>
              <a:rPr b="1" lang="es-BO" sz="2800" spc="-1" strike="noStrike" u="sng">
                <a:solidFill>
                  <a:srgbClr val="cc0099"/>
                </a:solidFill>
                <a:uFill>
                  <a:solidFill>
                    <a:srgbClr val="cc0099"/>
                  </a:solidFill>
                </a:uFill>
                <a:latin typeface="Arial"/>
                <a:ea typeface="Arial"/>
              </a:rPr>
              <a:t>TRABAJO</a:t>
            </a:r>
            <a:r>
              <a:rPr b="1" lang="es-BO" sz="2800" spc="-72" strike="noStrike" u="sng">
                <a:solidFill>
                  <a:srgbClr val="cc0099"/>
                </a:solidFill>
                <a:uFill>
                  <a:solidFill>
                    <a:srgbClr val="cc0099"/>
                  </a:solidFill>
                </a:uFill>
                <a:latin typeface="Arial"/>
                <a:ea typeface="Arial"/>
              </a:rPr>
              <a:t> </a:t>
            </a:r>
            <a:r>
              <a:rPr b="1" lang="es-BO" sz="2800" spc="-12" strike="noStrike" u="sng">
                <a:solidFill>
                  <a:srgbClr val="cc0099"/>
                </a:solidFill>
                <a:uFill>
                  <a:solidFill>
                    <a:srgbClr val="cc0099"/>
                  </a:solidFill>
                </a:uFill>
                <a:latin typeface="Arial"/>
                <a:ea typeface="Arial"/>
              </a:rPr>
              <a:t>SOCIAL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4" name="object 13"/>
          <p:cNvSpPr/>
          <p:nvPr/>
        </p:nvSpPr>
        <p:spPr>
          <a:xfrm>
            <a:off x="1159200" y="5463720"/>
            <a:ext cx="2845440" cy="25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3320" bIns="0" anchor="t">
            <a:spAutoFit/>
          </a:bodyPr>
          <a:p>
            <a:pPr marL="12600">
              <a:lnSpc>
                <a:spcPct val="100000"/>
              </a:lnSpc>
              <a:spcBef>
                <a:spcPts val="105"/>
              </a:spcBef>
            </a:pPr>
            <a:r>
              <a:rPr b="1" lang="es-BO" sz="800" spc="-1" strike="noStrike">
                <a:solidFill>
                  <a:srgbClr val="0f243e"/>
                </a:solidFill>
                <a:latin typeface="Arial"/>
                <a:ea typeface="Arial"/>
              </a:rPr>
              <a:t>Fuente:</a:t>
            </a:r>
            <a:r>
              <a:rPr b="1" lang="es-BO" sz="800" spc="-26" strike="noStrike">
                <a:solidFill>
                  <a:srgbClr val="0f243e"/>
                </a:solidFill>
                <a:latin typeface="Arial"/>
                <a:ea typeface="Arial"/>
              </a:rPr>
              <a:t> </a:t>
            </a:r>
            <a:r>
              <a:rPr b="0" lang="es-BO" sz="800" spc="-12" strike="noStrike">
                <a:solidFill>
                  <a:srgbClr val="0f243e"/>
                </a:solidFill>
                <a:latin typeface="Arial"/>
                <a:ea typeface="Arial"/>
              </a:rPr>
              <a:t>Coordinación</a:t>
            </a:r>
            <a:r>
              <a:rPr b="0" lang="es-BO" sz="800" spc="12" strike="noStrike">
                <a:solidFill>
                  <a:srgbClr val="0f243e"/>
                </a:solidFill>
                <a:latin typeface="Arial"/>
                <a:ea typeface="Arial"/>
              </a:rPr>
              <a:t> </a:t>
            </a:r>
            <a:r>
              <a:rPr b="0" lang="es-BO" sz="800" spc="-1" strike="noStrike">
                <a:solidFill>
                  <a:srgbClr val="0f243e"/>
                </a:solidFill>
                <a:latin typeface="Arial"/>
                <a:ea typeface="Arial"/>
              </a:rPr>
              <a:t>Nacional</a:t>
            </a:r>
            <a:r>
              <a:rPr b="0" lang="es-BO" sz="800" spc="-12" strike="noStrike">
                <a:solidFill>
                  <a:srgbClr val="0f243e"/>
                </a:solidFill>
                <a:latin typeface="Arial"/>
                <a:ea typeface="Arial"/>
              </a:rPr>
              <a:t> </a:t>
            </a:r>
            <a:r>
              <a:rPr b="0" lang="es-BO" sz="800" spc="-1" strike="noStrike">
                <a:solidFill>
                  <a:srgbClr val="0f243e"/>
                </a:solidFill>
                <a:latin typeface="Arial"/>
                <a:ea typeface="Arial"/>
              </a:rPr>
              <a:t>y</a:t>
            </a:r>
            <a:r>
              <a:rPr b="0" lang="es-BO" sz="800" spc="-15" strike="noStrike">
                <a:solidFill>
                  <a:srgbClr val="0f243e"/>
                </a:solidFill>
                <a:latin typeface="Arial"/>
                <a:ea typeface="Arial"/>
              </a:rPr>
              <a:t> </a:t>
            </a:r>
            <a:r>
              <a:rPr b="0" lang="es-BO" sz="800" spc="-1" strike="noStrike">
                <a:solidFill>
                  <a:srgbClr val="0f243e"/>
                </a:solidFill>
                <a:latin typeface="Arial"/>
                <a:ea typeface="Arial"/>
              </a:rPr>
              <a:t>Coord.</a:t>
            </a:r>
            <a:r>
              <a:rPr b="0" lang="es-BO" sz="800" spc="9" strike="noStrike">
                <a:solidFill>
                  <a:srgbClr val="0f243e"/>
                </a:solidFill>
                <a:latin typeface="Arial"/>
                <a:ea typeface="Arial"/>
              </a:rPr>
              <a:t> </a:t>
            </a:r>
            <a:r>
              <a:rPr b="0" lang="es-BO" sz="800" spc="-12" strike="noStrike">
                <a:solidFill>
                  <a:srgbClr val="0f243e"/>
                </a:solidFill>
                <a:latin typeface="Arial"/>
                <a:ea typeface="Arial"/>
              </a:rPr>
              <a:t>Departamentales</a:t>
            </a:r>
            <a:endParaRPr b="0" lang="es-BO" sz="800" spc="-1" strike="noStrike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ct val="100000"/>
              </a:lnSpc>
            </a:pPr>
            <a:r>
              <a:rPr b="1" lang="es-BO" sz="800" spc="-12" strike="noStrike">
                <a:solidFill>
                  <a:srgbClr val="0f243e"/>
                </a:solidFill>
                <a:latin typeface="Arial"/>
                <a:ea typeface="Arial"/>
              </a:rPr>
              <a:t>Elaboración:</a:t>
            </a:r>
            <a:r>
              <a:rPr b="1" lang="es-BO" sz="800" spc="97" strike="noStrike">
                <a:solidFill>
                  <a:srgbClr val="0f243e"/>
                </a:solidFill>
                <a:latin typeface="Arial"/>
                <a:ea typeface="Arial"/>
              </a:rPr>
              <a:t> </a:t>
            </a:r>
            <a:r>
              <a:rPr b="0" lang="es-BO" sz="800" spc="-12" strike="noStrike">
                <a:solidFill>
                  <a:srgbClr val="0f243e"/>
                </a:solidFill>
                <a:latin typeface="Arial"/>
                <a:ea typeface="Arial"/>
              </a:rPr>
              <a:t>UAFO-Planificación</a:t>
            </a:r>
            <a:endParaRPr b="0" lang="es-BO" sz="8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305" name="object 14"/>
          <p:cNvGraphicFramePr/>
          <p:nvPr/>
        </p:nvGraphicFramePr>
        <p:xfrm>
          <a:off x="1108800" y="2607120"/>
          <a:ext cx="8552520" cy="2595600"/>
        </p:xfrm>
        <a:graphic>
          <a:graphicData uri="http://schemas.openxmlformats.org/drawingml/2006/table">
            <a:tbl>
              <a:tblPr/>
              <a:tblGrid>
                <a:gridCol w="1573200"/>
                <a:gridCol w="1223640"/>
                <a:gridCol w="1577880"/>
                <a:gridCol w="1743480"/>
                <a:gridCol w="1384920"/>
                <a:gridCol w="1048680"/>
              </a:tblGrid>
              <a:tr h="745200">
                <a:tc>
                  <a:txBody>
                    <a:bodyPr lIns="0" rIns="0" tIns="0" bIns="0" anchor="t">
                      <a:noAutofit/>
                    </a:bodyPr>
                    <a:p>
                      <a:endParaRPr b="0" lang="es-BO" sz="1600" spc="-1" strike="noStrike">
                        <a:solidFill>
                          <a:srgbClr val="000000"/>
                        </a:solidFill>
                        <a:latin typeface="Times New Roman"/>
                        <a:ea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>
                      <a:noFill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0" rIns="0" tIns="124200" bIns="0" anchor="t">
                      <a:noAutofit/>
                    </a:bodyPr>
                    <a:p>
                      <a:pPr marL="95760" indent="141480">
                        <a:lnSpc>
                          <a:spcPct val="100000"/>
                        </a:lnSpc>
                        <a:spcBef>
                          <a:spcPts val="981"/>
                        </a:spcBef>
                        <a:tabLst>
                          <a:tab algn="l" pos="0"/>
                        </a:tabLst>
                      </a:pPr>
                      <a:r>
                        <a:rPr b="1" lang="es-BO" sz="1600" spc="-12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FICHAS </a:t>
                      </a:r>
                      <a:r>
                        <a:rPr b="1" lang="es-BO" sz="1600" spc="-21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SOCIALES</a:t>
                      </a:r>
                      <a:endParaRPr b="0" lang="es-BO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>
                      <a:noFill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cc0099"/>
                    </a:solidFill>
                  </a:tcPr>
                </a:tc>
                <a:tc>
                  <a:txBody>
                    <a:bodyPr lIns="0" rIns="0" tIns="1080" bIns="0" anchor="t">
                      <a:noAutofit/>
                    </a:bodyPr>
                    <a:p>
                      <a:pPr marL="85680" indent="-1800" algn="ctr">
                        <a:lnSpc>
                          <a:spcPct val="100000"/>
                        </a:lnSpc>
                        <a:spcBef>
                          <a:spcPts val="11"/>
                        </a:spcBef>
                        <a:tabLst>
                          <a:tab algn="l" pos="0"/>
                        </a:tabLst>
                      </a:pPr>
                      <a:r>
                        <a:rPr b="1" lang="es-BO" sz="1600" spc="-12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INFORMES SOCIO-ECONÓMICOS</a:t>
                      </a:r>
                      <a:endParaRPr b="0" lang="es-BO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cc0099"/>
                    </a:solidFill>
                  </a:tcPr>
                </a:tc>
                <a:tc>
                  <a:txBody>
                    <a:bodyPr lIns="0" rIns="0" tIns="124200" bIns="0" anchor="t">
                      <a:noAutofit/>
                    </a:bodyPr>
                    <a:p>
                      <a:pPr marL="101520" indent="378000">
                        <a:lnSpc>
                          <a:spcPct val="100000"/>
                        </a:lnSpc>
                        <a:spcBef>
                          <a:spcPts val="981"/>
                        </a:spcBef>
                        <a:tabLst>
                          <a:tab algn="l" pos="0"/>
                        </a:tabLst>
                      </a:pPr>
                      <a:r>
                        <a:rPr b="1" lang="es-BO" sz="1600" spc="-12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VISITAS DOMICILIARIAS</a:t>
                      </a:r>
                      <a:endParaRPr b="0" lang="es-BO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cc0099"/>
                    </a:solidFill>
                  </a:tcPr>
                </a:tc>
                <a:tc>
                  <a:txBody>
                    <a:bodyPr lIns="0" rIns="0" tIns="124200" bIns="0" anchor="t">
                      <a:noAutofit/>
                    </a:bodyPr>
                    <a:p>
                      <a:pPr marL="177120" indent="-20160">
                        <a:lnSpc>
                          <a:spcPct val="100000"/>
                        </a:lnSpc>
                        <a:spcBef>
                          <a:spcPts val="981"/>
                        </a:spcBef>
                        <a:tabLst>
                          <a:tab algn="l" pos="0"/>
                        </a:tabLst>
                      </a:pPr>
                      <a:r>
                        <a:rPr b="1" lang="es-BO" sz="1600" spc="-12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INFORMES SOCIALES</a:t>
                      </a:r>
                      <a:endParaRPr b="0" lang="es-BO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cc0099"/>
                    </a:solidFill>
                  </a:tcPr>
                </a:tc>
                <a:tc>
                  <a:txBody>
                    <a:bodyPr lIns="0" rIns="0" tIns="229680" bIns="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1811"/>
                        </a:spcBef>
                      </a:pPr>
                      <a:r>
                        <a:rPr b="1" lang="es-BO" sz="1800" spc="-12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TOTAL</a:t>
                      </a:r>
                      <a:endParaRPr b="0" lang="es-BO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>
                      <a:noFill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cc0099"/>
                    </a:solidFill>
                  </a:tcPr>
                </a:tc>
              </a:tr>
              <a:tr h="616320">
                <a:tc>
                  <a:txBody>
                    <a:bodyPr lIns="0" rIns="0" tIns="165600" bIns="0" anchor="t">
                      <a:noAutofit/>
                    </a:bodyPr>
                    <a:p>
                      <a:pPr marL="5760" algn="ctr">
                        <a:lnSpc>
                          <a:spcPct val="100000"/>
                        </a:lnSpc>
                        <a:spcBef>
                          <a:spcPts val="1304"/>
                        </a:spcBef>
                      </a:pPr>
                      <a:r>
                        <a:rPr b="1" lang="es-BO" sz="1800" spc="-21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META</a:t>
                      </a:r>
                      <a:endParaRPr b="0" lang="es-BO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>
                      <a:noFill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cc0099"/>
                    </a:solidFill>
                  </a:tcPr>
                </a:tc>
                <a:tc>
                  <a:txBody>
                    <a:bodyPr lIns="0" rIns="0" tIns="165600" bIns="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1304"/>
                        </a:spcBef>
                      </a:pPr>
                      <a:r>
                        <a:rPr b="1" lang="es-BO" sz="1800" spc="-12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3.888</a:t>
                      </a:r>
                      <a:endParaRPr b="0" lang="es-BO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>
                      <a:noFill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3eb0ff"/>
                    </a:solidFill>
                  </a:tcPr>
                </a:tc>
                <a:tc>
                  <a:txBody>
                    <a:bodyPr lIns="0" rIns="0" tIns="165600" bIns="0" anchor="t">
                      <a:noAutofit/>
                    </a:bodyPr>
                    <a:p>
                      <a:pPr marL="720" algn="ctr">
                        <a:lnSpc>
                          <a:spcPct val="100000"/>
                        </a:lnSpc>
                        <a:spcBef>
                          <a:spcPts val="1304"/>
                        </a:spcBef>
                      </a:pPr>
                      <a:r>
                        <a:rPr b="1" lang="es-BO" sz="1800" spc="-12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3.888</a:t>
                      </a:r>
                      <a:endParaRPr b="0" lang="es-BO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3eb0ff"/>
                    </a:solidFill>
                  </a:tcPr>
                </a:tc>
                <a:tc>
                  <a:txBody>
                    <a:bodyPr lIns="0" rIns="0" tIns="165600" bIns="0" anchor="t">
                      <a:noAutofit/>
                    </a:bodyPr>
                    <a:p>
                      <a:pPr marL="720" algn="ctr">
                        <a:lnSpc>
                          <a:spcPct val="100000"/>
                        </a:lnSpc>
                        <a:spcBef>
                          <a:spcPts val="1304"/>
                        </a:spcBef>
                      </a:pPr>
                      <a:r>
                        <a:rPr b="1" lang="es-BO" sz="1800" spc="-26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754</a:t>
                      </a:r>
                      <a:endParaRPr b="0" lang="es-BO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3eb0ff"/>
                    </a:solidFill>
                  </a:tcPr>
                </a:tc>
                <a:tc>
                  <a:txBody>
                    <a:bodyPr lIns="0" rIns="0" tIns="165600" bIns="0" anchor="t">
                      <a:noAutofit/>
                    </a:bodyPr>
                    <a:p>
                      <a:pPr marL="1800" algn="ctr">
                        <a:lnSpc>
                          <a:spcPct val="100000"/>
                        </a:lnSpc>
                        <a:spcBef>
                          <a:spcPts val="1304"/>
                        </a:spcBef>
                      </a:pPr>
                      <a:r>
                        <a:rPr b="1" lang="es-BO" sz="1800" spc="-26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754</a:t>
                      </a:r>
                      <a:endParaRPr b="0" lang="es-BO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3eb0ff"/>
                    </a:solidFill>
                  </a:tcPr>
                </a:tc>
                <a:tc>
                  <a:txBody>
                    <a:bodyPr lIns="0" rIns="0" tIns="165600" bIns="0" anchor="t">
                      <a:noAutofit/>
                    </a:bodyPr>
                    <a:p>
                      <a:pPr marL="2520" algn="ctr">
                        <a:lnSpc>
                          <a:spcPct val="100000"/>
                        </a:lnSpc>
                        <a:spcBef>
                          <a:spcPts val="1304"/>
                        </a:spcBef>
                      </a:pPr>
                      <a:r>
                        <a:rPr b="1" lang="es-BO" sz="1800" spc="-12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9.284</a:t>
                      </a:r>
                      <a:endParaRPr b="0" lang="es-BO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>
                      <a:noFill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0088e6"/>
                    </a:solidFill>
                  </a:tcPr>
                </a:tc>
              </a:tr>
              <a:tr h="616320">
                <a:tc>
                  <a:txBody>
                    <a:bodyPr lIns="0" rIns="0" tIns="165600" bIns="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1304"/>
                        </a:spcBef>
                      </a:pPr>
                      <a:r>
                        <a:rPr b="1" lang="es-BO" sz="1800" spc="-12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RESULTADO</a:t>
                      </a:r>
                      <a:endParaRPr b="0" lang="es-BO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>
                      <a:noFill/>
                    </a:lnL>
                    <a:lnR>
                      <a:noFill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cc0099"/>
                    </a:solidFill>
                  </a:tcPr>
                </a:tc>
                <a:tc>
                  <a:txBody>
                    <a:bodyPr lIns="0" rIns="0" tIns="165600" bIns="0" anchor="t">
                      <a:noAutofit/>
                    </a:bodyPr>
                    <a:p>
                      <a:pPr marL="720" algn="ctr">
                        <a:lnSpc>
                          <a:spcPct val="100000"/>
                        </a:lnSpc>
                        <a:spcBef>
                          <a:spcPts val="1304"/>
                        </a:spcBef>
                      </a:pPr>
                      <a:r>
                        <a:rPr b="1" lang="es-BO" sz="1800" spc="-12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3.245</a:t>
                      </a:r>
                      <a:endParaRPr b="0" lang="es-BO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>
                    <a:lnL>
                      <a:noFill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ad4d2"/>
                    </a:solidFill>
                  </a:tcPr>
                </a:tc>
                <a:tc>
                  <a:txBody>
                    <a:bodyPr lIns="0" rIns="0" tIns="165600" bIns="0" anchor="t">
                      <a:noAutofit/>
                    </a:bodyPr>
                    <a:p>
                      <a:pPr marL="720" algn="ctr">
                        <a:lnSpc>
                          <a:spcPct val="100000"/>
                        </a:lnSpc>
                        <a:spcBef>
                          <a:spcPts val="1304"/>
                        </a:spcBef>
                      </a:pPr>
                      <a:r>
                        <a:rPr b="1" lang="es-BO" sz="1800" spc="-12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3.198</a:t>
                      </a:r>
                      <a:endParaRPr b="0" lang="es-BO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ad4d2"/>
                    </a:solidFill>
                  </a:tcPr>
                </a:tc>
                <a:tc>
                  <a:txBody>
                    <a:bodyPr lIns="0" rIns="0" tIns="165600" bIns="0" anchor="t">
                      <a:noAutofit/>
                    </a:bodyPr>
                    <a:p>
                      <a:pPr marL="720" algn="ctr">
                        <a:lnSpc>
                          <a:spcPct val="100000"/>
                        </a:lnSpc>
                        <a:spcBef>
                          <a:spcPts val="1304"/>
                        </a:spcBef>
                      </a:pPr>
                      <a:r>
                        <a:rPr b="1" lang="es-BO" sz="1800" spc="-26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574</a:t>
                      </a:r>
                      <a:endParaRPr b="0" lang="es-BO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ad4d2"/>
                    </a:solidFill>
                  </a:tcPr>
                </a:tc>
                <a:tc>
                  <a:txBody>
                    <a:bodyPr lIns="0" rIns="0" tIns="165600" bIns="0" anchor="t">
                      <a:noAutofit/>
                    </a:bodyPr>
                    <a:p>
                      <a:pPr marL="1800" algn="ctr">
                        <a:lnSpc>
                          <a:spcPct val="100000"/>
                        </a:lnSpc>
                        <a:spcBef>
                          <a:spcPts val="1304"/>
                        </a:spcBef>
                      </a:pPr>
                      <a:r>
                        <a:rPr b="1" lang="es-BO" sz="1800" spc="-26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502</a:t>
                      </a:r>
                      <a:endParaRPr b="0" lang="es-BO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ad4d2"/>
                    </a:solidFill>
                  </a:tcPr>
                </a:tc>
                <a:tc>
                  <a:txBody>
                    <a:bodyPr lIns="0" rIns="0" tIns="165600" bIns="0" anchor="t">
                      <a:noAutofit/>
                    </a:bodyPr>
                    <a:p>
                      <a:pPr marL="3240" algn="ctr">
                        <a:lnSpc>
                          <a:spcPct val="100000"/>
                        </a:lnSpc>
                        <a:spcBef>
                          <a:spcPts val="1304"/>
                        </a:spcBef>
                      </a:pPr>
                      <a:r>
                        <a:rPr b="1" lang="es-BO" sz="1800" spc="-12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7.519</a:t>
                      </a:r>
                      <a:endParaRPr b="0" lang="es-BO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>
                      <a:noFill/>
                    </a:lnL>
                    <a:lnR>
                      <a:noFill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2badab"/>
                    </a:solidFill>
                  </a:tcPr>
                </a:tc>
              </a:tr>
              <a:tr h="617040">
                <a:tc>
                  <a:txBody>
                    <a:bodyPr lIns="0" rIns="0" tIns="165600" bIns="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1304"/>
                        </a:spcBef>
                      </a:pPr>
                      <a:r>
                        <a:rPr b="1" lang="es-BO" sz="1800" spc="-1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%</a:t>
                      </a:r>
                      <a:r>
                        <a:rPr b="1" lang="es-BO" sz="1800" spc="-7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 </a:t>
                      </a:r>
                      <a:r>
                        <a:rPr b="1" lang="es-BO" sz="1800" spc="-12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CUMP.</a:t>
                      </a:r>
                      <a:endParaRPr b="0" lang="es-BO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>
                      <a:noFill/>
                    </a:lnL>
                    <a:lnR>
                      <a:noFill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cc0099"/>
                    </a:solidFill>
                  </a:tcPr>
                </a:tc>
                <a:tc>
                  <a:txBody>
                    <a:bodyPr lIns="0" rIns="0" tIns="165600" bIns="0" anchor="t">
                      <a:noAutofit/>
                    </a:bodyPr>
                    <a:p>
                      <a:pPr marL="720" algn="ctr">
                        <a:lnSpc>
                          <a:spcPct val="100000"/>
                        </a:lnSpc>
                        <a:spcBef>
                          <a:spcPts val="1304"/>
                        </a:spcBef>
                      </a:pPr>
                      <a:r>
                        <a:rPr b="1" lang="es-BO" sz="1800" spc="-26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83%</a:t>
                      </a:r>
                      <a:endParaRPr b="0" lang="es-BO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>
                    <a:lnL>
                      <a:noFill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ad4d2"/>
                    </a:solidFill>
                  </a:tcPr>
                </a:tc>
                <a:tc>
                  <a:txBody>
                    <a:bodyPr lIns="0" rIns="0" tIns="165600" bIns="0" anchor="t">
                      <a:noAutofit/>
                    </a:bodyPr>
                    <a:p>
                      <a:pPr marL="720" algn="ctr">
                        <a:lnSpc>
                          <a:spcPct val="100000"/>
                        </a:lnSpc>
                        <a:spcBef>
                          <a:spcPts val="1304"/>
                        </a:spcBef>
                      </a:pPr>
                      <a:r>
                        <a:rPr b="1" lang="es-BO" sz="1800" spc="-26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82%</a:t>
                      </a:r>
                      <a:endParaRPr b="0" lang="es-BO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ad4d2"/>
                    </a:solidFill>
                  </a:tcPr>
                </a:tc>
                <a:tc>
                  <a:txBody>
                    <a:bodyPr lIns="0" rIns="0" tIns="165600" bIns="0" anchor="t">
                      <a:noAutofit/>
                    </a:bodyPr>
                    <a:p>
                      <a:pPr marL="720" algn="ctr">
                        <a:lnSpc>
                          <a:spcPct val="100000"/>
                        </a:lnSpc>
                        <a:spcBef>
                          <a:spcPts val="1304"/>
                        </a:spcBef>
                      </a:pPr>
                      <a:r>
                        <a:rPr b="1" lang="es-BO" sz="1800" spc="-26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76%</a:t>
                      </a:r>
                      <a:endParaRPr b="0" lang="es-BO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ad4d2"/>
                    </a:solidFill>
                  </a:tcPr>
                </a:tc>
                <a:tc>
                  <a:txBody>
                    <a:bodyPr lIns="0" rIns="0" tIns="165600" bIns="0" anchor="t">
                      <a:noAutofit/>
                    </a:bodyPr>
                    <a:p>
                      <a:pPr marL="1800" algn="ctr">
                        <a:lnSpc>
                          <a:spcPct val="100000"/>
                        </a:lnSpc>
                        <a:spcBef>
                          <a:spcPts val="1304"/>
                        </a:spcBef>
                      </a:pPr>
                      <a:r>
                        <a:rPr b="1" lang="es-BO" sz="1800" spc="-26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67%</a:t>
                      </a:r>
                      <a:endParaRPr b="0" lang="es-BO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ad4d2"/>
                    </a:solidFill>
                  </a:tcPr>
                </a:tc>
                <a:tc>
                  <a:txBody>
                    <a:bodyPr lIns="0" rIns="0" tIns="165600" bIns="0" anchor="t">
                      <a:noAutofit/>
                    </a:bodyPr>
                    <a:p>
                      <a:pPr marL="3240" algn="ctr">
                        <a:lnSpc>
                          <a:spcPct val="100000"/>
                        </a:lnSpc>
                        <a:spcBef>
                          <a:spcPts val="1304"/>
                        </a:spcBef>
                      </a:pPr>
                      <a:r>
                        <a:rPr b="1" lang="es-BO" sz="1800" spc="-26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81%</a:t>
                      </a:r>
                      <a:endParaRPr b="0" lang="es-BO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>
                      <a:noFill/>
                    </a:lnL>
                    <a:lnR>
                      <a:noFill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2badab"/>
                    </a:solidFill>
                  </a:tcPr>
                </a:tc>
              </a:tr>
            </a:tbl>
          </a:graphicData>
        </a:graphic>
      </p:graphicFrame>
      <p:sp>
        <p:nvSpPr>
          <p:cNvPr id="1306" name="object 16"/>
          <p:cNvSpPr/>
          <p:nvPr/>
        </p:nvSpPr>
        <p:spPr>
          <a:xfrm>
            <a:off x="2887560" y="5784120"/>
            <a:ext cx="5332320" cy="438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240" bIns="0" anchor="t">
            <a:spAutoFit/>
          </a:bodyPr>
          <a:p>
            <a:pPr marL="12600">
              <a:lnSpc>
                <a:spcPct val="100000"/>
              </a:lnSpc>
              <a:spcBef>
                <a:spcPts val="96"/>
              </a:spcBef>
            </a:pPr>
            <a:r>
              <a:rPr b="1" lang="es-BO" sz="2800" spc="-1" strike="noStrike" u="sng">
                <a:solidFill>
                  <a:srgbClr val="000099"/>
                </a:solidFill>
                <a:uFill>
                  <a:solidFill>
                    <a:srgbClr val="000099"/>
                  </a:solidFill>
                </a:uFill>
                <a:latin typeface="Arial"/>
                <a:ea typeface="Arial"/>
              </a:rPr>
              <a:t>ASISTENCIAS</a:t>
            </a:r>
            <a:r>
              <a:rPr b="1" lang="es-BO" sz="2800" spc="-60" strike="noStrike" u="sng">
                <a:solidFill>
                  <a:srgbClr val="000099"/>
                </a:solidFill>
                <a:uFill>
                  <a:solidFill>
                    <a:srgbClr val="000099"/>
                  </a:solidFill>
                </a:uFill>
                <a:latin typeface="Arial"/>
                <a:ea typeface="Arial"/>
              </a:rPr>
              <a:t> </a:t>
            </a:r>
            <a:r>
              <a:rPr b="1" lang="es-BO" sz="2800" spc="-1" strike="noStrike" u="sng">
                <a:solidFill>
                  <a:srgbClr val="000099"/>
                </a:solidFill>
                <a:uFill>
                  <a:solidFill>
                    <a:srgbClr val="000099"/>
                  </a:solidFill>
                </a:uFill>
                <a:latin typeface="Arial"/>
                <a:ea typeface="Arial"/>
              </a:rPr>
              <a:t>EN</a:t>
            </a:r>
            <a:r>
              <a:rPr b="1" lang="es-BO" sz="2800" spc="-75" strike="noStrike" u="sng">
                <a:solidFill>
                  <a:srgbClr val="000099"/>
                </a:solidFill>
                <a:uFill>
                  <a:solidFill>
                    <a:srgbClr val="000099"/>
                  </a:solidFill>
                </a:uFill>
                <a:latin typeface="Arial"/>
                <a:ea typeface="Arial"/>
              </a:rPr>
              <a:t> </a:t>
            </a:r>
            <a:r>
              <a:rPr b="1" lang="es-BO" sz="2800" spc="-12" strike="noStrike" u="sng">
                <a:solidFill>
                  <a:srgbClr val="000099"/>
                </a:solidFill>
                <a:uFill>
                  <a:solidFill>
                    <a:srgbClr val="000099"/>
                  </a:solidFill>
                </a:uFill>
                <a:latin typeface="Arial"/>
                <a:ea typeface="Arial"/>
              </a:rPr>
              <a:t>PSICOLOGÍA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7" name="object 18"/>
          <p:cNvSpPr/>
          <p:nvPr/>
        </p:nvSpPr>
        <p:spPr>
          <a:xfrm>
            <a:off x="1159200" y="9356040"/>
            <a:ext cx="2667240" cy="25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b="1" lang="es-BO" sz="800" spc="-1" strike="noStrike">
                <a:solidFill>
                  <a:srgbClr val="0f243e"/>
                </a:solidFill>
                <a:latin typeface="Arial"/>
                <a:ea typeface="Arial"/>
              </a:rPr>
              <a:t>Fuente:</a:t>
            </a:r>
            <a:r>
              <a:rPr b="1" lang="es-BO" sz="800" spc="-26" strike="noStrike">
                <a:solidFill>
                  <a:srgbClr val="0f243e"/>
                </a:solidFill>
                <a:latin typeface="Arial"/>
                <a:ea typeface="Arial"/>
              </a:rPr>
              <a:t> </a:t>
            </a:r>
            <a:r>
              <a:rPr b="0" lang="es-BO" sz="800" spc="-12" strike="noStrike">
                <a:solidFill>
                  <a:srgbClr val="0f243e"/>
                </a:solidFill>
                <a:latin typeface="Arial"/>
                <a:ea typeface="Arial"/>
              </a:rPr>
              <a:t>Coordinación</a:t>
            </a:r>
            <a:r>
              <a:rPr b="0" lang="es-BO" sz="800" spc="12" strike="noStrike">
                <a:solidFill>
                  <a:srgbClr val="0f243e"/>
                </a:solidFill>
                <a:latin typeface="Arial"/>
                <a:ea typeface="Arial"/>
              </a:rPr>
              <a:t> </a:t>
            </a:r>
            <a:r>
              <a:rPr b="0" lang="es-BO" sz="800" spc="-1" strike="noStrike">
                <a:solidFill>
                  <a:srgbClr val="0f243e"/>
                </a:solidFill>
                <a:latin typeface="Arial"/>
                <a:ea typeface="Arial"/>
              </a:rPr>
              <a:t>Nacional</a:t>
            </a:r>
            <a:r>
              <a:rPr b="0" lang="es-BO" sz="800" spc="-12" strike="noStrike">
                <a:solidFill>
                  <a:srgbClr val="0f243e"/>
                </a:solidFill>
                <a:latin typeface="Arial"/>
                <a:ea typeface="Arial"/>
              </a:rPr>
              <a:t> </a:t>
            </a:r>
            <a:r>
              <a:rPr b="0" lang="es-BO" sz="800" spc="-1" strike="noStrike">
                <a:solidFill>
                  <a:srgbClr val="0f243e"/>
                </a:solidFill>
                <a:latin typeface="Arial"/>
                <a:ea typeface="Arial"/>
              </a:rPr>
              <a:t>y</a:t>
            </a:r>
            <a:r>
              <a:rPr b="0" lang="es-BO" sz="800" spc="-15" strike="noStrike">
                <a:solidFill>
                  <a:srgbClr val="0f243e"/>
                </a:solidFill>
                <a:latin typeface="Arial"/>
                <a:ea typeface="Arial"/>
              </a:rPr>
              <a:t> </a:t>
            </a:r>
            <a:r>
              <a:rPr b="0" lang="es-BO" sz="800" spc="-1" strike="noStrike">
                <a:solidFill>
                  <a:srgbClr val="0f243e"/>
                </a:solidFill>
                <a:latin typeface="Arial"/>
                <a:ea typeface="Arial"/>
              </a:rPr>
              <a:t>Coord.</a:t>
            </a:r>
            <a:r>
              <a:rPr b="0" lang="es-BO" sz="800" spc="9" strike="noStrike">
                <a:solidFill>
                  <a:srgbClr val="0f243e"/>
                </a:solidFill>
                <a:latin typeface="Arial"/>
                <a:ea typeface="Arial"/>
              </a:rPr>
              <a:t> </a:t>
            </a:r>
            <a:r>
              <a:rPr b="0" lang="es-BO" sz="800" spc="-12" strike="noStrike">
                <a:solidFill>
                  <a:srgbClr val="0f243e"/>
                </a:solidFill>
                <a:latin typeface="Arial"/>
                <a:ea typeface="Arial"/>
              </a:rPr>
              <a:t>Departamentales</a:t>
            </a:r>
            <a:endParaRPr b="0" lang="es-BO" sz="800" spc="-1" strike="noStrike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ct val="100000"/>
              </a:lnSpc>
              <a:spcBef>
                <a:spcPts val="6"/>
              </a:spcBef>
            </a:pPr>
            <a:r>
              <a:rPr b="1" lang="es-BO" sz="800" spc="-12" strike="noStrike">
                <a:solidFill>
                  <a:srgbClr val="0f243e"/>
                </a:solidFill>
                <a:latin typeface="Arial"/>
                <a:ea typeface="Arial"/>
              </a:rPr>
              <a:t>Elaboración:</a:t>
            </a:r>
            <a:r>
              <a:rPr b="1" lang="es-BO" sz="800" spc="97" strike="noStrike">
                <a:solidFill>
                  <a:srgbClr val="0f243e"/>
                </a:solidFill>
                <a:latin typeface="Arial"/>
                <a:ea typeface="Arial"/>
              </a:rPr>
              <a:t> </a:t>
            </a:r>
            <a:r>
              <a:rPr b="0" lang="es-BO" sz="800" spc="-12" strike="noStrike">
                <a:solidFill>
                  <a:srgbClr val="0f243e"/>
                </a:solidFill>
                <a:latin typeface="Arial"/>
                <a:ea typeface="Arial"/>
              </a:rPr>
              <a:t>UAFO-Planificación</a:t>
            </a:r>
            <a:endParaRPr b="0" lang="es-BO" sz="8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308" name="object 19"/>
          <p:cNvGraphicFramePr/>
          <p:nvPr/>
        </p:nvGraphicFramePr>
        <p:xfrm>
          <a:off x="1069920" y="6602040"/>
          <a:ext cx="8558280" cy="2575800"/>
        </p:xfrm>
        <a:graphic>
          <a:graphicData uri="http://schemas.openxmlformats.org/drawingml/2006/table">
            <a:tbl>
              <a:tblPr/>
              <a:tblGrid>
                <a:gridCol w="1573200"/>
                <a:gridCol w="1779840"/>
                <a:gridCol w="1801800"/>
                <a:gridCol w="1869120"/>
                <a:gridCol w="1533240"/>
              </a:tblGrid>
              <a:tr h="739440">
                <a:tc>
                  <a:txBody>
                    <a:bodyPr lIns="0" rIns="0" tIns="0" bIns="0" anchor="t">
                      <a:noAutofit/>
                    </a:bodyPr>
                    <a:p>
                      <a:endParaRPr b="0" lang="es-BO" sz="1600" spc="-1" strike="noStrike">
                        <a:solidFill>
                          <a:srgbClr val="000000"/>
                        </a:solidFill>
                        <a:latin typeface="Times New Roman"/>
                        <a:ea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>
                      <a:noFill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0" rIns="0" tIns="121680" bIns="0" anchor="t">
                      <a:noAutofit/>
                    </a:bodyPr>
                    <a:p>
                      <a:pPr marL="279360" indent="63360">
                        <a:lnSpc>
                          <a:spcPct val="100000"/>
                        </a:lnSpc>
                        <a:spcBef>
                          <a:spcPts val="961"/>
                        </a:spcBef>
                        <a:tabLst>
                          <a:tab algn="l" pos="0"/>
                        </a:tabLst>
                      </a:pPr>
                      <a:r>
                        <a:rPr b="1" lang="es-BO" sz="1600" spc="-1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FICHAS</a:t>
                      </a:r>
                      <a:r>
                        <a:rPr b="1" lang="es-BO" sz="1600" spc="-7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 </a:t>
                      </a:r>
                      <a:r>
                        <a:rPr b="1" lang="es-BO" sz="1600" spc="-26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DE </a:t>
                      </a:r>
                      <a:r>
                        <a:rPr b="1" lang="es-BO" sz="1600" spc="-12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ASISTENCIA</a:t>
                      </a:r>
                      <a:endParaRPr b="0" lang="es-BO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>
                      <a:noFill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99"/>
                    </a:solidFill>
                  </a:tcPr>
                </a:tc>
                <a:tc>
                  <a:txBody>
                    <a:bodyPr lIns="0" rIns="0" tIns="0" bIns="0" anchor="t">
                      <a:noAutofit/>
                    </a:bodyPr>
                    <a:p>
                      <a:pPr marL="186840" indent="-720" algn="ctr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es-BO" sz="1600" spc="-12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INFORME PSICOLÓGICO FORENSE</a:t>
                      </a:r>
                      <a:endParaRPr b="0" lang="es-BO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99"/>
                    </a:solidFill>
                  </a:tcPr>
                </a:tc>
                <a:tc>
                  <a:txBody>
                    <a:bodyPr lIns="0" rIns="0" tIns="121680" bIns="0" anchor="t">
                      <a:noAutofit/>
                    </a:bodyPr>
                    <a:p>
                      <a:pPr marL="227160" indent="266760">
                        <a:lnSpc>
                          <a:spcPct val="100000"/>
                        </a:lnSpc>
                        <a:spcBef>
                          <a:spcPts val="961"/>
                        </a:spcBef>
                        <a:tabLst>
                          <a:tab algn="l" pos="0"/>
                        </a:tabLst>
                      </a:pPr>
                      <a:r>
                        <a:rPr b="1" lang="es-BO" sz="1600" spc="-12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TERAPIA PSICOLÓGICA</a:t>
                      </a:r>
                      <a:endParaRPr b="0" lang="es-BO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99"/>
                    </a:solidFill>
                  </a:tcPr>
                </a:tc>
                <a:tc>
                  <a:txBody>
                    <a:bodyPr lIns="0" rIns="0" tIns="227880" bIns="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1794"/>
                        </a:spcBef>
                      </a:pPr>
                      <a:r>
                        <a:rPr b="1" lang="es-BO" sz="1800" spc="-12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TOTAL</a:t>
                      </a:r>
                      <a:endParaRPr b="0" lang="es-BO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>
                      <a:noFill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99"/>
                    </a:solidFill>
                  </a:tcPr>
                </a:tc>
              </a:tr>
              <a:tr h="612000">
                <a:tc>
                  <a:txBody>
                    <a:bodyPr lIns="0" rIns="0" tIns="163800" bIns="0" anchor="t">
                      <a:noAutofit/>
                    </a:bodyPr>
                    <a:p>
                      <a:pPr marL="5040" algn="ctr">
                        <a:lnSpc>
                          <a:spcPct val="100000"/>
                        </a:lnSpc>
                        <a:spcBef>
                          <a:spcPts val="1290"/>
                        </a:spcBef>
                      </a:pPr>
                      <a:r>
                        <a:rPr b="1" lang="es-BO" sz="1800" spc="-21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META</a:t>
                      </a:r>
                      <a:endParaRPr b="0" lang="es-BO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>
                      <a:noFill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99"/>
                    </a:solidFill>
                  </a:tcPr>
                </a:tc>
                <a:tc>
                  <a:txBody>
                    <a:bodyPr lIns="0" rIns="0" tIns="163800" bIns="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1290"/>
                        </a:spcBef>
                      </a:pPr>
                      <a:r>
                        <a:rPr b="1" lang="es-BO" sz="1800" spc="-12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3.888</a:t>
                      </a:r>
                      <a:endParaRPr b="0" lang="es-BO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>
                      <a:noFill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8181ff"/>
                    </a:solidFill>
                  </a:tcPr>
                </a:tc>
                <a:tc>
                  <a:txBody>
                    <a:bodyPr lIns="0" rIns="0" tIns="163800" bIns="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1290"/>
                        </a:spcBef>
                      </a:pPr>
                      <a:r>
                        <a:rPr b="1" lang="es-BO" sz="1800" spc="-26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512</a:t>
                      </a:r>
                      <a:endParaRPr b="0" lang="es-BO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8181ff"/>
                    </a:solidFill>
                  </a:tcPr>
                </a:tc>
                <a:tc>
                  <a:txBody>
                    <a:bodyPr lIns="0" rIns="0" tIns="163800" bIns="0" anchor="t">
                      <a:noAutofit/>
                    </a:bodyPr>
                    <a:p>
                      <a:pPr marL="720" algn="ctr">
                        <a:lnSpc>
                          <a:spcPct val="100000"/>
                        </a:lnSpc>
                        <a:spcBef>
                          <a:spcPts val="1290"/>
                        </a:spcBef>
                      </a:pPr>
                      <a:r>
                        <a:rPr b="1" lang="es-BO" sz="1800" spc="-26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95</a:t>
                      </a:r>
                      <a:endParaRPr b="0" lang="es-BO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8181ff"/>
                    </a:solidFill>
                  </a:tcPr>
                </a:tc>
                <a:tc>
                  <a:txBody>
                    <a:bodyPr lIns="0" rIns="0" tIns="163800" bIns="0" anchor="t">
                      <a:noAutofit/>
                    </a:bodyPr>
                    <a:p>
                      <a:pPr marL="3240" algn="ctr">
                        <a:lnSpc>
                          <a:spcPct val="100000"/>
                        </a:lnSpc>
                        <a:spcBef>
                          <a:spcPts val="1290"/>
                        </a:spcBef>
                      </a:pPr>
                      <a:r>
                        <a:rPr b="1" lang="es-BO" sz="1800" spc="-12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4.495</a:t>
                      </a:r>
                      <a:endParaRPr b="0" lang="es-BO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>
                      <a:noFill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6666ff"/>
                    </a:solidFill>
                  </a:tcPr>
                </a:tc>
              </a:tr>
              <a:tr h="612000">
                <a:tc>
                  <a:txBody>
                    <a:bodyPr lIns="0" rIns="0" tIns="164160" bIns="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1295"/>
                        </a:spcBef>
                      </a:pPr>
                      <a:r>
                        <a:rPr b="1" lang="es-BO" sz="1800" spc="-12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RESULTADO</a:t>
                      </a:r>
                      <a:endParaRPr b="0" lang="es-BO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>
                      <a:noFill/>
                    </a:lnL>
                    <a:lnR>
                      <a:noFill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99"/>
                    </a:solidFill>
                  </a:tcPr>
                </a:tc>
                <a:tc>
                  <a:txBody>
                    <a:bodyPr lIns="0" rIns="0" tIns="164160" bIns="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1295"/>
                        </a:spcBef>
                      </a:pPr>
                      <a:r>
                        <a:rPr b="1" lang="es-BO" sz="1800" spc="-12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3.188</a:t>
                      </a:r>
                      <a:endParaRPr b="0" lang="es-BO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>
                      <a:noFill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 lIns="0" rIns="0" tIns="164160" bIns="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1295"/>
                        </a:spcBef>
                      </a:pPr>
                      <a:r>
                        <a:rPr b="1" lang="es-BO" sz="1800" spc="-26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516</a:t>
                      </a:r>
                      <a:endParaRPr b="0" lang="es-BO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 lIns="0" rIns="0" tIns="164160" bIns="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1295"/>
                        </a:spcBef>
                      </a:pPr>
                      <a:r>
                        <a:rPr b="1" lang="es-BO" sz="1800" spc="-26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105</a:t>
                      </a:r>
                      <a:endParaRPr b="0" lang="es-BO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 lIns="0" rIns="0" tIns="164160" bIns="0" anchor="t">
                      <a:noAutofit/>
                    </a:bodyPr>
                    <a:p>
                      <a:pPr marL="3240" algn="ctr">
                        <a:lnSpc>
                          <a:spcPct val="100000"/>
                        </a:lnSpc>
                        <a:spcBef>
                          <a:spcPts val="1295"/>
                        </a:spcBef>
                      </a:pPr>
                      <a:r>
                        <a:rPr b="1" lang="es-BO" sz="1800" spc="-12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3.809</a:t>
                      </a:r>
                      <a:endParaRPr b="0" lang="es-BO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>
                      <a:noFill/>
                    </a:lnL>
                    <a:lnR>
                      <a:noFill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375f92"/>
                    </a:solidFill>
                  </a:tcPr>
                </a:tc>
              </a:tr>
              <a:tr h="612000">
                <a:tc>
                  <a:txBody>
                    <a:bodyPr lIns="0" rIns="0" tIns="164160" bIns="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1295"/>
                        </a:spcBef>
                      </a:pPr>
                      <a:r>
                        <a:rPr b="1" lang="es-BO" sz="1800" spc="-1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%</a:t>
                      </a:r>
                      <a:r>
                        <a:rPr b="1" lang="es-BO" sz="1800" spc="-7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 </a:t>
                      </a:r>
                      <a:r>
                        <a:rPr b="1" lang="es-BO" sz="1800" spc="-12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CUMP.</a:t>
                      </a:r>
                      <a:endParaRPr b="0" lang="es-BO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>
                      <a:noFill/>
                    </a:lnL>
                    <a:lnR>
                      <a:noFill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000099"/>
                    </a:solidFill>
                  </a:tcPr>
                </a:tc>
                <a:tc>
                  <a:txBody>
                    <a:bodyPr lIns="0" rIns="0" tIns="164160" bIns="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1295"/>
                        </a:spcBef>
                      </a:pPr>
                      <a:r>
                        <a:rPr b="1" lang="es-BO" sz="1800" spc="-26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82%</a:t>
                      </a:r>
                      <a:endParaRPr b="0" lang="es-BO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>
                      <a:noFill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 lIns="0" rIns="0" tIns="164160" bIns="0" anchor="t">
                      <a:noAutofit/>
                    </a:bodyPr>
                    <a:p>
                      <a:pPr marL="720" algn="ctr">
                        <a:lnSpc>
                          <a:spcPct val="100000"/>
                        </a:lnSpc>
                        <a:spcBef>
                          <a:spcPts val="1295"/>
                        </a:spcBef>
                      </a:pPr>
                      <a:r>
                        <a:rPr b="1" lang="es-BO" sz="1800" spc="-21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100%</a:t>
                      </a:r>
                      <a:endParaRPr b="0" lang="es-BO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 lIns="0" rIns="0" tIns="164160" bIns="0" anchor="t">
                      <a:noAutofit/>
                    </a:bodyPr>
                    <a:p>
                      <a:pPr marL="720" algn="ctr">
                        <a:lnSpc>
                          <a:spcPct val="100000"/>
                        </a:lnSpc>
                        <a:spcBef>
                          <a:spcPts val="1295"/>
                        </a:spcBef>
                      </a:pPr>
                      <a:r>
                        <a:rPr b="1" lang="es-BO" sz="1800" spc="-21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110%</a:t>
                      </a:r>
                      <a:endParaRPr b="0" lang="es-BO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 lIns="0" rIns="0" tIns="164160" bIns="0" anchor="t">
                      <a:noAutofit/>
                    </a:bodyPr>
                    <a:p>
                      <a:pPr marL="3240" algn="ctr">
                        <a:lnSpc>
                          <a:spcPct val="100000"/>
                        </a:lnSpc>
                        <a:spcBef>
                          <a:spcPts val="1295"/>
                        </a:spcBef>
                      </a:pPr>
                      <a:r>
                        <a:rPr b="1" lang="es-BO" sz="1800" spc="-26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85%</a:t>
                      </a:r>
                      <a:endParaRPr b="0" lang="es-BO" sz="18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>
                      <a:noFill/>
                    </a:lnL>
                    <a:lnR>
                      <a:noFill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375f92"/>
                    </a:solidFill>
                  </a:tcPr>
                </a:tc>
              </a:tr>
            </a:tbl>
          </a:graphicData>
        </a:graphic>
      </p:graphicFrame>
      <p:sp>
        <p:nvSpPr>
          <p:cNvPr id="1309" name="PlaceHolder 1"/>
          <p:cNvSpPr>
            <a:spLocks noGrp="1"/>
          </p:cNvSpPr>
          <p:nvPr>
            <p:ph type="title"/>
          </p:nvPr>
        </p:nvSpPr>
        <p:spPr>
          <a:xfrm>
            <a:off x="4195440" y="-201960"/>
            <a:ext cx="6557400" cy="1893600"/>
          </a:xfrm>
          <a:prstGeom prst="rect">
            <a:avLst/>
          </a:prstGeom>
          <a:noFill/>
          <a:ln w="0">
            <a:noFill/>
          </a:ln>
        </p:spPr>
        <p:txBody>
          <a:bodyPr lIns="0" rIns="0" tIns="175680" bIns="0" anchor="ctr">
            <a:noAutofit/>
          </a:bodyPr>
          <a:p>
            <a:pPr indent="0">
              <a:lnSpc>
                <a:spcPct val="73000"/>
              </a:lnSpc>
              <a:buNone/>
            </a:pPr>
            <a:r>
              <a:rPr b="1" lang="en-US" sz="4400" spc="-1" strike="noStrike">
                <a:solidFill>
                  <a:srgbClr val="c9a751"/>
                </a:solidFill>
                <a:latin typeface="Calibri"/>
                <a:ea typeface="Calibri"/>
              </a:rPr>
              <a:t>RESULTADOS ALCANZADOS</a:t>
            </a:r>
            <a:endParaRPr b="0" lang="es-BO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slow">
    <p:push dir="u"/>
  </p:transition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" name="object 3"/>
          <p:cNvSpPr/>
          <p:nvPr/>
        </p:nvSpPr>
        <p:spPr>
          <a:xfrm>
            <a:off x="2446920" y="2824920"/>
            <a:ext cx="2233440" cy="438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240" bIns="0" anchor="t">
            <a:spAutoFit/>
          </a:bodyPr>
          <a:p>
            <a:pPr marL="12600">
              <a:lnSpc>
                <a:spcPct val="100000"/>
              </a:lnSpc>
              <a:spcBef>
                <a:spcPts val="96"/>
              </a:spcBef>
            </a:pPr>
            <a:r>
              <a:rPr b="1" lang="es-BO" sz="2800" spc="-12" strike="noStrike" u="sng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ea typeface="Arial"/>
              </a:rPr>
              <a:t>AUDITORIAS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1" name="object 9"/>
          <p:cNvSpPr/>
          <p:nvPr/>
        </p:nvSpPr>
        <p:spPr>
          <a:xfrm>
            <a:off x="6510600" y="3429000"/>
            <a:ext cx="5248440" cy="2001240"/>
          </a:xfrm>
          <a:prstGeom prst="rect">
            <a:avLst/>
          </a:prstGeom>
          <a:solidFill>
            <a:srgbClr val="f1dcdb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41760" bIns="0" anchor="t">
            <a:spAutoFit/>
          </a:bodyPr>
          <a:p>
            <a:pPr marL="92160">
              <a:lnSpc>
                <a:spcPct val="100000"/>
              </a:lnSpc>
              <a:spcBef>
                <a:spcPts val="329"/>
              </a:spcBef>
            </a:pPr>
            <a:r>
              <a:rPr b="1" lang="es-BO" sz="1600" spc="-12" strike="noStrike">
                <a:solidFill>
                  <a:srgbClr val="0f243e"/>
                </a:solidFill>
                <a:latin typeface="Arial"/>
                <a:ea typeface="Arial"/>
              </a:rPr>
              <a:t>NOTA: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  <a:p>
            <a:pPr marL="92160">
              <a:lnSpc>
                <a:spcPct val="100000"/>
              </a:lnSpc>
              <a:spcBef>
                <a:spcPts val="79"/>
              </a:spcBef>
            </a:pP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  <a:p>
            <a:pPr marL="378360" indent="-28692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378360"/>
                <a:tab algn="l" pos="379800"/>
              </a:tabLst>
            </a:pPr>
            <a:r>
              <a:rPr b="0" lang="es-BO" sz="1600" spc="-1" strike="noStrike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b="1" lang="es-BO" sz="1600" spc="-1" strike="noStrike">
                <a:solidFill>
                  <a:srgbClr val="0f243e"/>
                </a:solidFill>
                <a:latin typeface="Arial"/>
                <a:ea typeface="Arial"/>
              </a:rPr>
              <a:t>LAS</a:t>
            </a:r>
            <a:r>
              <a:rPr b="1" lang="es-BO" sz="1600" spc="32" strike="noStrike">
                <a:solidFill>
                  <a:srgbClr val="0f243e"/>
                </a:solidFill>
                <a:latin typeface="Arial"/>
                <a:ea typeface="Arial"/>
              </a:rPr>
              <a:t>  </a:t>
            </a:r>
            <a:r>
              <a:rPr b="1" lang="es-BO" sz="1600" spc="-1" strike="noStrike">
                <a:solidFill>
                  <a:srgbClr val="0f243e"/>
                </a:solidFill>
                <a:latin typeface="Arial"/>
                <a:ea typeface="Arial"/>
              </a:rPr>
              <a:t>AUDITORÍAS</a:t>
            </a:r>
            <a:r>
              <a:rPr b="1" lang="es-BO" sz="1600" spc="38" strike="noStrike">
                <a:solidFill>
                  <a:srgbClr val="0f243e"/>
                </a:solidFill>
                <a:latin typeface="Arial"/>
                <a:ea typeface="Arial"/>
              </a:rPr>
              <a:t>  </a:t>
            </a:r>
            <a:r>
              <a:rPr b="1" lang="es-BO" sz="1600" spc="-1" strike="noStrike">
                <a:solidFill>
                  <a:srgbClr val="0f243e"/>
                </a:solidFill>
                <a:latin typeface="Arial"/>
                <a:ea typeface="Arial"/>
              </a:rPr>
              <a:t>FUERON</a:t>
            </a:r>
            <a:r>
              <a:rPr b="1" lang="es-BO" sz="1600" spc="24" strike="noStrike">
                <a:solidFill>
                  <a:srgbClr val="0f243e"/>
                </a:solidFill>
                <a:latin typeface="Arial"/>
                <a:ea typeface="Arial"/>
              </a:rPr>
              <a:t>  </a:t>
            </a:r>
            <a:r>
              <a:rPr b="1" lang="es-BO" sz="1600" spc="-1" strike="noStrike">
                <a:solidFill>
                  <a:srgbClr val="0f243e"/>
                </a:solidFill>
                <a:latin typeface="Arial"/>
                <a:ea typeface="Arial"/>
              </a:rPr>
              <a:t>REALIZADAS</a:t>
            </a:r>
            <a:r>
              <a:rPr b="1" lang="es-BO" sz="1600" spc="29" strike="noStrike">
                <a:solidFill>
                  <a:srgbClr val="0f243e"/>
                </a:solidFill>
                <a:latin typeface="Arial"/>
                <a:ea typeface="Arial"/>
              </a:rPr>
              <a:t>  </a:t>
            </a:r>
            <a:r>
              <a:rPr b="1" lang="es-BO" sz="1600" spc="-26" strike="noStrike">
                <a:solidFill>
                  <a:srgbClr val="0f243e"/>
                </a:solidFill>
                <a:latin typeface="Arial"/>
                <a:ea typeface="Arial"/>
              </a:rPr>
              <a:t>POR </a:t>
            </a:r>
            <a:r>
              <a:rPr b="1" lang="es-BO" sz="1600" spc="-1" strike="noStrike">
                <a:solidFill>
                  <a:srgbClr val="0f243e"/>
                </a:solidFill>
                <a:latin typeface="Arial"/>
                <a:ea typeface="Arial"/>
              </a:rPr>
              <a:t>LA</a:t>
            </a:r>
            <a:r>
              <a:rPr b="1" lang="es-BO" sz="1600" spc="488" strike="noStrike">
                <a:solidFill>
                  <a:srgbClr val="0f243e"/>
                </a:solidFill>
                <a:latin typeface="Arial"/>
                <a:ea typeface="Arial"/>
              </a:rPr>
              <a:t> </a:t>
            </a:r>
            <a:r>
              <a:rPr b="1" lang="es-BO" sz="1600" spc="-1" strike="noStrike">
                <a:solidFill>
                  <a:srgbClr val="0f243e"/>
                </a:solidFill>
                <a:latin typeface="Arial"/>
                <a:ea typeface="Arial"/>
              </a:rPr>
              <a:t>UNIDAD</a:t>
            </a:r>
            <a:r>
              <a:rPr b="1" lang="es-BO" sz="1600" spc="32" strike="noStrike">
                <a:solidFill>
                  <a:srgbClr val="0f243e"/>
                </a:solidFill>
                <a:latin typeface="Arial"/>
                <a:ea typeface="Arial"/>
              </a:rPr>
              <a:t>  </a:t>
            </a:r>
            <a:r>
              <a:rPr b="1" lang="es-BO" sz="1600" spc="-1" strike="noStrike">
                <a:solidFill>
                  <a:srgbClr val="0f243e"/>
                </a:solidFill>
                <a:latin typeface="Arial"/>
                <a:ea typeface="Arial"/>
              </a:rPr>
              <a:t>DE</a:t>
            </a:r>
            <a:r>
              <a:rPr b="1" lang="es-BO" sz="1600" spc="43" strike="noStrike">
                <a:solidFill>
                  <a:srgbClr val="0f243e"/>
                </a:solidFill>
                <a:latin typeface="Arial"/>
                <a:ea typeface="Arial"/>
              </a:rPr>
              <a:t>  </a:t>
            </a:r>
            <a:r>
              <a:rPr b="1" lang="es-BO" sz="1600" spc="-1" strike="noStrike">
                <a:solidFill>
                  <a:srgbClr val="0f243e"/>
                </a:solidFill>
                <a:latin typeface="Arial"/>
                <a:ea typeface="Arial"/>
              </a:rPr>
              <a:t>AUDITORIA</a:t>
            </a:r>
            <a:r>
              <a:rPr b="1" lang="es-BO" sz="1600" spc="29" strike="noStrike">
                <a:solidFill>
                  <a:srgbClr val="0f243e"/>
                </a:solidFill>
                <a:latin typeface="Arial"/>
                <a:ea typeface="Arial"/>
              </a:rPr>
              <a:t>  </a:t>
            </a:r>
            <a:r>
              <a:rPr b="1" lang="es-BO" sz="1600" spc="-1" strike="noStrike">
                <a:solidFill>
                  <a:srgbClr val="0f243e"/>
                </a:solidFill>
                <a:latin typeface="Arial"/>
                <a:ea typeface="Arial"/>
              </a:rPr>
              <a:t>INTERNA</a:t>
            </a:r>
            <a:r>
              <a:rPr b="1" lang="es-BO" sz="1600" spc="483" strike="noStrike">
                <a:solidFill>
                  <a:srgbClr val="0f243e"/>
                </a:solidFill>
                <a:latin typeface="Arial"/>
                <a:ea typeface="Arial"/>
              </a:rPr>
              <a:t> </a:t>
            </a:r>
            <a:r>
              <a:rPr b="1" lang="es-BO" sz="1600" spc="-1" strike="noStrike">
                <a:solidFill>
                  <a:srgbClr val="0f243e"/>
                </a:solidFill>
                <a:latin typeface="Arial"/>
                <a:ea typeface="Arial"/>
              </a:rPr>
              <a:t>DEL</a:t>
            </a:r>
            <a:r>
              <a:rPr b="1" lang="es-BO" sz="1600" spc="38" strike="noStrike">
                <a:solidFill>
                  <a:srgbClr val="0f243e"/>
                </a:solidFill>
                <a:latin typeface="Arial"/>
                <a:ea typeface="Arial"/>
              </a:rPr>
              <a:t>  </a:t>
            </a:r>
            <a:r>
              <a:rPr b="1" lang="es-BO" sz="1600" spc="-26" strike="noStrike">
                <a:solidFill>
                  <a:srgbClr val="0f243e"/>
                </a:solidFill>
                <a:latin typeface="Arial"/>
                <a:ea typeface="Arial"/>
              </a:rPr>
              <a:t>EX </a:t>
            </a:r>
            <a:r>
              <a:rPr b="1" lang="es-BO" sz="1600" spc="-1" strike="noStrike">
                <a:solidFill>
                  <a:srgbClr val="0f243e"/>
                </a:solidFill>
                <a:latin typeface="Arial"/>
                <a:ea typeface="Arial"/>
              </a:rPr>
              <a:t>MINISTERIO</a:t>
            </a:r>
            <a:r>
              <a:rPr b="1" lang="es-BO" sz="1600" spc="32" strike="noStrike">
                <a:solidFill>
                  <a:srgbClr val="0f243e"/>
                </a:solidFill>
                <a:latin typeface="Arial"/>
                <a:ea typeface="Arial"/>
              </a:rPr>
              <a:t>  </a:t>
            </a:r>
            <a:r>
              <a:rPr b="1" lang="es-BO" sz="1600" spc="-1" strike="noStrike">
                <a:solidFill>
                  <a:srgbClr val="0f243e"/>
                </a:solidFill>
                <a:latin typeface="Arial"/>
                <a:ea typeface="Arial"/>
              </a:rPr>
              <a:t>DE</a:t>
            </a:r>
            <a:r>
              <a:rPr b="1" lang="es-BO" sz="1600" spc="43" strike="noStrike">
                <a:solidFill>
                  <a:srgbClr val="0f243e"/>
                </a:solidFill>
                <a:latin typeface="Arial"/>
                <a:ea typeface="Arial"/>
              </a:rPr>
              <a:t>  </a:t>
            </a:r>
            <a:r>
              <a:rPr b="1" lang="es-BO" sz="1600" spc="-1" strike="noStrike">
                <a:solidFill>
                  <a:srgbClr val="0f243e"/>
                </a:solidFill>
                <a:latin typeface="Arial"/>
                <a:ea typeface="Arial"/>
              </a:rPr>
              <a:t>JUSTICIA</a:t>
            </a:r>
            <a:r>
              <a:rPr b="1" lang="es-BO" sz="1600" spc="488" strike="noStrike">
                <a:solidFill>
                  <a:srgbClr val="0f243e"/>
                </a:solidFill>
                <a:latin typeface="Arial"/>
                <a:ea typeface="Arial"/>
              </a:rPr>
              <a:t> </a:t>
            </a:r>
            <a:r>
              <a:rPr b="1" lang="es-BO" sz="1600" spc="-1" strike="noStrike">
                <a:solidFill>
                  <a:srgbClr val="0f243e"/>
                </a:solidFill>
                <a:latin typeface="Arial"/>
                <a:ea typeface="Arial"/>
              </a:rPr>
              <a:t>Y</a:t>
            </a:r>
            <a:r>
              <a:rPr b="1" lang="es-BO" sz="1600" spc="32" strike="noStrike">
                <a:solidFill>
                  <a:srgbClr val="0f243e"/>
                </a:solidFill>
                <a:latin typeface="Arial"/>
                <a:ea typeface="Arial"/>
              </a:rPr>
              <a:t>  </a:t>
            </a:r>
            <a:r>
              <a:rPr b="1" lang="es-BO" sz="1600" spc="-12" strike="noStrike">
                <a:solidFill>
                  <a:srgbClr val="0f243e"/>
                </a:solidFill>
                <a:latin typeface="Arial"/>
                <a:ea typeface="Arial"/>
              </a:rPr>
              <a:t>TRANSPARENCIA INSTITUCIONAL.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  <a:p>
            <a:pPr marL="378360" indent="-28692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378360"/>
                <a:tab algn="l" pos="379800"/>
              </a:tabLst>
            </a:pPr>
            <a:r>
              <a:rPr b="0" lang="es-BO" sz="1600" spc="-1" strike="noStrike">
                <a:solidFill>
                  <a:srgbClr val="000000"/>
                </a:solidFill>
                <a:latin typeface="Arial"/>
                <a:ea typeface="Arial"/>
              </a:rPr>
              <a:t>	</a:t>
            </a:r>
            <a:r>
              <a:rPr b="1" lang="es-BO" sz="1600" spc="-1" strike="noStrike">
                <a:solidFill>
                  <a:srgbClr val="0f243e"/>
                </a:solidFill>
                <a:latin typeface="Arial"/>
                <a:ea typeface="Arial"/>
              </a:rPr>
              <a:t>LA</a:t>
            </a:r>
            <a:r>
              <a:rPr b="1" lang="es-BO" sz="1600" spc="182" strike="noStrike">
                <a:solidFill>
                  <a:srgbClr val="0f243e"/>
                </a:solidFill>
                <a:latin typeface="Arial"/>
                <a:ea typeface="Arial"/>
              </a:rPr>
              <a:t> </a:t>
            </a:r>
            <a:r>
              <a:rPr b="1" lang="es-BO" sz="1600" spc="-1" strike="noStrike">
                <a:solidFill>
                  <a:srgbClr val="0f243e"/>
                </a:solidFill>
                <a:latin typeface="Arial"/>
                <a:ea typeface="Arial"/>
              </a:rPr>
              <a:t>ENTIDAD</a:t>
            </a:r>
            <a:r>
              <a:rPr b="1" lang="es-BO" sz="1600" spc="242" strike="noStrike">
                <a:solidFill>
                  <a:srgbClr val="0f243e"/>
                </a:solidFill>
                <a:latin typeface="Arial"/>
                <a:ea typeface="Arial"/>
              </a:rPr>
              <a:t> </a:t>
            </a:r>
            <a:r>
              <a:rPr b="1" lang="es-BO" sz="1600" spc="-1" strike="noStrike">
                <a:solidFill>
                  <a:srgbClr val="0f243e"/>
                </a:solidFill>
                <a:latin typeface="Arial"/>
                <a:ea typeface="Arial"/>
              </a:rPr>
              <a:t>NO</a:t>
            </a:r>
            <a:r>
              <a:rPr b="1" lang="es-BO" sz="1600" spc="239" strike="noStrike">
                <a:solidFill>
                  <a:srgbClr val="0f243e"/>
                </a:solidFill>
                <a:latin typeface="Arial"/>
                <a:ea typeface="Arial"/>
              </a:rPr>
              <a:t> </a:t>
            </a:r>
            <a:r>
              <a:rPr b="1" lang="es-BO" sz="1600" spc="-1" strike="noStrike">
                <a:solidFill>
                  <a:srgbClr val="0f243e"/>
                </a:solidFill>
                <a:latin typeface="Arial"/>
                <a:ea typeface="Arial"/>
              </a:rPr>
              <a:t>CONTÓ</a:t>
            </a:r>
            <a:r>
              <a:rPr b="1" lang="es-BO" sz="1600" spc="228" strike="noStrike">
                <a:solidFill>
                  <a:srgbClr val="0f243e"/>
                </a:solidFill>
                <a:latin typeface="Arial"/>
                <a:ea typeface="Arial"/>
              </a:rPr>
              <a:t> </a:t>
            </a:r>
            <a:r>
              <a:rPr b="1" lang="es-BO" sz="1600" spc="-1" strike="noStrike">
                <a:solidFill>
                  <a:srgbClr val="0f243e"/>
                </a:solidFill>
                <a:latin typeface="Arial"/>
                <a:ea typeface="Arial"/>
              </a:rPr>
              <a:t>CON</a:t>
            </a:r>
            <a:r>
              <a:rPr b="1" lang="es-BO" sz="1600" spc="233" strike="noStrike">
                <a:solidFill>
                  <a:srgbClr val="0f243e"/>
                </a:solidFill>
                <a:latin typeface="Arial"/>
                <a:ea typeface="Arial"/>
              </a:rPr>
              <a:t> </a:t>
            </a:r>
            <a:r>
              <a:rPr b="1" lang="es-BO" sz="1600" spc="-1" strike="noStrike">
                <a:solidFill>
                  <a:srgbClr val="0f243e"/>
                </a:solidFill>
                <a:latin typeface="Arial"/>
                <a:ea typeface="Arial"/>
              </a:rPr>
              <a:t>UNA</a:t>
            </a:r>
            <a:r>
              <a:rPr b="1" lang="es-BO" sz="1600" spc="188" strike="noStrike">
                <a:solidFill>
                  <a:srgbClr val="0f243e"/>
                </a:solidFill>
                <a:latin typeface="Arial"/>
                <a:ea typeface="Arial"/>
              </a:rPr>
              <a:t> </a:t>
            </a:r>
            <a:r>
              <a:rPr b="1" lang="es-BO" sz="1600" spc="-1" strike="noStrike">
                <a:solidFill>
                  <a:srgbClr val="0f243e"/>
                </a:solidFill>
                <a:latin typeface="Arial"/>
                <a:ea typeface="Arial"/>
              </a:rPr>
              <a:t>UNIDAD</a:t>
            </a:r>
            <a:r>
              <a:rPr b="1" lang="es-BO" sz="1600" spc="259" strike="noStrike">
                <a:solidFill>
                  <a:srgbClr val="0f243e"/>
                </a:solidFill>
                <a:latin typeface="Arial"/>
                <a:ea typeface="Arial"/>
              </a:rPr>
              <a:t> </a:t>
            </a:r>
            <a:r>
              <a:rPr b="1" lang="es-BO" sz="1600" spc="-26" strike="noStrike">
                <a:solidFill>
                  <a:srgbClr val="0f243e"/>
                </a:solidFill>
                <a:latin typeface="Arial"/>
                <a:ea typeface="Arial"/>
              </a:rPr>
              <a:t>DE </a:t>
            </a:r>
            <a:r>
              <a:rPr b="1" lang="es-BO" sz="1600" spc="-1" strike="noStrike">
                <a:solidFill>
                  <a:srgbClr val="0f243e"/>
                </a:solidFill>
                <a:latin typeface="Arial"/>
                <a:ea typeface="Arial"/>
              </a:rPr>
              <a:t>AUDITORIA</a:t>
            </a:r>
            <a:r>
              <a:rPr b="1" lang="es-BO" sz="1600" spc="-55" strike="noStrike">
                <a:solidFill>
                  <a:srgbClr val="0f243e"/>
                </a:solidFill>
                <a:latin typeface="Arial"/>
                <a:ea typeface="Arial"/>
              </a:rPr>
              <a:t> </a:t>
            </a:r>
            <a:r>
              <a:rPr b="1" lang="es-BO" sz="1600" spc="-12" strike="noStrike">
                <a:solidFill>
                  <a:srgbClr val="0f243e"/>
                </a:solidFill>
                <a:latin typeface="Arial"/>
                <a:ea typeface="Arial"/>
              </a:rPr>
              <a:t>INDEPENDIENTE.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2" name="object 11"/>
          <p:cNvSpPr/>
          <p:nvPr/>
        </p:nvSpPr>
        <p:spPr>
          <a:xfrm>
            <a:off x="1787760" y="6460560"/>
            <a:ext cx="3810960" cy="438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240" bIns="0" anchor="t">
            <a:spAutoFit/>
          </a:bodyPr>
          <a:p>
            <a:pPr marL="12600">
              <a:lnSpc>
                <a:spcPct val="100000"/>
              </a:lnSpc>
              <a:spcBef>
                <a:spcPts val="96"/>
              </a:spcBef>
            </a:pPr>
            <a:r>
              <a:rPr b="1" lang="es-BO" sz="2800" spc="-1" strike="noStrike" u="sng">
                <a:solidFill>
                  <a:srgbClr val="61411f"/>
                </a:solidFill>
                <a:uFill>
                  <a:solidFill>
                    <a:srgbClr val="61411f"/>
                  </a:solidFill>
                </a:uFill>
                <a:latin typeface="Arial"/>
                <a:ea typeface="Arial"/>
              </a:rPr>
              <a:t>PROCESOS</a:t>
            </a:r>
            <a:r>
              <a:rPr b="1" lang="es-BO" sz="2800" spc="-137" strike="noStrike" u="sng">
                <a:solidFill>
                  <a:srgbClr val="61411f"/>
                </a:solidFill>
                <a:uFill>
                  <a:solidFill>
                    <a:srgbClr val="61411f"/>
                  </a:solidFill>
                </a:uFill>
                <a:latin typeface="Arial"/>
                <a:ea typeface="Arial"/>
              </a:rPr>
              <a:t> </a:t>
            </a:r>
            <a:r>
              <a:rPr b="1" lang="es-BO" sz="2800" spc="-12" strike="noStrike" u="sng">
                <a:solidFill>
                  <a:srgbClr val="61411f"/>
                </a:solidFill>
                <a:uFill>
                  <a:solidFill>
                    <a:srgbClr val="61411f"/>
                  </a:solidFill>
                </a:uFill>
                <a:latin typeface="Arial"/>
                <a:ea typeface="Arial"/>
              </a:rPr>
              <a:t>LEGALES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3" name="object 14"/>
          <p:cNvSpPr/>
          <p:nvPr/>
        </p:nvSpPr>
        <p:spPr>
          <a:xfrm>
            <a:off x="12015000" y="2630520"/>
            <a:ext cx="316440" cy="6865200"/>
          </a:xfrm>
          <a:custGeom>
            <a:avLst/>
            <a:gdLst>
              <a:gd name="textAreaLeft" fmla="*/ 0 w 316440"/>
              <a:gd name="textAreaRight" fmla="*/ 316800 w 316440"/>
              <a:gd name="textAreaTop" fmla="*/ 0 h 6865200"/>
              <a:gd name="textAreaBottom" fmla="*/ 6865560 h 6865200"/>
            </a:gdLst>
            <a:ahLst/>
            <a:rect l="textAreaLeft" t="textAreaTop" r="textAreaRight" b="textAreaBottom"/>
            <a:pathLst>
              <a:path w="316865" h="6865620">
                <a:moveTo>
                  <a:pt x="142174" y="6580352"/>
                </a:moveTo>
                <a:lnTo>
                  <a:pt x="85655" y="6603897"/>
                </a:lnTo>
                <a:lnTo>
                  <a:pt x="54455" y="6635383"/>
                </a:lnTo>
                <a:lnTo>
                  <a:pt x="34087" y="6675211"/>
                </a:lnTo>
                <a:lnTo>
                  <a:pt x="27108" y="6719798"/>
                </a:lnTo>
                <a:lnTo>
                  <a:pt x="27035" y="6720268"/>
                </a:lnTo>
                <a:lnTo>
                  <a:pt x="26924" y="6720979"/>
                </a:lnTo>
                <a:lnTo>
                  <a:pt x="34462" y="6766710"/>
                </a:lnTo>
                <a:lnTo>
                  <a:pt x="55168" y="6806369"/>
                </a:lnTo>
                <a:lnTo>
                  <a:pt x="86634" y="6837581"/>
                </a:lnTo>
                <a:lnTo>
                  <a:pt x="126451" y="6857970"/>
                </a:lnTo>
                <a:lnTo>
                  <a:pt x="172211" y="6865162"/>
                </a:lnTo>
                <a:lnTo>
                  <a:pt x="217964" y="6857599"/>
                </a:lnTo>
                <a:lnTo>
                  <a:pt x="257633" y="6836885"/>
                </a:lnTo>
                <a:lnTo>
                  <a:pt x="288852" y="6805417"/>
                </a:lnTo>
                <a:lnTo>
                  <a:pt x="309258" y="6765590"/>
                </a:lnTo>
                <a:lnTo>
                  <a:pt x="316297" y="6720979"/>
                </a:lnTo>
                <a:lnTo>
                  <a:pt x="316371" y="6720509"/>
                </a:lnTo>
                <a:lnTo>
                  <a:pt x="142748" y="6720509"/>
                </a:lnTo>
                <a:lnTo>
                  <a:pt x="142399" y="6635383"/>
                </a:lnTo>
                <a:lnTo>
                  <a:pt x="142395" y="6634397"/>
                </a:lnTo>
                <a:lnTo>
                  <a:pt x="142270" y="6603897"/>
                </a:lnTo>
                <a:lnTo>
                  <a:pt x="142174" y="6580352"/>
                </a:lnTo>
                <a:close/>
              </a:path>
              <a:path w="316865" h="6865620">
                <a:moveTo>
                  <a:pt x="171069" y="6575552"/>
                </a:moveTo>
                <a:lnTo>
                  <a:pt x="142174" y="6580352"/>
                </a:lnTo>
                <a:lnTo>
                  <a:pt x="142745" y="6719798"/>
                </a:lnTo>
                <a:lnTo>
                  <a:pt x="142748" y="6720509"/>
                </a:lnTo>
                <a:lnTo>
                  <a:pt x="200659" y="6720268"/>
                </a:lnTo>
                <a:lnTo>
                  <a:pt x="200312" y="6635383"/>
                </a:lnTo>
                <a:lnTo>
                  <a:pt x="200308" y="6634397"/>
                </a:lnTo>
                <a:lnTo>
                  <a:pt x="200183" y="6603897"/>
                </a:lnTo>
                <a:lnTo>
                  <a:pt x="200086" y="6580128"/>
                </a:lnTo>
                <a:lnTo>
                  <a:pt x="171069" y="6575552"/>
                </a:lnTo>
                <a:close/>
              </a:path>
              <a:path w="316865" h="6865620">
                <a:moveTo>
                  <a:pt x="200086" y="6580128"/>
                </a:moveTo>
                <a:lnTo>
                  <a:pt x="200658" y="6719798"/>
                </a:lnTo>
                <a:lnTo>
                  <a:pt x="200659" y="6720268"/>
                </a:lnTo>
                <a:lnTo>
                  <a:pt x="142748" y="6720509"/>
                </a:lnTo>
                <a:lnTo>
                  <a:pt x="316371" y="6720509"/>
                </a:lnTo>
                <a:lnTo>
                  <a:pt x="308895" y="6674058"/>
                </a:lnTo>
                <a:lnTo>
                  <a:pt x="288176" y="6634397"/>
                </a:lnTo>
                <a:lnTo>
                  <a:pt x="256709" y="6603181"/>
                </a:lnTo>
                <a:lnTo>
                  <a:pt x="216879" y="6582777"/>
                </a:lnTo>
                <a:lnTo>
                  <a:pt x="200086" y="6580128"/>
                </a:lnTo>
                <a:close/>
              </a:path>
              <a:path w="316865" h="6865620">
                <a:moveTo>
                  <a:pt x="174309" y="284762"/>
                </a:moveTo>
                <a:lnTo>
                  <a:pt x="145415" y="289560"/>
                </a:lnTo>
                <a:lnTo>
                  <a:pt x="116416" y="289560"/>
                </a:lnTo>
                <a:lnTo>
                  <a:pt x="142154" y="6575552"/>
                </a:lnTo>
                <a:lnTo>
                  <a:pt x="142174" y="6580352"/>
                </a:lnTo>
                <a:lnTo>
                  <a:pt x="171069" y="6575552"/>
                </a:lnTo>
                <a:lnTo>
                  <a:pt x="200067" y="6575552"/>
                </a:lnTo>
                <a:lnTo>
                  <a:pt x="174329" y="289560"/>
                </a:lnTo>
                <a:lnTo>
                  <a:pt x="145415" y="289560"/>
                </a:lnTo>
                <a:lnTo>
                  <a:pt x="116397" y="285014"/>
                </a:lnTo>
                <a:lnTo>
                  <a:pt x="174310" y="285014"/>
                </a:lnTo>
                <a:lnTo>
                  <a:pt x="174309" y="284762"/>
                </a:lnTo>
                <a:close/>
              </a:path>
              <a:path w="316865" h="6865620">
                <a:moveTo>
                  <a:pt x="200067" y="6575552"/>
                </a:moveTo>
                <a:lnTo>
                  <a:pt x="171069" y="6575552"/>
                </a:lnTo>
                <a:lnTo>
                  <a:pt x="200086" y="6580128"/>
                </a:lnTo>
                <a:lnTo>
                  <a:pt x="200067" y="6575552"/>
                </a:lnTo>
                <a:close/>
              </a:path>
              <a:path w="316865" h="6865620">
                <a:moveTo>
                  <a:pt x="173735" y="144653"/>
                </a:moveTo>
                <a:lnTo>
                  <a:pt x="115824" y="144907"/>
                </a:lnTo>
                <a:lnTo>
                  <a:pt x="116171" y="229785"/>
                </a:lnTo>
                <a:lnTo>
                  <a:pt x="116175" y="230773"/>
                </a:lnTo>
                <a:lnTo>
                  <a:pt x="116300" y="261252"/>
                </a:lnTo>
                <a:lnTo>
                  <a:pt x="116397" y="285014"/>
                </a:lnTo>
                <a:lnTo>
                  <a:pt x="145415" y="289560"/>
                </a:lnTo>
                <a:lnTo>
                  <a:pt x="174309" y="284762"/>
                </a:lnTo>
                <a:lnTo>
                  <a:pt x="173739" y="145415"/>
                </a:lnTo>
                <a:lnTo>
                  <a:pt x="173735" y="144653"/>
                </a:lnTo>
                <a:close/>
              </a:path>
              <a:path w="316865" h="6865620">
                <a:moveTo>
                  <a:pt x="144145" y="0"/>
                </a:moveTo>
                <a:lnTo>
                  <a:pt x="98442" y="7588"/>
                </a:lnTo>
                <a:lnTo>
                  <a:pt x="58786" y="28307"/>
                </a:lnTo>
                <a:lnTo>
                  <a:pt x="27568" y="59774"/>
                </a:lnTo>
                <a:lnTo>
                  <a:pt x="7176" y="99604"/>
                </a:lnTo>
                <a:lnTo>
                  <a:pt x="198" y="144145"/>
                </a:lnTo>
                <a:lnTo>
                  <a:pt x="0" y="145415"/>
                </a:lnTo>
                <a:lnTo>
                  <a:pt x="7588" y="191117"/>
                </a:lnTo>
                <a:lnTo>
                  <a:pt x="28307" y="230773"/>
                </a:lnTo>
                <a:lnTo>
                  <a:pt x="59774" y="261991"/>
                </a:lnTo>
                <a:lnTo>
                  <a:pt x="99604" y="282383"/>
                </a:lnTo>
                <a:lnTo>
                  <a:pt x="116397" y="285014"/>
                </a:lnTo>
                <a:lnTo>
                  <a:pt x="115826" y="145415"/>
                </a:lnTo>
                <a:lnTo>
                  <a:pt x="115824" y="144907"/>
                </a:lnTo>
                <a:lnTo>
                  <a:pt x="289480" y="144653"/>
                </a:lnTo>
                <a:lnTo>
                  <a:pt x="281971" y="98442"/>
                </a:lnTo>
                <a:lnTo>
                  <a:pt x="261252" y="58786"/>
                </a:lnTo>
                <a:lnTo>
                  <a:pt x="229785" y="27568"/>
                </a:lnTo>
                <a:lnTo>
                  <a:pt x="189955" y="7176"/>
                </a:lnTo>
                <a:lnTo>
                  <a:pt x="144145" y="0"/>
                </a:lnTo>
                <a:close/>
              </a:path>
              <a:path w="316865" h="6865620">
                <a:moveTo>
                  <a:pt x="289480" y="144653"/>
                </a:moveTo>
                <a:lnTo>
                  <a:pt x="173735" y="144653"/>
                </a:lnTo>
                <a:lnTo>
                  <a:pt x="174084" y="229785"/>
                </a:lnTo>
                <a:lnTo>
                  <a:pt x="174088" y="230773"/>
                </a:lnTo>
                <a:lnTo>
                  <a:pt x="174213" y="261252"/>
                </a:lnTo>
                <a:lnTo>
                  <a:pt x="174309" y="284762"/>
                </a:lnTo>
                <a:lnTo>
                  <a:pt x="191117" y="281971"/>
                </a:lnTo>
                <a:lnTo>
                  <a:pt x="230773" y="261252"/>
                </a:lnTo>
                <a:lnTo>
                  <a:pt x="261991" y="229785"/>
                </a:lnTo>
                <a:lnTo>
                  <a:pt x="282383" y="189955"/>
                </a:lnTo>
                <a:lnTo>
                  <a:pt x="289361" y="145415"/>
                </a:lnTo>
                <a:lnTo>
                  <a:pt x="289480" y="144653"/>
                </a:lnTo>
                <a:close/>
              </a:path>
            </a:pathLst>
          </a:custGeom>
          <a:solidFill>
            <a:srgbClr val="c8a75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314" name="object 18"/>
          <p:cNvSpPr/>
          <p:nvPr/>
        </p:nvSpPr>
        <p:spPr>
          <a:xfrm>
            <a:off x="12656520" y="2824920"/>
            <a:ext cx="4838400" cy="1292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240" bIns="0" anchor="t">
            <a:spAutoFit/>
          </a:bodyPr>
          <a:p>
            <a:pPr marL="12240" algn="ctr">
              <a:lnSpc>
                <a:spcPct val="100000"/>
              </a:lnSpc>
              <a:spcBef>
                <a:spcPts val="96"/>
              </a:spcBef>
            </a:pPr>
            <a:r>
              <a:rPr b="1" lang="es-BO" sz="2800" spc="-1" strike="noStrike">
                <a:solidFill>
                  <a:srgbClr val="4f6128"/>
                </a:solidFill>
                <a:latin typeface="Arial"/>
                <a:ea typeface="Arial"/>
              </a:rPr>
              <a:t>DENUNCIAS</a:t>
            </a:r>
            <a:r>
              <a:rPr b="1" lang="es-BO" sz="2800" spc="-157" strike="noStrike">
                <a:solidFill>
                  <a:srgbClr val="4f6128"/>
                </a:solidFill>
                <a:latin typeface="Arial"/>
                <a:ea typeface="Arial"/>
              </a:rPr>
              <a:t> </a:t>
            </a:r>
            <a:r>
              <a:rPr b="1" lang="es-BO" sz="2800" spc="-12" strike="noStrike">
                <a:solidFill>
                  <a:srgbClr val="4f6128"/>
                </a:solidFill>
                <a:latin typeface="Arial"/>
                <a:ea typeface="Arial"/>
              </a:rPr>
              <a:t>GESTIONADAS </a:t>
            </a:r>
            <a:r>
              <a:rPr b="1" lang="es-BO" sz="2800" spc="-1" strike="noStrike">
                <a:solidFill>
                  <a:srgbClr val="4f6128"/>
                </a:solidFill>
                <a:latin typeface="Arial"/>
                <a:ea typeface="Arial"/>
              </a:rPr>
              <a:t>POR</a:t>
            </a:r>
            <a:r>
              <a:rPr b="1" lang="es-BO" sz="2800" spc="-106" strike="noStrike">
                <a:solidFill>
                  <a:srgbClr val="4f6128"/>
                </a:solidFill>
                <a:latin typeface="Arial"/>
                <a:ea typeface="Arial"/>
              </a:rPr>
              <a:t> </a:t>
            </a:r>
            <a:r>
              <a:rPr b="1" lang="es-BO" sz="2800" spc="-1" strike="noStrike">
                <a:solidFill>
                  <a:srgbClr val="4f6128"/>
                </a:solidFill>
                <a:latin typeface="Arial"/>
                <a:ea typeface="Arial"/>
              </a:rPr>
              <a:t>HECHOS</a:t>
            </a:r>
            <a:r>
              <a:rPr b="1" lang="es-BO" sz="2800" spc="-92" strike="noStrike">
                <a:solidFill>
                  <a:srgbClr val="4f6128"/>
                </a:solidFill>
                <a:latin typeface="Arial"/>
                <a:ea typeface="Arial"/>
              </a:rPr>
              <a:t> </a:t>
            </a:r>
            <a:r>
              <a:rPr b="1" lang="es-BO" sz="2800" spc="-26" strike="noStrike">
                <a:solidFill>
                  <a:srgbClr val="4f6128"/>
                </a:solidFill>
                <a:latin typeface="Arial"/>
                <a:ea typeface="Arial"/>
              </a:rPr>
              <a:t>DE </a:t>
            </a:r>
            <a:r>
              <a:rPr b="1" lang="es-BO" sz="2800" spc="-12" strike="noStrike">
                <a:solidFill>
                  <a:srgbClr val="4f6128"/>
                </a:solidFill>
                <a:latin typeface="Arial"/>
                <a:ea typeface="Arial"/>
              </a:rPr>
              <a:t>CORRUPCIÓN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5" name="object 19"/>
          <p:cNvSpPr/>
          <p:nvPr/>
        </p:nvSpPr>
        <p:spPr>
          <a:xfrm>
            <a:off x="6519600" y="7327440"/>
            <a:ext cx="5248440" cy="1514520"/>
          </a:xfrm>
          <a:prstGeom prst="rect">
            <a:avLst/>
          </a:prstGeom>
          <a:solidFill>
            <a:srgbClr val="f4e8d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42480" bIns="0" anchor="t">
            <a:spAutoFit/>
          </a:bodyPr>
          <a:p>
            <a:pPr marL="91440">
              <a:lnSpc>
                <a:spcPct val="100000"/>
              </a:lnSpc>
              <a:spcBef>
                <a:spcPts val="334"/>
              </a:spcBef>
            </a:pPr>
            <a:r>
              <a:rPr b="1" lang="es-BO" sz="1600" spc="-12" strike="noStrike">
                <a:solidFill>
                  <a:srgbClr val="0f243e"/>
                </a:solidFill>
                <a:latin typeface="Arial"/>
                <a:ea typeface="Arial"/>
              </a:rPr>
              <a:t>NOTA: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  <a:p>
            <a:pPr marL="91440">
              <a:lnSpc>
                <a:spcPct val="100000"/>
              </a:lnSpc>
              <a:spcBef>
                <a:spcPts val="74"/>
              </a:spcBef>
            </a:pP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  <a:p>
            <a:pPr marL="378360" indent="-286920">
              <a:lnSpc>
                <a:spcPct val="100000"/>
              </a:lnSpc>
              <a:spcBef>
                <a:spcPts val="6"/>
              </a:spcBef>
              <a:buClr>
                <a:srgbClr val="000000"/>
              </a:buClr>
              <a:buFont typeface="Arial"/>
              <a:buChar char="•"/>
              <a:tabLst>
                <a:tab algn="l" pos="378360"/>
                <a:tab algn="l" pos="923760"/>
                <a:tab algn="l" pos="1166040"/>
                <a:tab algn="l" pos="2444760"/>
                <a:tab algn="l" pos="3529800"/>
                <a:tab algn="l" pos="4877280"/>
              </a:tabLst>
            </a:pPr>
            <a:r>
              <a:rPr b="1" lang="es-BO" sz="1600" spc="-26" strike="noStrike">
                <a:solidFill>
                  <a:srgbClr val="0f243e"/>
                </a:solidFill>
                <a:latin typeface="Arial"/>
                <a:ea typeface="Arial"/>
              </a:rPr>
              <a:t>LOS</a:t>
            </a:r>
            <a:r>
              <a:rPr b="1" lang="es-BO" sz="1600" spc="-1" strike="noStrike">
                <a:solidFill>
                  <a:srgbClr val="0f243e"/>
                </a:solidFill>
                <a:latin typeface="Arial"/>
                <a:ea typeface="Arial"/>
              </a:rPr>
              <a:t>	</a:t>
            </a:r>
            <a:r>
              <a:rPr b="1" lang="es-BO" sz="1600" spc="-52" strike="noStrike">
                <a:solidFill>
                  <a:srgbClr val="0f243e"/>
                </a:solidFill>
                <a:latin typeface="Arial"/>
                <a:ea typeface="Arial"/>
              </a:rPr>
              <a:t>3</a:t>
            </a:r>
            <a:r>
              <a:rPr b="1" lang="es-BO" sz="1600" spc="-1" strike="noStrike">
                <a:solidFill>
                  <a:srgbClr val="0f243e"/>
                </a:solidFill>
                <a:latin typeface="Arial"/>
                <a:ea typeface="Arial"/>
              </a:rPr>
              <a:t>	</a:t>
            </a:r>
            <a:r>
              <a:rPr b="1" lang="es-BO" sz="1600" spc="-12" strike="noStrike">
                <a:solidFill>
                  <a:srgbClr val="0f243e"/>
                </a:solidFill>
                <a:latin typeface="Arial"/>
                <a:ea typeface="Arial"/>
              </a:rPr>
              <a:t>PROCESOS</a:t>
            </a:r>
            <a:r>
              <a:rPr b="1" lang="es-BO" sz="1600" spc="-1" strike="noStrike">
                <a:solidFill>
                  <a:srgbClr val="0f243e"/>
                </a:solidFill>
                <a:latin typeface="Arial"/>
                <a:ea typeface="Arial"/>
              </a:rPr>
              <a:t>	</a:t>
            </a:r>
            <a:r>
              <a:rPr b="1" lang="es-BO" sz="1600" spc="-12" strike="noStrike">
                <a:solidFill>
                  <a:srgbClr val="0f243e"/>
                </a:solidFill>
                <a:latin typeface="Arial"/>
                <a:ea typeface="Arial"/>
              </a:rPr>
              <a:t>PENALES</a:t>
            </a:r>
            <a:r>
              <a:rPr b="1" lang="es-BO" sz="1600" spc="-1" strike="noStrike">
                <a:solidFill>
                  <a:srgbClr val="0f243e"/>
                </a:solidFill>
                <a:latin typeface="Arial"/>
                <a:ea typeface="Arial"/>
              </a:rPr>
              <a:t>	</a:t>
            </a:r>
            <a:r>
              <a:rPr b="1" lang="es-BO" sz="1600" spc="-12" strike="noStrike">
                <a:solidFill>
                  <a:srgbClr val="0f243e"/>
                </a:solidFill>
                <a:latin typeface="Arial"/>
                <a:ea typeface="Arial"/>
              </a:rPr>
              <a:t>CONTINÚAN</a:t>
            </a:r>
            <a:r>
              <a:rPr b="1" lang="es-BO" sz="1600" spc="-1" strike="noStrike">
                <a:solidFill>
                  <a:srgbClr val="0f243e"/>
                </a:solidFill>
                <a:latin typeface="Arial"/>
                <a:ea typeface="Arial"/>
              </a:rPr>
              <a:t>	</a:t>
            </a:r>
            <a:r>
              <a:rPr b="1" lang="es-BO" sz="1600" spc="-26" strike="noStrike">
                <a:solidFill>
                  <a:srgbClr val="0f243e"/>
                </a:solidFill>
                <a:latin typeface="Arial"/>
                <a:ea typeface="Arial"/>
              </a:rPr>
              <a:t>EN </a:t>
            </a:r>
            <a:r>
              <a:rPr b="1" lang="es-BO" sz="1600" spc="-12" strike="noStrike">
                <a:solidFill>
                  <a:srgbClr val="0f243e"/>
                </a:solidFill>
                <a:latin typeface="Arial"/>
                <a:ea typeface="Arial"/>
              </a:rPr>
              <a:t>CURSO.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  <a:p>
            <a:pPr marL="378360" indent="-28692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378360"/>
              </a:tabLst>
            </a:pPr>
            <a:r>
              <a:rPr b="1" lang="es-BO" sz="1600" spc="-1" strike="noStrike">
                <a:solidFill>
                  <a:srgbClr val="0f243e"/>
                </a:solidFill>
                <a:latin typeface="Arial"/>
                <a:ea typeface="Arial"/>
              </a:rPr>
              <a:t>LOS 10</a:t>
            </a:r>
            <a:r>
              <a:rPr b="1" lang="es-BO" sz="1600" spc="-7" strike="noStrike">
                <a:solidFill>
                  <a:srgbClr val="0f243e"/>
                </a:solidFill>
                <a:latin typeface="Arial"/>
                <a:ea typeface="Arial"/>
              </a:rPr>
              <a:t> </a:t>
            </a:r>
            <a:r>
              <a:rPr b="1" lang="es-BO" sz="1600" spc="-1" strike="noStrike">
                <a:solidFill>
                  <a:srgbClr val="0f243e"/>
                </a:solidFill>
                <a:latin typeface="Arial"/>
                <a:ea typeface="Arial"/>
              </a:rPr>
              <a:t>PROCESOS</a:t>
            </a:r>
            <a:r>
              <a:rPr b="1" lang="es-BO" sz="1600" spc="9" strike="noStrike">
                <a:solidFill>
                  <a:srgbClr val="0f243e"/>
                </a:solidFill>
                <a:latin typeface="Arial"/>
                <a:ea typeface="Arial"/>
              </a:rPr>
              <a:t> </a:t>
            </a:r>
            <a:r>
              <a:rPr b="1" lang="es-BO" sz="1600" spc="-1" strike="noStrike">
                <a:solidFill>
                  <a:srgbClr val="0f243e"/>
                </a:solidFill>
                <a:latin typeface="Arial"/>
                <a:ea typeface="Arial"/>
              </a:rPr>
              <a:t>ADMINISTRATIVOS</a:t>
            </a:r>
            <a:r>
              <a:rPr b="1" lang="es-BO" sz="1600" spc="4" strike="noStrike">
                <a:solidFill>
                  <a:srgbClr val="0f243e"/>
                </a:solidFill>
                <a:latin typeface="Arial"/>
                <a:ea typeface="Arial"/>
              </a:rPr>
              <a:t> </a:t>
            </a:r>
            <a:r>
              <a:rPr b="1" lang="es-BO" sz="1600" spc="-12" strike="noStrike">
                <a:solidFill>
                  <a:srgbClr val="0f243e"/>
                </a:solidFill>
                <a:latin typeface="Arial"/>
                <a:ea typeface="Arial"/>
              </a:rPr>
              <a:t>FUERON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  <a:p>
            <a:pPr marL="378360">
              <a:lnSpc>
                <a:spcPct val="100000"/>
              </a:lnSpc>
              <a:tabLst>
                <a:tab algn="l" pos="378360"/>
              </a:tabLst>
            </a:pPr>
            <a:r>
              <a:rPr b="1" lang="es-BO" sz="1600" spc="-1" strike="noStrike">
                <a:solidFill>
                  <a:srgbClr val="0f243e"/>
                </a:solidFill>
                <a:latin typeface="Arial"/>
                <a:ea typeface="Arial"/>
              </a:rPr>
              <a:t>CONCLUIDOS</a:t>
            </a:r>
            <a:r>
              <a:rPr b="1" lang="es-BO" sz="1600" spc="-26" strike="noStrike">
                <a:solidFill>
                  <a:srgbClr val="0f243e"/>
                </a:solidFill>
                <a:latin typeface="Arial"/>
                <a:ea typeface="Arial"/>
              </a:rPr>
              <a:t> </a:t>
            </a:r>
            <a:r>
              <a:rPr b="1" lang="es-BO" sz="1600" spc="-1" strike="noStrike">
                <a:solidFill>
                  <a:srgbClr val="0f243e"/>
                </a:solidFill>
                <a:latin typeface="Arial"/>
                <a:ea typeface="Arial"/>
              </a:rPr>
              <a:t>EN</a:t>
            </a:r>
            <a:r>
              <a:rPr b="1" lang="es-BO" sz="1600" spc="-52" strike="noStrike">
                <a:solidFill>
                  <a:srgbClr val="0f243e"/>
                </a:solidFill>
                <a:latin typeface="Arial"/>
                <a:ea typeface="Arial"/>
              </a:rPr>
              <a:t> </a:t>
            </a:r>
            <a:r>
              <a:rPr b="1" lang="es-BO" sz="1600" spc="-1" strike="noStrike">
                <a:solidFill>
                  <a:srgbClr val="0f243e"/>
                </a:solidFill>
                <a:latin typeface="Arial"/>
                <a:ea typeface="Arial"/>
              </a:rPr>
              <a:t>LA</a:t>
            </a:r>
            <a:r>
              <a:rPr b="1" lang="es-BO" sz="1600" spc="-41" strike="noStrike">
                <a:solidFill>
                  <a:srgbClr val="0f243e"/>
                </a:solidFill>
                <a:latin typeface="Arial"/>
                <a:ea typeface="Arial"/>
              </a:rPr>
              <a:t> </a:t>
            </a:r>
            <a:r>
              <a:rPr b="1" lang="es-BO" sz="1600" spc="-1" strike="noStrike">
                <a:solidFill>
                  <a:srgbClr val="0f243e"/>
                </a:solidFill>
                <a:latin typeface="Arial"/>
                <a:ea typeface="Arial"/>
              </a:rPr>
              <a:t>GESTIÓN</a:t>
            </a:r>
            <a:r>
              <a:rPr b="1" lang="es-BO" sz="1600" spc="-26" strike="noStrike">
                <a:solidFill>
                  <a:srgbClr val="0f243e"/>
                </a:solidFill>
                <a:latin typeface="Arial"/>
                <a:ea typeface="Arial"/>
              </a:rPr>
              <a:t> </a:t>
            </a:r>
            <a:r>
              <a:rPr b="1" lang="es-BO" sz="1600" spc="-12" strike="noStrike">
                <a:solidFill>
                  <a:srgbClr val="0f243e"/>
                </a:solidFill>
                <a:latin typeface="Arial"/>
                <a:ea typeface="Arial"/>
              </a:rPr>
              <a:t>2025.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316" name="object 20"/>
          <p:cNvGrpSpPr/>
          <p:nvPr/>
        </p:nvGrpSpPr>
        <p:grpSpPr>
          <a:xfrm>
            <a:off x="13022280" y="3890520"/>
            <a:ext cx="4805280" cy="5878080"/>
            <a:chOff x="13022280" y="3890520"/>
            <a:chExt cx="4805280" cy="5878080"/>
          </a:xfrm>
        </p:grpSpPr>
        <p:pic>
          <p:nvPicPr>
            <p:cNvPr id="1317" name="object 21" descr="Denuncias de actos de corrupción"/>
            <p:cNvPicPr/>
            <p:nvPr/>
          </p:nvPicPr>
          <p:blipFill>
            <a:blip r:embed="rId1"/>
            <a:stretch/>
          </p:blipFill>
          <p:spPr>
            <a:xfrm>
              <a:off x="13022280" y="3890520"/>
              <a:ext cx="4132800" cy="41328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318" name="object 22" descr=""/>
            <p:cNvPicPr/>
            <p:nvPr/>
          </p:nvPicPr>
          <p:blipFill>
            <a:blip r:embed="rId2"/>
            <a:stretch/>
          </p:blipFill>
          <p:spPr>
            <a:xfrm>
              <a:off x="16076520" y="8844840"/>
              <a:ext cx="795240" cy="7952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319" name="object 23" descr=""/>
            <p:cNvPicPr/>
            <p:nvPr/>
          </p:nvPicPr>
          <p:blipFill>
            <a:blip r:embed="rId3"/>
            <a:stretch/>
          </p:blipFill>
          <p:spPr>
            <a:xfrm>
              <a:off x="17162640" y="8738640"/>
              <a:ext cx="664920" cy="1029960"/>
            </a:xfrm>
            <a:prstGeom prst="rect">
              <a:avLst/>
            </a:prstGeom>
            <a:ln w="0">
              <a:noFill/>
            </a:ln>
          </p:spPr>
        </p:pic>
      </p:grpSp>
      <p:pic>
        <p:nvPicPr>
          <p:cNvPr id="1320" name="object 25" descr=""/>
          <p:cNvPicPr/>
          <p:nvPr/>
        </p:nvPicPr>
        <p:blipFill>
          <a:blip r:embed="rId4"/>
          <a:stretch/>
        </p:blipFill>
        <p:spPr>
          <a:xfrm>
            <a:off x="410040" y="300600"/>
            <a:ext cx="1377360" cy="1373760"/>
          </a:xfrm>
          <a:prstGeom prst="rect">
            <a:avLst/>
          </a:prstGeom>
          <a:ln w="0">
            <a:noFill/>
          </a:ln>
        </p:spPr>
      </p:pic>
      <p:pic>
        <p:nvPicPr>
          <p:cNvPr id="1321" name="object 26" descr=""/>
          <p:cNvPicPr/>
          <p:nvPr/>
        </p:nvPicPr>
        <p:blipFill>
          <a:blip r:embed="rId5"/>
          <a:stretch/>
        </p:blipFill>
        <p:spPr>
          <a:xfrm>
            <a:off x="2121480" y="286560"/>
            <a:ext cx="1186920" cy="1348560"/>
          </a:xfrm>
          <a:prstGeom prst="rect">
            <a:avLst/>
          </a:prstGeom>
          <a:ln w="0">
            <a:noFill/>
          </a:ln>
        </p:spPr>
      </p:pic>
      <p:sp>
        <p:nvSpPr>
          <p:cNvPr id="1322" name="object 27"/>
          <p:cNvSpPr/>
          <p:nvPr/>
        </p:nvSpPr>
        <p:spPr>
          <a:xfrm>
            <a:off x="0" y="10136160"/>
            <a:ext cx="6032160" cy="150840"/>
          </a:xfrm>
          <a:custGeom>
            <a:avLst/>
            <a:gdLst>
              <a:gd name="textAreaLeft" fmla="*/ 0 w 6032160"/>
              <a:gd name="textAreaRight" fmla="*/ 6032520 w 6032160"/>
              <a:gd name="textAreaTop" fmla="*/ 0 h 150840"/>
              <a:gd name="textAreaBottom" fmla="*/ 151200 h 150840"/>
            </a:gdLst>
            <a:ahLst/>
            <a:rect l="textAreaLeft" t="textAreaTop" r="textAreaRight" b="textAreaBottom"/>
            <a:pathLst>
              <a:path w="6032500" h="151129">
                <a:moveTo>
                  <a:pt x="6031992" y="0"/>
                </a:moveTo>
                <a:lnTo>
                  <a:pt x="0" y="0"/>
                </a:lnTo>
                <a:lnTo>
                  <a:pt x="0" y="150876"/>
                </a:lnTo>
                <a:lnTo>
                  <a:pt x="6031992" y="150876"/>
                </a:lnTo>
                <a:lnTo>
                  <a:pt x="6031992" y="0"/>
                </a:lnTo>
                <a:close/>
              </a:path>
            </a:pathLst>
          </a:custGeom>
          <a:solidFill>
            <a:srgbClr val="ff303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323" name="object 28"/>
          <p:cNvSpPr/>
          <p:nvPr/>
        </p:nvSpPr>
        <p:spPr>
          <a:xfrm>
            <a:off x="6127920" y="10136160"/>
            <a:ext cx="6032160" cy="150840"/>
          </a:xfrm>
          <a:custGeom>
            <a:avLst/>
            <a:gdLst>
              <a:gd name="textAreaLeft" fmla="*/ 0 w 6032160"/>
              <a:gd name="textAreaRight" fmla="*/ 6032520 w 6032160"/>
              <a:gd name="textAreaTop" fmla="*/ 0 h 150840"/>
              <a:gd name="textAreaBottom" fmla="*/ 151200 h 150840"/>
            </a:gdLst>
            <a:ahLst/>
            <a:rect l="textAreaLeft" t="textAreaTop" r="textAreaRight" b="textAreaBottom"/>
            <a:pathLst>
              <a:path w="6032500" h="151129">
                <a:moveTo>
                  <a:pt x="6031992" y="0"/>
                </a:moveTo>
                <a:lnTo>
                  <a:pt x="0" y="0"/>
                </a:lnTo>
                <a:lnTo>
                  <a:pt x="0" y="150876"/>
                </a:lnTo>
                <a:lnTo>
                  <a:pt x="6031992" y="150876"/>
                </a:lnTo>
                <a:lnTo>
                  <a:pt x="6031992" y="0"/>
                </a:lnTo>
                <a:close/>
              </a:path>
            </a:pathLst>
          </a:custGeom>
          <a:solidFill>
            <a:srgbClr val="ffde5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324" name="object 29"/>
          <p:cNvSpPr/>
          <p:nvPr/>
        </p:nvSpPr>
        <p:spPr>
          <a:xfrm>
            <a:off x="12255840" y="10136160"/>
            <a:ext cx="6032160" cy="150840"/>
          </a:xfrm>
          <a:custGeom>
            <a:avLst/>
            <a:gdLst>
              <a:gd name="textAreaLeft" fmla="*/ 0 w 6032160"/>
              <a:gd name="textAreaRight" fmla="*/ 6032520 w 6032160"/>
              <a:gd name="textAreaTop" fmla="*/ 0 h 150840"/>
              <a:gd name="textAreaBottom" fmla="*/ 151200 h 150840"/>
            </a:gdLst>
            <a:ahLst/>
            <a:rect l="textAreaLeft" t="textAreaTop" r="textAreaRight" b="textAreaBottom"/>
            <a:pathLst>
              <a:path w="6032500" h="151129">
                <a:moveTo>
                  <a:pt x="6031992" y="0"/>
                </a:moveTo>
                <a:lnTo>
                  <a:pt x="0" y="0"/>
                </a:lnTo>
                <a:lnTo>
                  <a:pt x="0" y="150876"/>
                </a:lnTo>
                <a:lnTo>
                  <a:pt x="6031992" y="150876"/>
                </a:lnTo>
                <a:lnTo>
                  <a:pt x="6031992" y="0"/>
                </a:lnTo>
                <a:close/>
              </a:path>
            </a:pathLst>
          </a:custGeom>
          <a:solidFill>
            <a:srgbClr val="00be6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grpSp>
        <p:nvGrpSpPr>
          <p:cNvPr id="1325" name="object 30"/>
          <p:cNvGrpSpPr/>
          <p:nvPr/>
        </p:nvGrpSpPr>
        <p:grpSpPr>
          <a:xfrm>
            <a:off x="12458520" y="7521840"/>
            <a:ext cx="5121360" cy="1096920"/>
            <a:chOff x="12458520" y="7521840"/>
            <a:chExt cx="5121360" cy="1096920"/>
          </a:xfrm>
        </p:grpSpPr>
        <p:sp>
          <p:nvSpPr>
            <p:cNvPr id="1326" name="object 31"/>
            <p:cNvSpPr/>
            <p:nvPr/>
          </p:nvSpPr>
          <p:spPr>
            <a:xfrm>
              <a:off x="12458520" y="7521840"/>
              <a:ext cx="1669680" cy="1096920"/>
            </a:xfrm>
            <a:custGeom>
              <a:avLst/>
              <a:gdLst>
                <a:gd name="textAreaLeft" fmla="*/ 0 w 1669680"/>
                <a:gd name="textAreaRight" fmla="*/ 1670040 w 1669680"/>
                <a:gd name="textAreaTop" fmla="*/ 0 h 1096920"/>
                <a:gd name="textAreaBottom" fmla="*/ 1097280 h 1096920"/>
              </a:gdLst>
              <a:ahLst/>
              <a:rect l="textAreaLeft" t="textAreaTop" r="textAreaRight" b="textAreaBottom"/>
              <a:pathLst>
                <a:path w="1670050" h="1097279">
                  <a:moveTo>
                    <a:pt x="1669669" y="0"/>
                  </a:moveTo>
                  <a:lnTo>
                    <a:pt x="0" y="0"/>
                  </a:lnTo>
                  <a:lnTo>
                    <a:pt x="0" y="1097280"/>
                  </a:lnTo>
                  <a:lnTo>
                    <a:pt x="1669669" y="1097280"/>
                  </a:lnTo>
                  <a:lnTo>
                    <a:pt x="1669669" y="0"/>
                  </a:lnTo>
                  <a:close/>
                </a:path>
              </a:pathLst>
            </a:custGeom>
            <a:solidFill>
              <a:srgbClr val="9bba58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327" name="object 32"/>
            <p:cNvSpPr/>
            <p:nvPr/>
          </p:nvSpPr>
          <p:spPr>
            <a:xfrm>
              <a:off x="14128200" y="7521840"/>
              <a:ext cx="3451680" cy="1096920"/>
            </a:xfrm>
            <a:custGeom>
              <a:avLst/>
              <a:gdLst>
                <a:gd name="textAreaLeft" fmla="*/ 0 w 3451680"/>
                <a:gd name="textAreaRight" fmla="*/ 3452040 w 3451680"/>
                <a:gd name="textAreaTop" fmla="*/ 0 h 1096920"/>
                <a:gd name="textAreaBottom" fmla="*/ 1097280 h 1096920"/>
              </a:gdLst>
              <a:ahLst/>
              <a:rect l="textAreaLeft" t="textAreaTop" r="textAreaRight" b="textAreaBottom"/>
              <a:pathLst>
                <a:path w="3451859" h="1097279">
                  <a:moveTo>
                    <a:pt x="3451352" y="0"/>
                  </a:moveTo>
                  <a:lnTo>
                    <a:pt x="0" y="0"/>
                  </a:lnTo>
                  <a:lnTo>
                    <a:pt x="0" y="1097280"/>
                  </a:lnTo>
                  <a:lnTo>
                    <a:pt x="3451352" y="1097280"/>
                  </a:lnTo>
                  <a:lnTo>
                    <a:pt x="3451352" y="0"/>
                  </a:lnTo>
                  <a:close/>
                </a:path>
              </a:pathLst>
            </a:custGeom>
            <a:solidFill>
              <a:srgbClr val="4f6128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graphicFrame>
        <p:nvGraphicFramePr>
          <p:cNvPr id="1328" name="object 33"/>
          <p:cNvGraphicFramePr/>
          <p:nvPr/>
        </p:nvGraphicFramePr>
        <p:xfrm>
          <a:off x="12452400" y="7498440"/>
          <a:ext cx="5121000" cy="1097640"/>
        </p:xfrm>
        <a:graphic>
          <a:graphicData uri="http://schemas.openxmlformats.org/drawingml/2006/table">
            <a:tbl>
              <a:tblPr/>
              <a:tblGrid>
                <a:gridCol w="1670040"/>
                <a:gridCol w="3450960"/>
              </a:tblGrid>
              <a:tr h="1097280">
                <a:tc>
                  <a:txBody>
                    <a:bodyPr lIns="0" rIns="0" tIns="143280" bIns="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1131"/>
                        </a:spcBef>
                      </a:pPr>
                      <a:endParaRPr b="0" lang="es-BO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127800">
                        <a:lnSpc>
                          <a:spcPct val="100000"/>
                        </a:lnSpc>
                      </a:pPr>
                      <a:r>
                        <a:rPr b="1" lang="es-BO" sz="1800" spc="-12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RESULTADO</a:t>
                      </a:r>
                      <a:endParaRPr b="0" lang="es-BO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0" rIns="0" tIns="0" bIns="0" anchor="t">
                      <a:noAutofit/>
                    </a:bodyPr>
                    <a:p>
                      <a:pPr marL="181080" indent="-3240" algn="ctr">
                        <a:lnSpc>
                          <a:spcPts val="2160"/>
                        </a:lnSpc>
                        <a:tabLst>
                          <a:tab algn="l" pos="0"/>
                        </a:tabLst>
                      </a:pPr>
                      <a:r>
                        <a:rPr b="1" lang="es-BO" sz="1800" spc="-1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NO</a:t>
                      </a:r>
                      <a:r>
                        <a:rPr b="1" lang="es-BO" sz="1800" spc="-12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 </a:t>
                      </a:r>
                      <a:r>
                        <a:rPr b="1" lang="es-BO" sz="1800" spc="-1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SE</a:t>
                      </a:r>
                      <a:r>
                        <a:rPr b="1" lang="es-BO" sz="1800" spc="-15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 </a:t>
                      </a:r>
                      <a:r>
                        <a:rPr b="1" lang="es-BO" sz="1800" spc="-12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REGISTRARON</a:t>
                      </a:r>
                      <a:r>
                        <a:rPr b="1" lang="es-BO" sz="1800" spc="-12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 </a:t>
                      </a:r>
                      <a:r>
                        <a:rPr b="1" lang="es-BO" sz="1800" spc="-1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DENUNCIAS</a:t>
                      </a:r>
                      <a:r>
                        <a:rPr b="1" lang="es-BO" sz="1800" spc="-92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 </a:t>
                      </a:r>
                      <a:r>
                        <a:rPr b="1" lang="es-BO" sz="1800" spc="-12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GESTIONADAS</a:t>
                      </a:r>
                      <a:r>
                        <a:rPr b="1" lang="es-BO" sz="1800" spc="-12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 </a:t>
                      </a:r>
                      <a:r>
                        <a:rPr b="1" lang="es-BO" sz="1800" spc="-1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POR</a:t>
                      </a:r>
                      <a:r>
                        <a:rPr b="1" lang="es-BO" sz="1800" spc="-41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 </a:t>
                      </a:r>
                      <a:r>
                        <a:rPr b="1" lang="es-BO" sz="1800" spc="-1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HECHOS</a:t>
                      </a:r>
                      <a:r>
                        <a:rPr b="1" lang="es-BO" sz="1800" spc="-32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 </a:t>
                      </a:r>
                      <a:r>
                        <a:rPr b="1" lang="es-BO" sz="1800" spc="-26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DE</a:t>
                      </a:r>
                      <a:r>
                        <a:rPr b="1" lang="es-BO" sz="1800" spc="-26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 </a:t>
                      </a:r>
                      <a:r>
                        <a:rPr b="1" lang="es-BO" sz="1800" spc="-12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CORRUPCIÓN</a:t>
                      </a:r>
                      <a:endParaRPr b="0" lang="es-BO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568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329" name="object 34"/>
          <p:cNvGraphicFramePr/>
          <p:nvPr/>
        </p:nvGraphicFramePr>
        <p:xfrm>
          <a:off x="822960" y="7290000"/>
          <a:ext cx="5481720" cy="1639080"/>
        </p:xfrm>
        <a:graphic>
          <a:graphicData uri="http://schemas.openxmlformats.org/drawingml/2006/table">
            <a:tbl>
              <a:tblPr/>
              <a:tblGrid>
                <a:gridCol w="1443240"/>
                <a:gridCol w="1143000"/>
                <a:gridCol w="2030400"/>
                <a:gridCol w="864720"/>
              </a:tblGrid>
              <a:tr h="897120">
                <a:tc>
                  <a:txBody>
                    <a:bodyPr lIns="0" rIns="0" tIns="0" bIns="0" anchor="t">
                      <a:noAutofit/>
                    </a:bodyPr>
                    <a:p>
                      <a:endParaRPr b="0" lang="es-BO" sz="1800" spc="-1" strike="noStrike">
                        <a:solidFill>
                          <a:srgbClr val="000000"/>
                        </a:solidFill>
                        <a:latin typeface="Times New Roman"/>
                        <a:ea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>
                      <a:noFill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0" rIns="0" tIns="88560" bIns="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endParaRPr b="0" lang="es-BO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s-BO" sz="1600" spc="-12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PENALES</a:t>
                      </a:r>
                      <a:endParaRPr b="0" lang="es-BO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>
                      <a:noFill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996633"/>
                    </a:solidFill>
                  </a:tcPr>
                </a:tc>
                <a:tc>
                  <a:txBody>
                    <a:bodyPr lIns="0" rIns="0" tIns="88560" bIns="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endParaRPr b="0" lang="es-BO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s-BO" sz="1600" spc="-12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ADMINISTRATIVOS</a:t>
                      </a:r>
                      <a:endParaRPr b="0" lang="es-BO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996633"/>
                    </a:solidFill>
                  </a:tcPr>
                </a:tc>
                <a:tc>
                  <a:txBody>
                    <a:bodyPr lIns="0" rIns="0" tIns="88560" bIns="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endParaRPr b="0" lang="es-BO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marL="720" algn="ctr">
                        <a:lnSpc>
                          <a:spcPct val="100000"/>
                        </a:lnSpc>
                      </a:pPr>
                      <a:r>
                        <a:rPr b="1" lang="es-BO" sz="1600" spc="-12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TOTAL</a:t>
                      </a:r>
                      <a:endParaRPr b="0" lang="es-BO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>
                      <a:noFill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996633"/>
                    </a:solidFill>
                  </a:tcPr>
                </a:tc>
              </a:tr>
              <a:tr h="741960">
                <a:tc>
                  <a:txBody>
                    <a:bodyPr lIns="0" rIns="0" tIns="11880" bIns="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96"/>
                        </a:spcBef>
                      </a:pPr>
                      <a:endParaRPr b="0" lang="es-BO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marL="93240">
                        <a:lnSpc>
                          <a:spcPct val="100000"/>
                        </a:lnSpc>
                      </a:pPr>
                      <a:r>
                        <a:rPr b="1" lang="es-BO" sz="1600" spc="-12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RESULTADO</a:t>
                      </a:r>
                      <a:endParaRPr b="0" lang="es-BO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>
                      <a:noFill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996633"/>
                    </a:solidFill>
                  </a:tcPr>
                </a:tc>
                <a:tc>
                  <a:txBody>
                    <a:bodyPr lIns="0" rIns="0" tIns="11880" bIns="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96"/>
                        </a:spcBef>
                      </a:pPr>
                      <a:endParaRPr b="0" lang="es-BO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s-BO" sz="1600" spc="-52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3</a:t>
                      </a:r>
                      <a:endParaRPr b="0" lang="es-BO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>
                    <a:lnL>
                      <a:noFill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ca9560"/>
                    </a:solidFill>
                  </a:tcPr>
                </a:tc>
                <a:tc>
                  <a:txBody>
                    <a:bodyPr lIns="0" rIns="0" tIns="11880" bIns="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96"/>
                        </a:spcBef>
                      </a:pPr>
                      <a:endParaRPr b="0" lang="es-BO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1440" algn="ctr">
                        <a:lnSpc>
                          <a:spcPct val="100000"/>
                        </a:lnSpc>
                      </a:pPr>
                      <a:r>
                        <a:rPr b="1" lang="es-BO" sz="1600" spc="-26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10</a:t>
                      </a:r>
                      <a:endParaRPr b="0" lang="es-BO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ca9560"/>
                    </a:solidFill>
                  </a:tcPr>
                </a:tc>
                <a:tc>
                  <a:txBody>
                    <a:bodyPr lIns="0" rIns="0" tIns="11880" bIns="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96"/>
                        </a:spcBef>
                      </a:pPr>
                      <a:endParaRPr b="0" lang="es-BO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s-BO" sz="1600" spc="-26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13</a:t>
                      </a:r>
                      <a:endParaRPr b="0" lang="es-BO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>
                      <a:noFill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61411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30" name="object 35"/>
          <p:cNvGraphicFramePr/>
          <p:nvPr/>
        </p:nvGraphicFramePr>
        <p:xfrm>
          <a:off x="822960" y="3602520"/>
          <a:ext cx="5423040" cy="1639080"/>
        </p:xfrm>
        <a:graphic>
          <a:graphicData uri="http://schemas.openxmlformats.org/drawingml/2006/table">
            <a:tbl>
              <a:tblPr/>
              <a:tblGrid>
                <a:gridCol w="1711800"/>
                <a:gridCol w="1524960"/>
                <a:gridCol w="1298520"/>
                <a:gridCol w="887400"/>
              </a:tblGrid>
              <a:tr h="897120">
                <a:tc>
                  <a:txBody>
                    <a:bodyPr lIns="0" rIns="0" tIns="0" bIns="0" anchor="t">
                      <a:noAutofit/>
                    </a:bodyPr>
                    <a:p>
                      <a:endParaRPr b="0" lang="es-BO" sz="1800" spc="-1" strike="noStrike">
                        <a:solidFill>
                          <a:srgbClr val="000000"/>
                        </a:solidFill>
                        <a:latin typeface="Times New Roman"/>
                        <a:ea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>
                      <a:noFill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0" rIns="0" tIns="199800" bIns="0" anchor="t">
                      <a:noAutofit/>
                    </a:bodyPr>
                    <a:p>
                      <a:pPr marL="201960">
                        <a:lnSpc>
                          <a:spcPct val="100000"/>
                        </a:lnSpc>
                        <a:spcBef>
                          <a:spcPts val="1576"/>
                        </a:spcBef>
                      </a:pPr>
                      <a:r>
                        <a:rPr b="1" lang="es-BO" sz="1600" spc="-12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AUDITORÍA</a:t>
                      </a:r>
                      <a:endParaRPr b="0" lang="es-BO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marL="140400">
                        <a:lnSpc>
                          <a:spcPct val="100000"/>
                        </a:lnSpc>
                        <a:spcBef>
                          <a:spcPts val="6"/>
                        </a:spcBef>
                      </a:pPr>
                      <a:r>
                        <a:rPr b="1" lang="es-BO" sz="1600" spc="-12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FINANCIERA</a:t>
                      </a:r>
                      <a:endParaRPr b="0" lang="es-BO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>
                      <a:noFill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 lIns="0" rIns="0" tIns="199800" bIns="0" anchor="t">
                      <a:noAutofit/>
                    </a:bodyPr>
                    <a:p>
                      <a:pPr marL="88920">
                        <a:lnSpc>
                          <a:spcPct val="100000"/>
                        </a:lnSpc>
                        <a:spcBef>
                          <a:spcPts val="1576"/>
                        </a:spcBef>
                      </a:pPr>
                      <a:r>
                        <a:rPr b="1" lang="es-BO" sz="1600" spc="-12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AUDITORÍA</a:t>
                      </a:r>
                      <a:endParaRPr b="0" lang="es-BO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marL="201240">
                        <a:lnSpc>
                          <a:spcPct val="100000"/>
                        </a:lnSpc>
                        <a:spcBef>
                          <a:spcPts val="6"/>
                        </a:spcBef>
                      </a:pPr>
                      <a:r>
                        <a:rPr b="1" lang="es-BO" sz="1600" spc="-12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INTERNA</a:t>
                      </a:r>
                      <a:endParaRPr b="0" lang="es-BO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 lIns="0" rIns="0" tIns="88200" bIns="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694"/>
                        </a:spcBef>
                      </a:pPr>
                      <a:endParaRPr b="0" lang="es-BO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s-BO" sz="1600" spc="-12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TOTAL</a:t>
                      </a:r>
                      <a:endParaRPr b="0" lang="es-BO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>
                      <a:noFill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76320">
                      <a:solidFill>
                        <a:srgbClr val="ffffff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</a:tr>
              <a:tr h="741960">
                <a:tc>
                  <a:txBody>
                    <a:bodyPr lIns="0" rIns="0" tIns="11160" bIns="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91"/>
                        </a:spcBef>
                      </a:pPr>
                      <a:endParaRPr b="0" lang="es-BO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marL="228600">
                        <a:lnSpc>
                          <a:spcPct val="100000"/>
                        </a:lnSpc>
                      </a:pPr>
                      <a:r>
                        <a:rPr b="1" lang="es-BO" sz="1600" spc="-12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</a:rPr>
                        <a:t>RESULTADO</a:t>
                      </a:r>
                      <a:endParaRPr b="0" lang="es-BO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>
                      <a:noFill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 lIns="0" rIns="0" tIns="11160" bIns="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91"/>
                        </a:spcBef>
                      </a:pPr>
                      <a:endParaRPr b="0" lang="es-BO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s-BO" sz="1600" spc="-52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5</a:t>
                      </a:r>
                      <a:endParaRPr b="0" lang="es-BO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>
                      <a:noFill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c55f5e"/>
                    </a:solidFill>
                  </a:tcPr>
                </a:tc>
                <a:tc>
                  <a:txBody>
                    <a:bodyPr lIns="0" rIns="0" tIns="11160" bIns="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91"/>
                        </a:spcBef>
                      </a:pPr>
                      <a:endParaRPr b="0" lang="es-BO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s-BO" sz="1600" spc="-52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5</a:t>
                      </a:r>
                      <a:endParaRPr b="0" lang="es-BO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c55f5e"/>
                    </a:solidFill>
                  </a:tcPr>
                </a:tc>
                <a:tc>
                  <a:txBody>
                    <a:bodyPr lIns="0" rIns="0" tIns="11160" bIns="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91"/>
                        </a:spcBef>
                      </a:pPr>
                      <a:endParaRPr b="0" lang="es-BO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marL="1440" algn="ctr">
                        <a:lnSpc>
                          <a:spcPct val="100000"/>
                        </a:lnSpc>
                      </a:pPr>
                      <a:r>
                        <a:rPr b="1" lang="es-BO" sz="1600" spc="-26" strike="noStrike" u="sng">
                          <a:solidFill>
                            <a:srgbClr val="ffffff"/>
                          </a:solidFill>
                          <a:uFill>
                            <a:solidFill>
                              <a:srgbClr val="ffffff"/>
                            </a:solidFill>
                          </a:uFill>
                          <a:latin typeface="Arial"/>
                          <a:ea typeface="Arial"/>
                        </a:rPr>
                        <a:t>10</a:t>
                      </a:r>
                      <a:endParaRPr b="0" lang="es-BO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>
                      <a:noFill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7632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622422"/>
                    </a:solidFill>
                  </a:tcPr>
                </a:tc>
              </a:tr>
            </a:tbl>
          </a:graphicData>
        </a:graphic>
      </p:graphicFrame>
      <p:sp>
        <p:nvSpPr>
          <p:cNvPr id="1331" name="PlaceHolder 1"/>
          <p:cNvSpPr>
            <a:spLocks noGrp="1"/>
          </p:cNvSpPr>
          <p:nvPr>
            <p:ph type="title"/>
          </p:nvPr>
        </p:nvSpPr>
        <p:spPr>
          <a:xfrm>
            <a:off x="5018400" y="986760"/>
            <a:ext cx="6557400" cy="1893600"/>
          </a:xfrm>
          <a:prstGeom prst="rect">
            <a:avLst/>
          </a:prstGeom>
          <a:noFill/>
          <a:ln w="0">
            <a:noFill/>
          </a:ln>
        </p:spPr>
        <p:txBody>
          <a:bodyPr lIns="0" rIns="0" tIns="175680" bIns="0" anchor="ctr">
            <a:noAutofit/>
          </a:bodyPr>
          <a:p>
            <a:pPr indent="0">
              <a:lnSpc>
                <a:spcPct val="73000"/>
              </a:lnSpc>
              <a:buNone/>
            </a:pPr>
            <a:r>
              <a:rPr b="1" lang="en-US" sz="4400" spc="-1" strike="noStrike">
                <a:solidFill>
                  <a:srgbClr val="c9a751"/>
                </a:solidFill>
                <a:latin typeface="Calibri"/>
                <a:ea typeface="Calibri"/>
              </a:rPr>
              <a:t>RESULTADOS ALCANZADOS</a:t>
            </a:r>
            <a:endParaRPr b="0" lang="es-BO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slow">
    <p:push dir="u"/>
  </p:transition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2" name="Google Shape;90;p14"/>
          <p:cNvGrpSpPr/>
          <p:nvPr/>
        </p:nvGrpSpPr>
        <p:grpSpPr>
          <a:xfrm>
            <a:off x="0" y="10136160"/>
            <a:ext cx="18287640" cy="150480"/>
            <a:chOff x="0" y="10136160"/>
            <a:chExt cx="18287640" cy="150480"/>
          </a:xfrm>
        </p:grpSpPr>
        <p:sp>
          <p:nvSpPr>
            <p:cNvPr id="1333" name="Google Shape;91;p14"/>
            <p:cNvSpPr/>
            <p:nvPr/>
          </p:nvSpPr>
          <p:spPr>
            <a:xfrm>
              <a:off x="0" y="10136160"/>
              <a:ext cx="6032160" cy="150480"/>
            </a:xfrm>
            <a:prstGeom prst="rect">
              <a:avLst/>
            </a:prstGeom>
            <a:solidFill>
              <a:srgbClr val="ff313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334" name="Google Shape;92;p14"/>
            <p:cNvSpPr/>
            <p:nvPr/>
          </p:nvSpPr>
          <p:spPr>
            <a:xfrm>
              <a:off x="6127920" y="10136160"/>
              <a:ext cx="6032160" cy="150480"/>
            </a:xfrm>
            <a:prstGeom prst="rect">
              <a:avLst/>
            </a:prstGeom>
            <a:solidFill>
              <a:srgbClr val="ffde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335" name="Google Shape;93;p14"/>
            <p:cNvSpPr/>
            <p:nvPr/>
          </p:nvSpPr>
          <p:spPr>
            <a:xfrm>
              <a:off x="12255480" y="10136160"/>
              <a:ext cx="6032160" cy="150480"/>
            </a:xfrm>
            <a:prstGeom prst="rect">
              <a:avLst/>
            </a:prstGeom>
            <a:solidFill>
              <a:srgbClr val="00bf6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sp>
        <p:nvSpPr>
          <p:cNvPr id="1336" name="Google Shape;95;p14"/>
          <p:cNvSpPr/>
          <p:nvPr/>
        </p:nvSpPr>
        <p:spPr>
          <a:xfrm>
            <a:off x="1235520" y="5573160"/>
            <a:ext cx="16124040" cy="152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0000"/>
              </a:lnSpc>
            </a:pPr>
            <a:r>
              <a:rPr b="1" lang="en-US" sz="5000" spc="-1" strike="noStrike">
                <a:solidFill>
                  <a:schemeClr val="dk1"/>
                </a:solidFill>
                <a:latin typeface="Arial"/>
                <a:ea typeface="Arial"/>
              </a:rPr>
              <a:t>SERVICIO PLURINACIONAL DE DEFENSA PÚBLICA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5000" spc="-1" strike="noStrike">
                <a:solidFill>
                  <a:schemeClr val="dk1"/>
                </a:solidFill>
                <a:latin typeface="Arial"/>
                <a:ea typeface="Arial"/>
              </a:rPr>
              <a:t>(SEPDEP)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337" name="Imagen 1" descr=""/>
          <p:cNvPicPr/>
          <p:nvPr/>
        </p:nvPicPr>
        <p:blipFill>
          <a:blip r:embed="rId1"/>
          <a:srcRect l="0" t="0" r="0" b="44473"/>
          <a:stretch/>
        </p:blipFill>
        <p:spPr>
          <a:xfrm>
            <a:off x="3993840" y="1781280"/>
            <a:ext cx="6211800" cy="3996360"/>
          </a:xfrm>
          <a:prstGeom prst="rect">
            <a:avLst/>
          </a:prstGeom>
          <a:ln w="0">
            <a:noFill/>
          </a:ln>
        </p:spPr>
      </p:pic>
      <p:cxnSp>
        <p:nvCxnSpPr>
          <p:cNvPr id="1338" name="Conector recto 3"/>
          <p:cNvCxnSpPr/>
          <p:nvPr/>
        </p:nvCxnSpPr>
        <p:spPr>
          <a:xfrm>
            <a:off x="9297360" y="1867680"/>
            <a:ext cx="360" cy="3567960"/>
          </a:xfrm>
          <a:prstGeom prst="straightConnector1">
            <a:avLst/>
          </a:prstGeom>
          <a:ln>
            <a:solidFill>
              <a:srgbClr val="000000"/>
            </a:solidFill>
            <a:round/>
          </a:ln>
        </p:spPr>
      </p:cxnSp>
      <p:sp>
        <p:nvSpPr>
          <p:cNvPr id="1339" name="CuadroTexto 4"/>
          <p:cNvSpPr/>
          <p:nvPr/>
        </p:nvSpPr>
        <p:spPr>
          <a:xfrm>
            <a:off x="9297720" y="2759040"/>
            <a:ext cx="6375600" cy="161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es-MX" sz="5000" spc="-1" strike="noStrike">
                <a:solidFill>
                  <a:srgbClr val="e2ac00"/>
                </a:solidFill>
                <a:latin typeface="Arial"/>
                <a:ea typeface="Arial"/>
              </a:rPr>
              <a:t>MINISTERIO DE LA PRESIDENCIA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slow">
    <p:wipe dir="l"/>
  </p:transition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0" name="Google Shape;90;p14"/>
          <p:cNvGrpSpPr/>
          <p:nvPr/>
        </p:nvGrpSpPr>
        <p:grpSpPr>
          <a:xfrm>
            <a:off x="0" y="10136160"/>
            <a:ext cx="18287640" cy="150480"/>
            <a:chOff x="0" y="10136160"/>
            <a:chExt cx="18287640" cy="150480"/>
          </a:xfrm>
        </p:grpSpPr>
        <p:sp>
          <p:nvSpPr>
            <p:cNvPr id="1341" name="Google Shape;91;p14"/>
            <p:cNvSpPr/>
            <p:nvPr/>
          </p:nvSpPr>
          <p:spPr>
            <a:xfrm>
              <a:off x="0" y="10136160"/>
              <a:ext cx="6032160" cy="150480"/>
            </a:xfrm>
            <a:prstGeom prst="rect">
              <a:avLst/>
            </a:prstGeom>
            <a:solidFill>
              <a:srgbClr val="ff313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342" name="Google Shape;92;p14"/>
            <p:cNvSpPr/>
            <p:nvPr/>
          </p:nvSpPr>
          <p:spPr>
            <a:xfrm>
              <a:off x="6127920" y="10136160"/>
              <a:ext cx="6032160" cy="150480"/>
            </a:xfrm>
            <a:prstGeom prst="rect">
              <a:avLst/>
            </a:prstGeom>
            <a:solidFill>
              <a:srgbClr val="ffde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343" name="Google Shape;93;p14"/>
            <p:cNvSpPr/>
            <p:nvPr/>
          </p:nvSpPr>
          <p:spPr>
            <a:xfrm>
              <a:off x="12255480" y="10136160"/>
              <a:ext cx="6032160" cy="150480"/>
            </a:xfrm>
            <a:prstGeom prst="rect">
              <a:avLst/>
            </a:prstGeom>
            <a:solidFill>
              <a:srgbClr val="00bf6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sp>
        <p:nvSpPr>
          <p:cNvPr id="1344" name="Google Shape;95;p14"/>
          <p:cNvSpPr/>
          <p:nvPr/>
        </p:nvSpPr>
        <p:spPr>
          <a:xfrm>
            <a:off x="1055160" y="993960"/>
            <a:ext cx="15474240" cy="222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39000"/>
              </a:lnSpc>
              <a:tabLst>
                <a:tab algn="l" pos="0"/>
              </a:tabLst>
            </a:pPr>
            <a:r>
              <a:rPr b="1" lang="en-US" sz="3500" spc="-1" strike="noStrike">
                <a:solidFill>
                  <a:srgbClr val="e2ac00"/>
                </a:solidFill>
                <a:latin typeface="Arial"/>
                <a:ea typeface="Arial"/>
              </a:rPr>
              <a:t>ASISTENCIA TÉCNICA Y PATROCINIO EN MATERIA PENAL A PERSONAS DENUNCIADAS, IMPUTADAS Y PRIVADAS DE LIBERTAD Y ATENCION EN TURNO – GESTION 2025</a:t>
            </a:r>
            <a:endParaRPr b="0" lang="es-BO" sz="35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345" name="Tabla 1"/>
          <p:cNvGraphicFramePr/>
          <p:nvPr/>
        </p:nvGraphicFramePr>
        <p:xfrm>
          <a:off x="1953000" y="3363840"/>
          <a:ext cx="14155920" cy="5349600"/>
        </p:xfrm>
        <a:graphic>
          <a:graphicData uri="http://schemas.openxmlformats.org/drawingml/2006/table">
            <a:tbl>
              <a:tblPr/>
              <a:tblGrid>
                <a:gridCol w="2945520"/>
                <a:gridCol w="762120"/>
                <a:gridCol w="885600"/>
                <a:gridCol w="849600"/>
                <a:gridCol w="885600"/>
                <a:gridCol w="844200"/>
                <a:gridCol w="823680"/>
                <a:gridCol w="803160"/>
                <a:gridCol w="865080"/>
                <a:gridCol w="782640"/>
                <a:gridCol w="865080"/>
                <a:gridCol w="844200"/>
                <a:gridCol w="844200"/>
                <a:gridCol w="1153440"/>
              </a:tblGrid>
              <a:tr h="2203200">
                <a:tc>
                  <a:txBody>
                    <a:bodyPr lIns="8640" rIns="8640" tIns="864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s-BO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DEPARTAMENTO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8640" marR="864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 lIns="8640" rIns="8640" tIns="864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s-BO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ENERO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vert="vert270" marL="8640" marR="864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 lIns="8640" rIns="8640" tIns="864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s-BO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FEBRERO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vert="vert270" marL="8640" marR="864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 lIns="8640" rIns="8640" tIns="864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s-BO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MARZO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vert="vert270" marL="8640" marR="864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 lIns="8640" rIns="8640" tIns="864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s-BO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ABRIL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vert="vert270" marL="8640" marR="864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 lIns="8640" rIns="8640" tIns="864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s-BO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MAYO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vert="vert270" marL="8640" marR="864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 lIns="8640" rIns="8640" tIns="864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s-BO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JUNIO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vert="vert270" marL="8640" marR="864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 lIns="8640" rIns="8640" tIns="864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s-BO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JULIO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vert="vert270" marL="8640" marR="864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 lIns="8640" rIns="8640" tIns="864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s-BO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AGOSTO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vert="vert270" marL="8640" marR="864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 lIns="8640" rIns="8640" tIns="864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s-BO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SEPTIEMBRE 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vert="vert270" marL="8640" marR="864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 lIns="8640" rIns="8640" tIns="864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s-BO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OCTUBRE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vert="vert270" marL="8640" marR="864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 lIns="8640" rIns="8640" tIns="864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s-BO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NOVIEMBRE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vert="vert270" marL="8640" marR="864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 lIns="8640" rIns="8640" tIns="864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s-BO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DICIEMBRE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vert="vert270" marL="8640" marR="864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 lIns="8640" rIns="8640" tIns="8640" bIns="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s-BO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TOTAL GENERAL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vert="vert270" marL="8640" marR="864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</a:tr>
              <a:tr h="813600">
                <a:tc>
                  <a:txBody>
                    <a:bodyPr lIns="8640" rIns="8640" tIns="8640" bIns="0" anchor="b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BO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PATROCINIO LEGAL PENAL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8640" marR="864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 lIns="8640" rIns="8640" tIns="8640" bIns="0" anchor="b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1" lang="es-BO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612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8640" marR="864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8640" rIns="8640" tIns="8640" bIns="0" anchor="b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1" lang="es-BO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675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8640" marR="864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8640" rIns="8640" tIns="8640" bIns="0" anchor="b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1" lang="es-BO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867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8640" marR="864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8640" rIns="8640" tIns="8640" bIns="0" anchor="b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1" lang="es-BO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934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8640" marR="864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8640" rIns="8640" tIns="8640" bIns="0" anchor="b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1" lang="es-BO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955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8640" marR="864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8640" rIns="8640" tIns="8640" bIns="0" anchor="b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1" lang="es-BO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928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8640" marR="864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8640" rIns="8640" tIns="8640" bIns="0" anchor="b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1" lang="es-BO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996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8640" marR="864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8640" rIns="8640" tIns="8640" bIns="0" anchor="b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1" lang="es-BO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743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8640" marR="864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8640" rIns="8640" tIns="8640" bIns="0" anchor="b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1" lang="es-BO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1.134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8640" marR="864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8640" rIns="8640" tIns="8640" bIns="0" anchor="b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1" lang="es-BO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1.078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8640" marR="864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8640" rIns="8640" tIns="8640" bIns="0" anchor="b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1" lang="es-BO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1.226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8640" marR="864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8640" rIns="8640" tIns="8640" bIns="0" anchor="b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1" lang="es-BO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765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8640" marR="864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8640" rIns="8640" tIns="8640" bIns="0" anchor="b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1" lang="es-BO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10.913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8640" marR="864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c6e0b4"/>
                    </a:solidFill>
                  </a:tcPr>
                </a:tc>
              </a:tr>
              <a:tr h="1296000">
                <a:tc>
                  <a:txBody>
                    <a:bodyPr lIns="8640" rIns="8640" tIns="8640" bIns="0" anchor="b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BO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ASISTENCIA LEGAL TÉCNICA (turno)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8640" marR="864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 lIns="8640" rIns="8640" tIns="8640" bIns="0" anchor="b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1" lang="es-BO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1.338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8640" marR="864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8640" rIns="8640" tIns="8640" bIns="0" anchor="b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1" lang="es-BO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1.299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8640" marR="864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8640" rIns="8640" tIns="8640" bIns="0" anchor="b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1" lang="es-BO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1.581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8640" marR="864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8640" rIns="8640" tIns="8640" bIns="0" anchor="b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1" lang="es-BO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1.548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8640" marR="864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8640" rIns="8640" tIns="8640" bIns="0" anchor="b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1" lang="es-BO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1.615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8640" marR="864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8640" rIns="8640" tIns="8640" bIns="0" anchor="b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1" lang="es-BO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2.050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8640" marR="864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8640" rIns="8640" tIns="8640" bIns="0" anchor="b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1" lang="es-BO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2.185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8640" marR="864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8640" rIns="8640" tIns="8640" bIns="0" anchor="b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1" lang="es-BO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1.887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8640" marR="864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8640" rIns="8640" tIns="8640" bIns="0" anchor="b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1" lang="es-BO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2.388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8640" marR="864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8640" rIns="8640" tIns="8640" bIns="0" anchor="b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1" lang="es-BO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2.107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8640" marR="864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8640" rIns="8640" tIns="8640" bIns="0" anchor="b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1" lang="es-BO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2.020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8640" marR="864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8640" rIns="8640" tIns="8640" bIns="0" anchor="b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1" lang="es-BO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1.820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8640" marR="864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8640" rIns="8640" tIns="8640" bIns="0" anchor="b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1" lang="es-BO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21.838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8640" marR="864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c6e0b4"/>
                    </a:solidFill>
                  </a:tcPr>
                </a:tc>
              </a:tr>
              <a:tr h="1036800">
                <a:tc>
                  <a:txBody>
                    <a:bodyPr lIns="8640" rIns="8640" tIns="8640" bIns="0" anchor="b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BO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TOTAL GENERAL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8640" marR="864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 lIns="8640" rIns="8640" tIns="8640" bIns="0" anchor="b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1" lang="es-BO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1.950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8640" marR="864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8640" rIns="8640" tIns="8640" bIns="0" anchor="b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1" lang="es-BO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1.974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8640" marR="864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8640" rIns="8640" tIns="8640" bIns="0" anchor="b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1" lang="es-BO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2.448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8640" marR="864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8640" rIns="8640" tIns="8640" bIns="0" anchor="b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1" lang="es-BO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2.482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8640" marR="864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8640" rIns="8640" tIns="8640" bIns="0" anchor="b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1" lang="es-BO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2.570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8640" marR="864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8640" rIns="8640" tIns="8640" bIns="0" anchor="b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1" lang="es-BO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2.978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8640" marR="864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8640" rIns="8640" tIns="8640" bIns="0" anchor="b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1" lang="es-BO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3.181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8640" marR="864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8640" rIns="8640" tIns="8640" bIns="0" anchor="b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1" lang="es-BO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2.630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8640" marR="864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8640" rIns="8640" tIns="8640" bIns="0" anchor="b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1" lang="es-BO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3.522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8640" marR="864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8640" rIns="8640" tIns="8640" bIns="0" anchor="b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1" lang="es-BO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3.185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8640" marR="864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8640" rIns="8640" tIns="8640" bIns="0" anchor="b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1" lang="es-BO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3.246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8640" marR="864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8640" rIns="8640" tIns="8640" bIns="0" anchor="b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1" lang="es-BO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2.585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8640" marR="864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8640" rIns="8640" tIns="8640" bIns="0" anchor="b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1" lang="es-BO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32.751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8640" marR="864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rgbClr val="c6e0b4"/>
                    </a:solidFill>
                  </a:tcPr>
                </a:tc>
              </a:tr>
            </a:tbl>
          </a:graphicData>
        </a:graphic>
      </p:graphicFrame>
    </p:spTree>
  </p:cSld>
  <p:transition spd="slow">
    <p:push dir="u"/>
  </p:transition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46" name="Gráfico 2"/>
          <p:cNvGraphicFramePr/>
          <p:nvPr/>
        </p:nvGraphicFramePr>
        <p:xfrm>
          <a:off x="242280" y="168840"/>
          <a:ext cx="17750160" cy="9931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transition spd="slow">
    <p:push dir="u"/>
  </p:transition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7" name="Google Shape;143;p17"/>
          <p:cNvSpPr/>
          <p:nvPr/>
        </p:nvSpPr>
        <p:spPr>
          <a:xfrm>
            <a:off x="1028880" y="7440480"/>
            <a:ext cx="392400" cy="392400"/>
          </a:xfrm>
          <a:custGeom>
            <a:avLst/>
            <a:gdLst>
              <a:gd name="textAreaLeft" fmla="*/ 0 w 392400"/>
              <a:gd name="textAreaRight" fmla="*/ 392760 w 392400"/>
              <a:gd name="textAreaTop" fmla="*/ 0 h 392400"/>
              <a:gd name="textAreaBottom" fmla="*/ 392760 h 392400"/>
            </a:gdLst>
            <a:ahLst/>
            <a:rect l="textAreaLeft" t="textAreaTop" r="textAreaRight" b="textAreaBottom"/>
            <a:pathLst>
              <a:path w="392635" h="392635">
                <a:moveTo>
                  <a:pt x="0" y="0"/>
                </a:moveTo>
                <a:lnTo>
                  <a:pt x="392635" y="0"/>
                </a:lnTo>
                <a:lnTo>
                  <a:pt x="392635" y="392634"/>
                </a:lnTo>
                <a:lnTo>
                  <a:pt x="0" y="39263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348" name="Google Shape;144;p17"/>
          <p:cNvSpPr/>
          <p:nvPr/>
        </p:nvSpPr>
        <p:spPr>
          <a:xfrm>
            <a:off x="9312120" y="7440480"/>
            <a:ext cx="392400" cy="392400"/>
          </a:xfrm>
          <a:custGeom>
            <a:avLst/>
            <a:gdLst>
              <a:gd name="textAreaLeft" fmla="*/ 0 w 392400"/>
              <a:gd name="textAreaRight" fmla="*/ 392760 w 392400"/>
              <a:gd name="textAreaTop" fmla="*/ 0 h 392400"/>
              <a:gd name="textAreaBottom" fmla="*/ 392760 h 392400"/>
            </a:gdLst>
            <a:ahLst/>
            <a:rect l="textAreaLeft" t="textAreaTop" r="textAreaRight" b="textAreaBottom"/>
            <a:pathLst>
              <a:path w="392635" h="392635">
                <a:moveTo>
                  <a:pt x="0" y="0"/>
                </a:moveTo>
                <a:lnTo>
                  <a:pt x="392635" y="0"/>
                </a:lnTo>
                <a:lnTo>
                  <a:pt x="392635" y="392634"/>
                </a:lnTo>
                <a:lnTo>
                  <a:pt x="0" y="39263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349" name="Google Shape;145;p17"/>
          <p:cNvSpPr/>
          <p:nvPr/>
        </p:nvSpPr>
        <p:spPr>
          <a:xfrm>
            <a:off x="1028880" y="6312600"/>
            <a:ext cx="392400" cy="392400"/>
          </a:xfrm>
          <a:custGeom>
            <a:avLst/>
            <a:gdLst>
              <a:gd name="textAreaLeft" fmla="*/ 0 w 392400"/>
              <a:gd name="textAreaRight" fmla="*/ 392760 w 392400"/>
              <a:gd name="textAreaTop" fmla="*/ 0 h 392400"/>
              <a:gd name="textAreaBottom" fmla="*/ 392760 h 392400"/>
            </a:gdLst>
            <a:ahLst/>
            <a:rect l="textAreaLeft" t="textAreaTop" r="textAreaRight" b="textAreaBottom"/>
            <a:pathLst>
              <a:path w="392635" h="392635">
                <a:moveTo>
                  <a:pt x="0" y="0"/>
                </a:moveTo>
                <a:lnTo>
                  <a:pt x="392635" y="0"/>
                </a:lnTo>
                <a:lnTo>
                  <a:pt x="392635" y="392634"/>
                </a:lnTo>
                <a:lnTo>
                  <a:pt x="0" y="39263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350" name="Google Shape;146;p17"/>
          <p:cNvSpPr/>
          <p:nvPr/>
        </p:nvSpPr>
        <p:spPr>
          <a:xfrm>
            <a:off x="9312120" y="6312600"/>
            <a:ext cx="392400" cy="392400"/>
          </a:xfrm>
          <a:custGeom>
            <a:avLst/>
            <a:gdLst>
              <a:gd name="textAreaLeft" fmla="*/ 0 w 392400"/>
              <a:gd name="textAreaRight" fmla="*/ 392760 w 392400"/>
              <a:gd name="textAreaTop" fmla="*/ 0 h 392400"/>
              <a:gd name="textAreaBottom" fmla="*/ 392760 h 392400"/>
            </a:gdLst>
            <a:ahLst/>
            <a:rect l="textAreaLeft" t="textAreaTop" r="textAreaRight" b="textAreaBottom"/>
            <a:pathLst>
              <a:path w="392635" h="392635">
                <a:moveTo>
                  <a:pt x="0" y="0"/>
                </a:moveTo>
                <a:lnTo>
                  <a:pt x="392635" y="0"/>
                </a:lnTo>
                <a:lnTo>
                  <a:pt x="392635" y="392634"/>
                </a:lnTo>
                <a:lnTo>
                  <a:pt x="0" y="39263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351" name="Google Shape;147;p17"/>
          <p:cNvSpPr/>
          <p:nvPr/>
        </p:nvSpPr>
        <p:spPr>
          <a:xfrm>
            <a:off x="1028880" y="8536680"/>
            <a:ext cx="392400" cy="392400"/>
          </a:xfrm>
          <a:custGeom>
            <a:avLst/>
            <a:gdLst>
              <a:gd name="textAreaLeft" fmla="*/ 0 w 392400"/>
              <a:gd name="textAreaRight" fmla="*/ 392760 w 392400"/>
              <a:gd name="textAreaTop" fmla="*/ 0 h 392400"/>
              <a:gd name="textAreaBottom" fmla="*/ 392760 h 392400"/>
            </a:gdLst>
            <a:ahLst/>
            <a:rect l="textAreaLeft" t="textAreaTop" r="textAreaRight" b="textAreaBottom"/>
            <a:pathLst>
              <a:path w="392635" h="392635">
                <a:moveTo>
                  <a:pt x="0" y="0"/>
                </a:moveTo>
                <a:lnTo>
                  <a:pt x="392635" y="0"/>
                </a:lnTo>
                <a:lnTo>
                  <a:pt x="392635" y="392634"/>
                </a:lnTo>
                <a:lnTo>
                  <a:pt x="0" y="39263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352" name="Google Shape;148;p17"/>
          <p:cNvSpPr/>
          <p:nvPr/>
        </p:nvSpPr>
        <p:spPr>
          <a:xfrm>
            <a:off x="9312120" y="8536680"/>
            <a:ext cx="392400" cy="392400"/>
          </a:xfrm>
          <a:custGeom>
            <a:avLst/>
            <a:gdLst>
              <a:gd name="textAreaLeft" fmla="*/ 0 w 392400"/>
              <a:gd name="textAreaRight" fmla="*/ 392760 w 392400"/>
              <a:gd name="textAreaTop" fmla="*/ 0 h 392400"/>
              <a:gd name="textAreaBottom" fmla="*/ 392760 h 392400"/>
            </a:gdLst>
            <a:ahLst/>
            <a:rect l="textAreaLeft" t="textAreaTop" r="textAreaRight" b="textAreaBottom"/>
            <a:pathLst>
              <a:path w="392635" h="392635">
                <a:moveTo>
                  <a:pt x="0" y="0"/>
                </a:moveTo>
                <a:lnTo>
                  <a:pt x="392635" y="0"/>
                </a:lnTo>
                <a:lnTo>
                  <a:pt x="392635" y="392634"/>
                </a:lnTo>
                <a:lnTo>
                  <a:pt x="0" y="39263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graphicFrame>
        <p:nvGraphicFramePr>
          <p:cNvPr id="1353" name="Tabla 2"/>
          <p:cNvGraphicFramePr/>
          <p:nvPr/>
        </p:nvGraphicFramePr>
        <p:xfrm>
          <a:off x="1225080" y="919800"/>
          <a:ext cx="15882120" cy="8008920"/>
        </p:xfrm>
        <a:graphic>
          <a:graphicData uri="http://schemas.openxmlformats.org/drawingml/2006/table">
            <a:tbl>
              <a:tblPr/>
              <a:tblGrid>
                <a:gridCol w="13400640"/>
                <a:gridCol w="2481480"/>
              </a:tblGrid>
              <a:tr h="707760">
                <a:tc>
                  <a:txBody>
                    <a:bodyPr lIns="44280" rIns="44280" tIns="0" bIns="0" anchor="ctr">
                      <a:noAutofit/>
                    </a:bodyPr>
                    <a:p>
                      <a:pPr algn="ctr">
                        <a:lnSpc>
                          <a:spcPct val="150000"/>
                        </a:lnSpc>
                      </a:pPr>
                      <a:r>
                        <a:rPr b="1" lang="es-BO" sz="3200" spc="-1" strike="noStrike">
                          <a:solidFill>
                            <a:schemeClr val="lt1"/>
                          </a:solidFill>
                          <a:latin typeface="Calibri"/>
                          <a:ea typeface="Times New Roman"/>
                        </a:rPr>
                        <a:t>ACCIONES PROCESALES 2025</a:t>
                      </a:r>
                      <a:endParaRPr b="0" lang="es-BO" sz="3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2ac00"/>
                    </a:solidFill>
                  </a:tcPr>
                </a:tc>
                <a:tc>
                  <a:txBody>
                    <a:bodyPr lIns="44280" rIns="44280" tIns="0" bIns="0" anchor="ctr">
                      <a:noAutofit/>
                    </a:bodyPr>
                    <a:p>
                      <a:pPr algn="ctr">
                        <a:lnSpc>
                          <a:spcPct val="150000"/>
                        </a:lnSpc>
                      </a:pPr>
                      <a:r>
                        <a:rPr b="1" lang="es-BO" sz="2800" spc="-1" strike="noStrike">
                          <a:solidFill>
                            <a:schemeClr val="lt1"/>
                          </a:solidFill>
                          <a:latin typeface="Calibri"/>
                          <a:ea typeface="Times New Roman"/>
                        </a:rPr>
                        <a:t>CANTIDAD</a:t>
                      </a:r>
                      <a:endParaRPr b="0" lang="es-BO" sz="2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2ac00"/>
                    </a:solidFill>
                  </a:tcPr>
                </a:tc>
              </a:tr>
              <a:tr h="707760">
                <a:tc>
                  <a:txBody>
                    <a:bodyPr lIns="44280" rIns="44280" tIns="0" bIns="0" anchor="b">
                      <a:noAutofit/>
                    </a:bodyPr>
                    <a:p>
                      <a:pPr>
                        <a:lnSpc>
                          <a:spcPct val="150000"/>
                        </a:lnSpc>
                      </a:pPr>
                      <a:r>
                        <a:rPr b="0" lang="es-BO" sz="2800" spc="-1" strike="noStrike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Beneficios penitenciarios para usuarios en ejecución penal</a:t>
                      </a:r>
                      <a:endParaRPr b="0" lang="es-BO" sz="2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44280" rIns="44280" tIns="0" bIns="0" anchor="ctr">
                      <a:noAutofit/>
                    </a:bodyPr>
                    <a:p>
                      <a:pPr algn="ctr">
                        <a:lnSpc>
                          <a:spcPct val="150000"/>
                        </a:lnSpc>
                      </a:pPr>
                      <a:r>
                        <a:rPr b="0" lang="es-BO" sz="2800" spc="-1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573</a:t>
                      </a:r>
                      <a:endParaRPr b="0" lang="es-BO" sz="2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1497600">
                <a:tc>
                  <a:txBody>
                    <a:bodyPr lIns="44280" rIns="44280" tIns="0" bIns="0" anchor="b">
                      <a:noAutofit/>
                    </a:bodyPr>
                    <a:p>
                      <a:pPr>
                        <a:lnSpc>
                          <a:spcPct val="150000"/>
                        </a:lnSpc>
                      </a:pPr>
                      <a:r>
                        <a:rPr b="0" lang="es-BO" sz="2800" spc="-1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Obtención de libertades definitivas, libertad condicional o cesación a la detención preventiva.</a:t>
                      </a:r>
                      <a:endParaRPr b="0" lang="es-BO" sz="2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 lIns="44280" rIns="44280" tIns="0" bIns="0" anchor="ctr">
                      <a:noAutofit/>
                    </a:bodyPr>
                    <a:p>
                      <a:pPr algn="ctr">
                        <a:lnSpc>
                          <a:spcPct val="150000"/>
                        </a:lnSpc>
                      </a:pPr>
                      <a:r>
                        <a:rPr b="0" lang="es-BO" sz="2800" spc="-1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2594</a:t>
                      </a:r>
                      <a:endParaRPr b="0" lang="es-BO" sz="2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</a:tr>
              <a:tr h="707760">
                <a:tc>
                  <a:txBody>
                    <a:bodyPr lIns="44280" rIns="44280" tIns="0" bIns="0" anchor="b">
                      <a:noAutofit/>
                    </a:bodyPr>
                    <a:p>
                      <a:pPr>
                        <a:lnSpc>
                          <a:spcPct val="150000"/>
                        </a:lnSpc>
                      </a:pPr>
                      <a:r>
                        <a:rPr b="0" lang="es-BO" sz="2800" spc="-1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Visitas a centros penitenciarios</a:t>
                      </a:r>
                      <a:endParaRPr b="0" lang="es-BO" sz="2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44280" rIns="44280" tIns="0" bIns="0" anchor="ctr">
                      <a:noAutofit/>
                    </a:bodyPr>
                    <a:p>
                      <a:pPr algn="ctr">
                        <a:lnSpc>
                          <a:spcPct val="150000"/>
                        </a:lnSpc>
                      </a:pPr>
                      <a:r>
                        <a:rPr b="0" lang="es-BO" sz="2800" spc="-1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3259</a:t>
                      </a:r>
                      <a:endParaRPr b="0" lang="es-BO" sz="2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707760">
                <a:tc>
                  <a:txBody>
                    <a:bodyPr lIns="44280" rIns="44280" tIns="0" bIns="0" anchor="b">
                      <a:noAutofit/>
                    </a:bodyPr>
                    <a:p>
                      <a:pPr>
                        <a:lnSpc>
                          <a:spcPct val="150000"/>
                        </a:lnSpc>
                      </a:pPr>
                      <a:r>
                        <a:rPr b="0" lang="es-BO" sz="2800" spc="-1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Asistencia técnica para la presentación de incidentes o excepciones</a:t>
                      </a:r>
                      <a:endParaRPr b="0" lang="es-BO" sz="2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 lIns="44280" rIns="44280" tIns="0" bIns="0" anchor="ctr">
                      <a:noAutofit/>
                    </a:bodyPr>
                    <a:p>
                      <a:pPr algn="ctr">
                        <a:lnSpc>
                          <a:spcPct val="150000"/>
                        </a:lnSpc>
                      </a:pPr>
                      <a:r>
                        <a:rPr b="0" lang="es-BO" sz="2800" spc="-1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690</a:t>
                      </a:r>
                      <a:endParaRPr b="0" lang="es-BO" sz="2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</a:tr>
              <a:tr h="1413000">
                <a:tc>
                  <a:txBody>
                    <a:bodyPr lIns="44280" rIns="44280" tIns="0" bIns="0" anchor="b">
                      <a:noAutofit/>
                    </a:bodyPr>
                    <a:p>
                      <a:pPr>
                        <a:lnSpc>
                          <a:spcPct val="150000"/>
                        </a:lnSpc>
                      </a:pPr>
                      <a:r>
                        <a:rPr b="0" lang="es-BO" sz="2800" spc="-1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Asistencia técnica para la presentación de apelación a medida cautelar, apelación incidental, recursos de apelación restringida y recurso de casación.</a:t>
                      </a:r>
                      <a:endParaRPr b="0" lang="es-BO" sz="2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44280" rIns="44280" tIns="0" bIns="0" anchor="ctr">
                      <a:noAutofit/>
                    </a:bodyPr>
                    <a:p>
                      <a:pPr algn="ctr">
                        <a:lnSpc>
                          <a:spcPct val="150000"/>
                        </a:lnSpc>
                      </a:pPr>
                      <a:r>
                        <a:rPr b="0" lang="es-BO" sz="2800" spc="-1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801</a:t>
                      </a:r>
                      <a:endParaRPr b="0" lang="es-BO" sz="2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770400">
                <a:tc>
                  <a:txBody>
                    <a:bodyPr lIns="44280" rIns="44280" tIns="0" bIns="0" anchor="b">
                      <a:noAutofit/>
                    </a:bodyPr>
                    <a:p>
                      <a:pPr>
                        <a:lnSpc>
                          <a:spcPct val="150000"/>
                        </a:lnSpc>
                      </a:pPr>
                      <a:r>
                        <a:rPr b="0" lang="es-BO" sz="2800" spc="-1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Asistencia técnica para la presentación de acciones constitucionales de defensa.</a:t>
                      </a:r>
                      <a:endParaRPr b="0" lang="es-BO" sz="2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 lIns="44280" rIns="44280" tIns="0" bIns="0" anchor="ctr">
                      <a:noAutofit/>
                    </a:bodyPr>
                    <a:p>
                      <a:pPr algn="ctr">
                        <a:lnSpc>
                          <a:spcPct val="150000"/>
                        </a:lnSpc>
                      </a:pPr>
                      <a:r>
                        <a:rPr b="0" lang="es-BO" sz="2800" spc="-1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169</a:t>
                      </a:r>
                      <a:endParaRPr b="0" lang="es-BO" sz="2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d9d9d9"/>
                    </a:solidFill>
                  </a:tcPr>
                </a:tc>
              </a:tr>
              <a:tr h="765720">
                <a:tc>
                  <a:txBody>
                    <a:bodyPr lIns="44280" rIns="44280" tIns="0" bIns="0" anchor="b">
                      <a:noAutofit/>
                    </a:bodyPr>
                    <a:p>
                      <a:pPr>
                        <a:lnSpc>
                          <a:spcPct val="150000"/>
                        </a:lnSpc>
                      </a:pPr>
                      <a:r>
                        <a:rPr b="0" lang="es-BO" sz="2800" spc="-1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Rechazos y sobreseimiento</a:t>
                      </a:r>
                      <a:endParaRPr b="0" lang="es-BO" sz="2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4280" rIns="44280" tIns="0" bIns="0" anchor="ctr">
                      <a:noAutofit/>
                    </a:bodyPr>
                    <a:p>
                      <a:pPr algn="ctr">
                        <a:lnSpc>
                          <a:spcPct val="150000"/>
                        </a:lnSpc>
                      </a:pPr>
                      <a:r>
                        <a:rPr b="0" lang="es-BO" sz="2800" spc="-1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791</a:t>
                      </a:r>
                      <a:endParaRPr b="0" lang="es-BO" sz="2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729720">
                <a:tc>
                  <a:txBody>
                    <a:bodyPr lIns="44280" rIns="44280" tIns="0" bIns="0" anchor="b">
                      <a:noAutofit/>
                    </a:bodyPr>
                    <a:p>
                      <a:pPr>
                        <a:lnSpc>
                          <a:spcPct val="150000"/>
                        </a:lnSpc>
                      </a:pPr>
                      <a:r>
                        <a:rPr b="0" lang="es-BO" sz="2800" spc="-1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Sentencias Absolutorias</a:t>
                      </a:r>
                      <a:endParaRPr b="0" lang="es-BO" sz="2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 lIns="44280" rIns="44280" tIns="0" bIns="0" anchor="ctr">
                      <a:noAutofit/>
                    </a:bodyPr>
                    <a:p>
                      <a:pPr algn="ctr">
                        <a:lnSpc>
                          <a:spcPct val="150000"/>
                        </a:lnSpc>
                      </a:pPr>
                      <a:r>
                        <a:rPr b="0" lang="es-BO" sz="2800" spc="-1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148</a:t>
                      </a:r>
                      <a:endParaRPr b="0" lang="es-BO" sz="2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</a:tr>
            </a:tbl>
          </a:graphicData>
        </a:graphic>
      </p:graphicFrame>
    </p:spTree>
  </p:cSld>
  <p:transition spd="slow">
    <p:push dir="u"/>
  </p:transition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8" name="Google Shape;90;p14"/>
          <p:cNvGrpSpPr/>
          <p:nvPr/>
        </p:nvGrpSpPr>
        <p:grpSpPr>
          <a:xfrm>
            <a:off x="0" y="10136160"/>
            <a:ext cx="18287640" cy="150480"/>
            <a:chOff x="0" y="10136160"/>
            <a:chExt cx="18287640" cy="150480"/>
          </a:xfrm>
        </p:grpSpPr>
        <p:sp>
          <p:nvSpPr>
            <p:cNvPr id="239" name="Google Shape;91;p14"/>
            <p:cNvSpPr/>
            <p:nvPr/>
          </p:nvSpPr>
          <p:spPr>
            <a:xfrm>
              <a:off x="0" y="10136160"/>
              <a:ext cx="6032160" cy="150480"/>
            </a:xfrm>
            <a:prstGeom prst="rect">
              <a:avLst/>
            </a:prstGeom>
            <a:solidFill>
              <a:srgbClr val="ff313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240" name="Google Shape;92;p14"/>
            <p:cNvSpPr/>
            <p:nvPr/>
          </p:nvSpPr>
          <p:spPr>
            <a:xfrm>
              <a:off x="6127920" y="10136160"/>
              <a:ext cx="6032160" cy="150480"/>
            </a:xfrm>
            <a:prstGeom prst="rect">
              <a:avLst/>
            </a:prstGeom>
            <a:solidFill>
              <a:srgbClr val="ffde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241" name="Google Shape;93;p14"/>
            <p:cNvSpPr/>
            <p:nvPr/>
          </p:nvSpPr>
          <p:spPr>
            <a:xfrm>
              <a:off x="12255480" y="10136160"/>
              <a:ext cx="6032160" cy="150480"/>
            </a:xfrm>
            <a:prstGeom prst="rect">
              <a:avLst/>
            </a:prstGeom>
            <a:solidFill>
              <a:srgbClr val="00bf6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sp>
        <p:nvSpPr>
          <p:cNvPr id="242" name="Google Shape;95;p14"/>
          <p:cNvSpPr/>
          <p:nvPr/>
        </p:nvSpPr>
        <p:spPr>
          <a:xfrm>
            <a:off x="257400" y="5648760"/>
            <a:ext cx="17772480" cy="228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5000" spc="-1" strike="noStrike">
                <a:solidFill>
                  <a:schemeClr val="dk1"/>
                </a:solidFill>
                <a:latin typeface="Arial"/>
                <a:ea typeface="Arial"/>
              </a:rPr>
              <a:t>VICEMINISTERIO 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5000" spc="-1" strike="noStrike">
                <a:solidFill>
                  <a:schemeClr val="dk1"/>
                </a:solidFill>
                <a:latin typeface="Arial"/>
                <a:ea typeface="Arial"/>
              </a:rPr>
              <a:t>DE IGUALDAD DE OPORTUNIDADES, DESCOLONIZACIÓN Y DESPATRIARCALIZACION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43" name="Imagen 1" descr=""/>
          <p:cNvPicPr/>
          <p:nvPr/>
        </p:nvPicPr>
        <p:blipFill>
          <a:blip r:embed="rId1"/>
          <a:srcRect l="0" t="0" r="0" b="44473"/>
          <a:stretch/>
        </p:blipFill>
        <p:spPr>
          <a:xfrm>
            <a:off x="3993840" y="1781280"/>
            <a:ext cx="6211800" cy="3996360"/>
          </a:xfrm>
          <a:prstGeom prst="rect">
            <a:avLst/>
          </a:prstGeom>
          <a:ln w="0">
            <a:noFill/>
          </a:ln>
        </p:spPr>
      </p:pic>
      <p:cxnSp>
        <p:nvCxnSpPr>
          <p:cNvPr id="244" name="Conector recto 3"/>
          <p:cNvCxnSpPr/>
          <p:nvPr/>
        </p:nvCxnSpPr>
        <p:spPr>
          <a:xfrm>
            <a:off x="9297360" y="1867680"/>
            <a:ext cx="360" cy="3567960"/>
          </a:xfrm>
          <a:prstGeom prst="straightConnector1">
            <a:avLst/>
          </a:prstGeom>
          <a:ln>
            <a:solidFill>
              <a:srgbClr val="000000"/>
            </a:solidFill>
            <a:round/>
          </a:ln>
        </p:spPr>
      </p:cxnSp>
      <p:sp>
        <p:nvSpPr>
          <p:cNvPr id="245" name="CuadroTexto 4"/>
          <p:cNvSpPr/>
          <p:nvPr/>
        </p:nvSpPr>
        <p:spPr>
          <a:xfrm>
            <a:off x="9297720" y="2759040"/>
            <a:ext cx="6375600" cy="161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es-MX" sz="5000" spc="-1" strike="noStrike">
                <a:solidFill>
                  <a:srgbClr val="e2ac00"/>
                </a:solidFill>
                <a:latin typeface="Arial"/>
                <a:ea typeface="Arial"/>
              </a:rPr>
              <a:t>MINISTERIO DE LA PRESIDENCIA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slow">
    <p:wipe dir="l"/>
  </p:transition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4" name="CuadroTexto 2"/>
          <p:cNvSpPr/>
          <p:nvPr/>
        </p:nvSpPr>
        <p:spPr>
          <a:xfrm>
            <a:off x="957960" y="1982520"/>
            <a:ext cx="16226640" cy="261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>
              <a:lnSpc>
                <a:spcPct val="115000"/>
              </a:lnSpc>
              <a:spcBef>
                <a:spcPts val="1199"/>
              </a:spcBef>
            </a:pPr>
            <a:r>
              <a:rPr b="0" lang="es-ES_tradnl" sz="2400" spc="-1" strike="noStrike">
                <a:solidFill>
                  <a:srgbClr val="000000"/>
                </a:solidFill>
                <a:latin typeface="Century Gothic"/>
                <a:ea typeface="Times New Roman"/>
              </a:rPr>
              <a:t>Durante el inicio de actividades el primer trimestre de la Gestión 2025, se pudo inscribir un presupuesto adicional de cooperación gestionado por el Ministerio de Justicia y Transparencia Institucional con la Oficina de las Naciones Unidas contra la Droga y el Delito (UNODC), el mismo que contempla un presupuesto de Bs352.329,00 (Trescientos cincuenta y dos mil trescientos veinte nueve 00/100 bolivianos), haciendo un total para la gestión 2025 por </a:t>
            </a:r>
            <a:r>
              <a:rPr b="1" lang="es-ES_tradnl" sz="2400" spc="-1" strike="noStrike">
                <a:solidFill>
                  <a:srgbClr val="000000"/>
                </a:solidFill>
                <a:latin typeface="Century Gothic"/>
                <a:ea typeface="Times New Roman"/>
              </a:rPr>
              <a:t>Bs 14.651.478,00</a:t>
            </a:r>
            <a:r>
              <a:rPr b="0" lang="es-ES_tradnl" sz="2400" spc="-1" strike="noStrike">
                <a:solidFill>
                  <a:srgbClr val="000000"/>
                </a:solidFill>
                <a:latin typeface="Century Gothic"/>
                <a:ea typeface="Times New Roman"/>
              </a:rPr>
              <a:t> (Catorce millones seiscientos cincuenta y un mil cuatrocientos setenta y ocho 00/100 bolivianos).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5" name="Rectángulo 3"/>
          <p:cNvSpPr/>
          <p:nvPr/>
        </p:nvSpPr>
        <p:spPr>
          <a:xfrm>
            <a:off x="4852440" y="752040"/>
            <a:ext cx="8283960" cy="1023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es-BO" sz="4000" spc="-1" strike="noStrike">
                <a:solidFill>
                  <a:srgbClr val="e2ac00"/>
                </a:solidFill>
                <a:latin typeface="Calibri"/>
                <a:ea typeface="Arial"/>
              </a:rPr>
              <a:t>EJECUCIÓN FISICA PRESUPUESTARIA GESTIÓN 2025</a:t>
            </a:r>
            <a:endParaRPr b="0" lang="es-BO" sz="40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356" name="Tabla 5"/>
          <p:cNvGraphicFramePr/>
          <p:nvPr/>
        </p:nvGraphicFramePr>
        <p:xfrm>
          <a:off x="957960" y="4881600"/>
          <a:ext cx="9396720" cy="3629160"/>
        </p:xfrm>
        <a:graphic>
          <a:graphicData uri="http://schemas.openxmlformats.org/drawingml/2006/table">
            <a:tbl>
              <a:tblPr/>
              <a:tblGrid>
                <a:gridCol w="3123720"/>
                <a:gridCol w="3136320"/>
                <a:gridCol w="3136320"/>
              </a:tblGrid>
              <a:tr h="729000">
                <a:tc>
                  <a:txBody>
                    <a:bodyPr lIns="0" rIns="0" tIns="0" bIns="0" anchor="t">
                      <a:noAutofit/>
                    </a:bodyPr>
                    <a:p>
                      <a:pPr marL="5220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5220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b="1" lang="es-ES" sz="2000" spc="-12" strike="noStrike">
                          <a:solidFill>
                            <a:srgbClr val="333333"/>
                          </a:solidFill>
                          <a:latin typeface="Lucida Sans Unicode"/>
                          <a:ea typeface="Times New Roman"/>
                        </a:rPr>
                        <a:t>Detalle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db661"/>
                    </a:solidFill>
                  </a:tcPr>
                </a:tc>
                <a:tc>
                  <a:txBody>
                    <a:bodyPr lIns="0" rIns="0" tIns="0" bIns="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5220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b="1" lang="es-ES" sz="2000" spc="-12" strike="noStrike">
                          <a:solidFill>
                            <a:srgbClr val="333333"/>
                          </a:solidFill>
                          <a:latin typeface="Lucida Sans Unicode"/>
                          <a:ea typeface="Times New Roman"/>
                        </a:rPr>
                        <a:t>Fuente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db661"/>
                    </a:solidFill>
                  </a:tcPr>
                </a:tc>
                <a:tc>
                  <a:txBody>
                    <a:bodyPr lIns="0" rIns="0" tIns="0" bIns="0" anchor="t">
                      <a:noAutofit/>
                    </a:bodyPr>
                    <a:p>
                      <a:pPr marL="4968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4968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b="1" lang="es-ES" sz="2000" spc="-12" strike="noStrike">
                          <a:solidFill>
                            <a:srgbClr val="333333"/>
                          </a:solidFill>
                          <a:latin typeface="Lucida Sans Unicode"/>
                          <a:ea typeface="Times New Roman"/>
                        </a:rPr>
                        <a:t>Monto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db661"/>
                    </a:solidFill>
                  </a:tcPr>
                </a:tc>
              </a:tr>
              <a:tr h="965880">
                <a:tc>
                  <a:txBody>
                    <a:bodyPr lIns="0" rIns="0" tIns="0" bIns="0" anchor="t">
                      <a:noAutofit/>
                    </a:bodyPr>
                    <a:p>
                      <a:pPr marL="52200" algn="ctr">
                        <a:lnSpc>
                          <a:spcPts val="1511"/>
                        </a:lnSpc>
                      </a:pPr>
                      <a:endParaRPr b="0" lang="es-BO" sz="20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marL="52200" algn="ctr">
                        <a:lnSpc>
                          <a:spcPts val="1511"/>
                        </a:lnSpc>
                      </a:pPr>
                      <a:r>
                        <a:rPr b="1" lang="es-ES" sz="2000" spc="-1" strike="noStrike">
                          <a:solidFill>
                            <a:srgbClr val="ffffff"/>
                          </a:solidFill>
                          <a:latin typeface="Lucida Sans Unicode"/>
                          <a:ea typeface="Times New Roman"/>
                        </a:rPr>
                        <a:t>Presupuesto</a:t>
                      </a:r>
                      <a:r>
                        <a:rPr b="1" lang="es-ES" sz="2000" spc="199" strike="noStrike">
                          <a:solidFill>
                            <a:srgbClr val="ffffff"/>
                          </a:solidFill>
                          <a:latin typeface="Lucida Sans Unicode"/>
                          <a:ea typeface="Times New Roman"/>
                        </a:rPr>
                        <a:t> </a:t>
                      </a:r>
                      <a:r>
                        <a:rPr b="1" lang="es-ES" sz="2000" spc="-12" strike="noStrike">
                          <a:solidFill>
                            <a:srgbClr val="ffffff"/>
                          </a:solidFill>
                          <a:latin typeface="Lucida Sans Unicode"/>
                          <a:ea typeface="Times New Roman"/>
                        </a:rPr>
                        <a:t>Inicial</a:t>
                      </a:r>
                      <a:endParaRPr b="0" lang="es-BO" sz="20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dk2">
                        <a:lumMod val="75000"/>
                      </a:schemeClr>
                    </a:solidFill>
                  </a:tcPr>
                </a:tc>
                <a:tc>
                  <a:txBody>
                    <a:bodyPr lIns="0" rIns="0" tIns="0" bIns="0" anchor="t">
                      <a:noAutofit/>
                    </a:bodyPr>
                    <a:p>
                      <a:pPr marL="5760" algn="ctr">
                        <a:lnSpc>
                          <a:spcPts val="1511"/>
                        </a:lnSpc>
                      </a:pP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5760" algn="ctr">
                        <a:lnSpc>
                          <a:spcPts val="1511"/>
                        </a:lnSpc>
                      </a:pPr>
                      <a:r>
                        <a:rPr b="0" lang="es-ES" sz="2000" spc="-26" strike="noStrike">
                          <a:solidFill>
                            <a:srgbClr val="333333"/>
                          </a:solidFill>
                          <a:latin typeface="Lucida Sans Unicode"/>
                          <a:ea typeface="Times New Roman"/>
                        </a:rPr>
                        <a:t>TGN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bcd5ed"/>
                    </a:solidFill>
                  </a:tcPr>
                </a:tc>
                <a:tc>
                  <a:txBody>
                    <a:bodyPr lIns="0" rIns="0" tIns="0" bIns="0" anchor="t">
                      <a:noAutofit/>
                    </a:bodyPr>
                    <a:p>
                      <a:pPr algn="ctr">
                        <a:lnSpc>
                          <a:spcPts val="1511"/>
                        </a:lnSpc>
                      </a:pP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ts val="1511"/>
                        </a:lnSpc>
                      </a:pPr>
                      <a:r>
                        <a:rPr b="1" lang="es-ES_tradnl" sz="2000" spc="-12" strike="noStrike">
                          <a:solidFill>
                            <a:srgbClr val="333333"/>
                          </a:solidFill>
                          <a:latin typeface="Lucida Sans Unicode"/>
                          <a:ea typeface="Times New Roman"/>
                        </a:rPr>
                        <a:t>14.299.149,00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bcd5ed"/>
                    </a:solidFill>
                  </a:tcPr>
                </a:tc>
              </a:tr>
              <a:tr h="965880">
                <a:tc>
                  <a:txBody>
                    <a:bodyPr lIns="0" rIns="0" tIns="0" bIns="0" anchor="t">
                      <a:noAutofit/>
                    </a:bodyPr>
                    <a:p>
                      <a:pPr marL="52200" algn="ctr">
                        <a:lnSpc>
                          <a:spcPts val="1511"/>
                        </a:lnSpc>
                      </a:pPr>
                      <a:endParaRPr b="0" lang="es-BO" sz="20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marL="52200" algn="ctr">
                        <a:lnSpc>
                          <a:spcPts val="1511"/>
                        </a:lnSpc>
                      </a:pPr>
                      <a:r>
                        <a:rPr b="1" lang="es-ES" sz="2000" spc="-1" strike="noStrike">
                          <a:solidFill>
                            <a:srgbClr val="ffffff"/>
                          </a:solidFill>
                          <a:latin typeface="Lucida Sans Unicode"/>
                          <a:ea typeface="Times New Roman"/>
                        </a:rPr>
                        <a:t>Presupuesto</a:t>
                      </a:r>
                      <a:r>
                        <a:rPr b="1" lang="es-ES" sz="2000" spc="199" strike="noStrike">
                          <a:solidFill>
                            <a:srgbClr val="ffffff"/>
                          </a:solidFill>
                          <a:latin typeface="Lucida Sans Unicode"/>
                          <a:ea typeface="Times New Roman"/>
                        </a:rPr>
                        <a:t> </a:t>
                      </a:r>
                      <a:r>
                        <a:rPr b="1" lang="es-ES" sz="2000" spc="-21" strike="noStrike">
                          <a:solidFill>
                            <a:srgbClr val="ffffff"/>
                          </a:solidFill>
                          <a:latin typeface="Lucida Sans Unicode"/>
                          <a:ea typeface="Times New Roman"/>
                        </a:rPr>
                        <a:t>UNODC</a:t>
                      </a:r>
                      <a:endParaRPr b="0" lang="es-BO" sz="20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dk2">
                        <a:lumMod val="75000"/>
                      </a:schemeClr>
                    </a:solidFill>
                  </a:tcPr>
                </a:tc>
                <a:tc>
                  <a:txBody>
                    <a:bodyPr lIns="0" rIns="0" tIns="0" bIns="0" anchor="t">
                      <a:noAutofit/>
                    </a:bodyPr>
                    <a:p>
                      <a:pPr marL="5760" algn="ctr">
                        <a:lnSpc>
                          <a:spcPts val="1511"/>
                        </a:lnSpc>
                      </a:pP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5760" algn="ctr">
                        <a:lnSpc>
                          <a:spcPts val="1511"/>
                        </a:lnSpc>
                      </a:pPr>
                      <a:r>
                        <a:rPr b="0" lang="es-ES" sz="2000" spc="-12" strike="noStrike">
                          <a:solidFill>
                            <a:srgbClr val="333333"/>
                          </a:solidFill>
                          <a:latin typeface="Lucida Sans Unicode"/>
                          <a:ea typeface="Times New Roman"/>
                        </a:rPr>
                        <a:t>Cooperación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bcd5ed"/>
                    </a:solidFill>
                  </a:tcPr>
                </a:tc>
                <a:tc>
                  <a:txBody>
                    <a:bodyPr lIns="0" rIns="0" tIns="0" bIns="0" anchor="t">
                      <a:noAutofit/>
                    </a:bodyPr>
                    <a:p>
                      <a:pPr algn="ctr">
                        <a:lnSpc>
                          <a:spcPts val="1511"/>
                        </a:lnSpc>
                      </a:pP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ts val="1511"/>
                        </a:lnSpc>
                      </a:pPr>
                      <a:r>
                        <a:rPr b="1" lang="es-ES_tradnl" sz="2000" spc="-12" strike="noStrike">
                          <a:solidFill>
                            <a:srgbClr val="333333"/>
                          </a:solidFill>
                          <a:latin typeface="Lucida Sans Unicode"/>
                          <a:ea typeface="Times New Roman"/>
                        </a:rPr>
                        <a:t>352.329,00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bcd5ed"/>
                    </a:solidFill>
                  </a:tcPr>
                </a:tc>
              </a:tr>
              <a:tr h="968040">
                <a:tc>
                  <a:txBody>
                    <a:bodyPr lIns="0" rIns="0" tIns="0" bIns="0" anchor="t">
                      <a:noAutofit/>
                    </a:bodyPr>
                    <a:p>
                      <a:pPr marL="52200" algn="ctr">
                        <a:lnSpc>
                          <a:spcPts val="1511"/>
                        </a:lnSpc>
                      </a:pPr>
                      <a:endParaRPr b="0" lang="es-BO" sz="20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marL="52200" algn="ctr">
                        <a:lnSpc>
                          <a:spcPts val="1511"/>
                        </a:lnSpc>
                      </a:pPr>
                      <a:r>
                        <a:rPr b="1" lang="es-ES" sz="2000" spc="-21" strike="noStrike">
                          <a:solidFill>
                            <a:srgbClr val="ffffff"/>
                          </a:solidFill>
                          <a:latin typeface="Lucida Sans Unicode"/>
                          <a:ea typeface="Times New Roman"/>
                        </a:rPr>
                        <a:t>PRESUPUESTO</a:t>
                      </a:r>
                      <a:r>
                        <a:rPr b="1" lang="es-ES" sz="2000" spc="29" strike="noStrike">
                          <a:solidFill>
                            <a:srgbClr val="ffffff"/>
                          </a:solidFill>
                          <a:latin typeface="Lucida Sans Unicode"/>
                          <a:ea typeface="Times New Roman"/>
                        </a:rPr>
                        <a:t> </a:t>
                      </a:r>
                      <a:r>
                        <a:rPr b="1" lang="es-ES" sz="2000" spc="-21" strike="noStrike">
                          <a:solidFill>
                            <a:srgbClr val="ffffff"/>
                          </a:solidFill>
                          <a:latin typeface="Lucida Sans Unicode"/>
                          <a:ea typeface="Times New Roman"/>
                        </a:rPr>
                        <a:t>TOTAL</a:t>
                      </a:r>
                      <a:endParaRPr b="0" lang="es-BO" sz="20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dk2">
                        <a:lumMod val="75000"/>
                      </a:schemeClr>
                    </a:solidFill>
                  </a:tcPr>
                </a:tc>
                <a:tc>
                  <a:txBody>
                    <a:bodyPr lIns="0" rIns="0" tIns="0" bIns="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s-ES" sz="2000" spc="-1" strike="noStrike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 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dde9f5"/>
                    </a:solidFill>
                  </a:tcPr>
                </a:tc>
                <a:tc>
                  <a:txBody>
                    <a:bodyPr lIns="0" rIns="0" tIns="0" bIns="0" anchor="t">
                      <a:noAutofit/>
                    </a:bodyPr>
                    <a:p>
                      <a:pPr algn="ctr">
                        <a:lnSpc>
                          <a:spcPts val="1511"/>
                        </a:lnSpc>
                      </a:pP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ts val="1511"/>
                        </a:lnSpc>
                      </a:pPr>
                      <a:r>
                        <a:rPr b="1" lang="es-ES_tradnl" sz="2000" spc="-12" strike="noStrike">
                          <a:solidFill>
                            <a:srgbClr val="333333"/>
                          </a:solidFill>
                          <a:latin typeface="Lucida Sans Unicode"/>
                          <a:ea typeface="Times New Roman"/>
                        </a:rPr>
                        <a:t>14.651.478,00</a:t>
                      </a:r>
                      <a:endParaRPr b="0" lang="es-BO" sz="20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dde9f5"/>
                    </a:solidFill>
                  </a:tcPr>
                </a:tc>
              </a:tr>
            </a:tbl>
          </a:graphicData>
        </a:graphic>
      </p:graphicFrame>
      <p:sp>
        <p:nvSpPr>
          <p:cNvPr id="1357" name="CuadroTexto 8"/>
          <p:cNvSpPr/>
          <p:nvPr/>
        </p:nvSpPr>
        <p:spPr>
          <a:xfrm>
            <a:off x="11507400" y="4754880"/>
            <a:ext cx="5677200" cy="39301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50000"/>
              </a:lnSpc>
            </a:pPr>
            <a:r>
              <a:rPr b="1" lang="es-MX" sz="2400" spc="-1" strike="noStrike">
                <a:solidFill>
                  <a:srgbClr val="000000"/>
                </a:solidFill>
                <a:latin typeface="Calibri Light"/>
                <a:ea typeface="Arial Unicode MS"/>
              </a:rPr>
              <a:t>El Servicio Plurinacional de Defensa Pública (SEPDEP) ha evidenciado un desempeño institucional sólido y eficiente, alcanzando una ejecución acumulada de enero a diciembre de un 98% de ejecución física y un 92,52% de ejecución presupuestaria acumulada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slow">
    <p:push dir="u"/>
  </p:transition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8" name="Google Shape;90;p14"/>
          <p:cNvGrpSpPr/>
          <p:nvPr/>
        </p:nvGrpSpPr>
        <p:grpSpPr>
          <a:xfrm>
            <a:off x="0" y="10136160"/>
            <a:ext cx="18287640" cy="150480"/>
            <a:chOff x="0" y="10136160"/>
            <a:chExt cx="18287640" cy="150480"/>
          </a:xfrm>
        </p:grpSpPr>
        <p:sp>
          <p:nvSpPr>
            <p:cNvPr id="1359" name="Google Shape;91;p14"/>
            <p:cNvSpPr/>
            <p:nvPr/>
          </p:nvSpPr>
          <p:spPr>
            <a:xfrm>
              <a:off x="0" y="10136160"/>
              <a:ext cx="6032160" cy="150480"/>
            </a:xfrm>
            <a:prstGeom prst="rect">
              <a:avLst/>
            </a:prstGeom>
            <a:solidFill>
              <a:srgbClr val="ff313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360" name="Google Shape;92;p14"/>
            <p:cNvSpPr/>
            <p:nvPr/>
          </p:nvSpPr>
          <p:spPr>
            <a:xfrm>
              <a:off x="6127920" y="10136160"/>
              <a:ext cx="6032160" cy="150480"/>
            </a:xfrm>
            <a:prstGeom prst="rect">
              <a:avLst/>
            </a:prstGeom>
            <a:solidFill>
              <a:srgbClr val="ffde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361" name="Google Shape;93;p14"/>
            <p:cNvSpPr/>
            <p:nvPr/>
          </p:nvSpPr>
          <p:spPr>
            <a:xfrm>
              <a:off x="12255480" y="10136160"/>
              <a:ext cx="6032160" cy="150480"/>
            </a:xfrm>
            <a:prstGeom prst="rect">
              <a:avLst/>
            </a:prstGeom>
            <a:solidFill>
              <a:srgbClr val="00bf6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sp>
        <p:nvSpPr>
          <p:cNvPr id="1362" name="Google Shape;95;p14"/>
          <p:cNvSpPr/>
          <p:nvPr/>
        </p:nvSpPr>
        <p:spPr>
          <a:xfrm>
            <a:off x="1235520" y="5573160"/>
            <a:ext cx="16124040" cy="152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0000"/>
              </a:lnSpc>
            </a:pPr>
            <a:r>
              <a:rPr b="1" lang="en-US" sz="5000" spc="-1" strike="noStrike">
                <a:solidFill>
                  <a:schemeClr val="dk1"/>
                </a:solidFill>
                <a:latin typeface="Arial"/>
                <a:ea typeface="Arial"/>
              </a:rPr>
              <a:t>DIRECCIÓN DEL NOTARIADO PLURINACIONAL 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5000" spc="-1" strike="noStrike">
                <a:solidFill>
                  <a:schemeClr val="dk1"/>
                </a:solidFill>
                <a:latin typeface="Arial"/>
                <a:ea typeface="Arial"/>
              </a:rPr>
              <a:t>(DIRNOPLU)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363" name="Imagen 1" descr=""/>
          <p:cNvPicPr/>
          <p:nvPr/>
        </p:nvPicPr>
        <p:blipFill>
          <a:blip r:embed="rId1"/>
          <a:srcRect l="0" t="0" r="0" b="44473"/>
          <a:stretch/>
        </p:blipFill>
        <p:spPr>
          <a:xfrm>
            <a:off x="3993840" y="1781280"/>
            <a:ext cx="6211800" cy="3996360"/>
          </a:xfrm>
          <a:prstGeom prst="rect">
            <a:avLst/>
          </a:prstGeom>
          <a:ln w="0">
            <a:noFill/>
          </a:ln>
        </p:spPr>
      </p:pic>
      <p:cxnSp>
        <p:nvCxnSpPr>
          <p:cNvPr id="1364" name="Conector recto 3"/>
          <p:cNvCxnSpPr/>
          <p:nvPr/>
        </p:nvCxnSpPr>
        <p:spPr>
          <a:xfrm>
            <a:off x="9297360" y="1867680"/>
            <a:ext cx="360" cy="3567960"/>
          </a:xfrm>
          <a:prstGeom prst="straightConnector1">
            <a:avLst/>
          </a:prstGeom>
          <a:ln>
            <a:solidFill>
              <a:srgbClr val="000000"/>
            </a:solidFill>
            <a:round/>
          </a:ln>
        </p:spPr>
      </p:cxnSp>
      <p:sp>
        <p:nvSpPr>
          <p:cNvPr id="1365" name="CuadroTexto 4"/>
          <p:cNvSpPr/>
          <p:nvPr/>
        </p:nvSpPr>
        <p:spPr>
          <a:xfrm>
            <a:off x="9297720" y="2759040"/>
            <a:ext cx="6375600" cy="161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es-MX" sz="5000" spc="-1" strike="noStrike">
                <a:solidFill>
                  <a:srgbClr val="e2ac00"/>
                </a:solidFill>
                <a:latin typeface="Arial"/>
                <a:ea typeface="Arial"/>
              </a:rPr>
              <a:t>MINISTERIO DE LA PRESIDENCIA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slow">
    <p:wipe dir="l"/>
  </p:transition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6" name="Google Shape;90;p14"/>
          <p:cNvGrpSpPr/>
          <p:nvPr/>
        </p:nvGrpSpPr>
        <p:grpSpPr>
          <a:xfrm>
            <a:off x="0" y="10136160"/>
            <a:ext cx="18287640" cy="150480"/>
            <a:chOff x="0" y="10136160"/>
            <a:chExt cx="18287640" cy="150480"/>
          </a:xfrm>
        </p:grpSpPr>
        <p:sp>
          <p:nvSpPr>
            <p:cNvPr id="1367" name="Google Shape;91;p14"/>
            <p:cNvSpPr/>
            <p:nvPr/>
          </p:nvSpPr>
          <p:spPr>
            <a:xfrm>
              <a:off x="0" y="10136160"/>
              <a:ext cx="6032160" cy="150480"/>
            </a:xfrm>
            <a:prstGeom prst="rect">
              <a:avLst/>
            </a:prstGeom>
            <a:solidFill>
              <a:srgbClr val="ff313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368" name="Google Shape;92;p14"/>
            <p:cNvSpPr/>
            <p:nvPr/>
          </p:nvSpPr>
          <p:spPr>
            <a:xfrm>
              <a:off x="6127920" y="10136160"/>
              <a:ext cx="6032160" cy="150480"/>
            </a:xfrm>
            <a:prstGeom prst="rect">
              <a:avLst/>
            </a:prstGeom>
            <a:solidFill>
              <a:srgbClr val="ffde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369" name="Google Shape;93;p14"/>
            <p:cNvSpPr/>
            <p:nvPr/>
          </p:nvSpPr>
          <p:spPr>
            <a:xfrm>
              <a:off x="12255480" y="10136160"/>
              <a:ext cx="6032160" cy="150480"/>
            </a:xfrm>
            <a:prstGeom prst="rect">
              <a:avLst/>
            </a:prstGeom>
            <a:solidFill>
              <a:srgbClr val="00bf6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cxnSp>
        <p:nvCxnSpPr>
          <p:cNvPr id="1370" name="Google Shape;94;p14"/>
          <p:cNvCxnSpPr/>
          <p:nvPr/>
        </p:nvCxnSpPr>
        <p:spPr>
          <a:xfrm>
            <a:off x="8786880" y="9143640"/>
            <a:ext cx="714240" cy="360"/>
          </a:xfrm>
          <a:prstGeom prst="straightConnector1">
            <a:avLst/>
          </a:prstGeom>
          <a:ln w="19050">
            <a:solidFill>
              <a:srgbClr val="c9a751">
                <a:alpha val="71000"/>
              </a:srgbClr>
            </a:solidFill>
            <a:round/>
            <a:tailEnd len="med" type="stealth" w="med"/>
          </a:ln>
        </p:spPr>
      </p:cxnSp>
      <p:sp>
        <p:nvSpPr>
          <p:cNvPr id="1371" name="Google Shape;95;p14"/>
          <p:cNvSpPr/>
          <p:nvPr/>
        </p:nvSpPr>
        <p:spPr>
          <a:xfrm>
            <a:off x="1001520" y="1642320"/>
            <a:ext cx="15570720" cy="186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39000"/>
              </a:lnSpc>
            </a:pPr>
            <a:r>
              <a:rPr b="1" lang="es-ES" sz="4400" spc="-1" strike="noStrike">
                <a:solidFill>
                  <a:srgbClr val="cc9900"/>
                </a:solidFill>
                <a:latin typeface="Arial"/>
                <a:ea typeface="Arial"/>
              </a:rPr>
              <a:t>DIRECCIÓN DEL NOTARIADO PLURINACIONAL  </a:t>
            </a:r>
            <a:r>
              <a:rPr b="1" lang="es-ES" sz="4400" spc="-1" strike="noStrike" u="sng">
                <a:solidFill>
                  <a:srgbClr val="cc9900"/>
                </a:solidFill>
                <a:uFillTx/>
                <a:latin typeface="Arial"/>
                <a:ea typeface="Arial"/>
              </a:rPr>
              <a:t>DIRNOPLU </a:t>
            </a:r>
            <a:endParaRPr b="0" lang="es-BO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72" name="Google Shape;96;p14"/>
          <p:cNvSpPr/>
          <p:nvPr/>
        </p:nvSpPr>
        <p:spPr>
          <a:xfrm>
            <a:off x="3714480" y="4102200"/>
            <a:ext cx="11098440" cy="3977280"/>
          </a:xfrm>
          <a:prstGeom prst="rect">
            <a:avLst/>
          </a:prstGeom>
          <a:noFill/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ct val="121000"/>
              </a:lnSpc>
            </a:pPr>
            <a:r>
              <a:rPr b="0" lang="es-BO" sz="3200" spc="-1" strike="noStrike">
                <a:solidFill>
                  <a:srgbClr val="000000"/>
                </a:solidFill>
                <a:latin typeface="Arial"/>
                <a:ea typeface="Arial"/>
              </a:rPr>
              <a:t>Creada mediante la Ley N° 483 del Notariado Plurinacional, </a:t>
            </a:r>
            <a:r>
              <a:rPr b="1" lang="es-ES" sz="3200" spc="-1" strike="noStrike">
                <a:solidFill>
                  <a:srgbClr val="000000"/>
                </a:solidFill>
                <a:latin typeface="Arial"/>
                <a:ea typeface="Arial"/>
              </a:rPr>
              <a:t>DIRNOPLU</a:t>
            </a:r>
            <a:r>
              <a:rPr b="0" lang="es-ES" sz="3200" spc="-1" strike="noStrike">
                <a:solidFill>
                  <a:srgbClr val="000000"/>
                </a:solidFill>
                <a:latin typeface="Arial"/>
                <a:ea typeface="Arial"/>
              </a:rPr>
              <a:t> es una entidad pública, descentralizada,  consolidada y referente nacional, que desarrolla políticas integrales que garantizan el servicio notarial con orden, modernidad, celeridad, legalidad, seguridad jurídica, eficiencia y transparencia, en beneficio de sus usuarios.</a:t>
            </a:r>
            <a:endParaRPr b="0" lang="es-BO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21000"/>
              </a:lnSpc>
              <a:tabLst>
                <a:tab algn="l" pos="0"/>
              </a:tabLst>
            </a:pPr>
            <a:r>
              <a:rPr b="1" lang="en-US" sz="2370" spc="-1" strike="noStrike">
                <a:solidFill>
                  <a:srgbClr val="242732"/>
                </a:solidFill>
                <a:latin typeface="Arial"/>
                <a:ea typeface="Arial"/>
              </a:rPr>
              <a:t> </a:t>
            </a:r>
            <a:endParaRPr b="0" lang="es-BO" sz="237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373" name="Imagen 1" descr=""/>
          <p:cNvPicPr/>
          <p:nvPr/>
        </p:nvPicPr>
        <p:blipFill>
          <a:blip r:embed="rId1"/>
          <a:stretch/>
        </p:blipFill>
        <p:spPr>
          <a:xfrm>
            <a:off x="351360" y="8946720"/>
            <a:ext cx="2512440" cy="961560"/>
          </a:xfrm>
          <a:prstGeom prst="rect">
            <a:avLst/>
          </a:prstGeom>
          <a:ln w="0">
            <a:noFill/>
          </a:ln>
        </p:spPr>
      </p:pic>
    </p:spTree>
  </p:cSld>
  <p:transition spd="slow">
    <p:push dir="u"/>
  </p:transition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4" name="Subtítulo 2"/>
          <p:cNvSpPr/>
          <p:nvPr/>
        </p:nvSpPr>
        <p:spPr>
          <a:xfrm>
            <a:off x="1453320" y="3618720"/>
            <a:ext cx="7335720" cy="483768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rIns="90000" tIns="45000" bIns="45000" anchor="t">
            <a:normAutofit fontScale="67841" lnSpcReduction="10000"/>
          </a:bodyPr>
          <a:p>
            <a:pPr algn="just">
              <a:lnSpc>
                <a:spcPct val="150000"/>
              </a:lnSpc>
            </a:pPr>
            <a:r>
              <a:rPr b="1" i="1" lang="es-BO" sz="3400" spc="-1" strike="noStrike" u="sng">
                <a:solidFill>
                  <a:schemeClr val="dk1"/>
                </a:solidFill>
                <a:uFillTx/>
                <a:latin typeface="Calibri"/>
              </a:rPr>
              <a:t>Objetivo 1: Realizar y supervisar la suscripción y renovación de los Seguros de Responsabilidad Civil presentados por las y los Notarios de Fe Pública de Carrera Notarial a favor de la entidad.</a:t>
            </a:r>
            <a:endParaRPr b="0" lang="es-BO" sz="34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50000"/>
              </a:lnSpc>
            </a:pPr>
            <a:endParaRPr b="0" lang="es-BO" sz="32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50000"/>
              </a:lnSpc>
            </a:pPr>
            <a:r>
              <a:rPr b="0" lang="es-BO" sz="3200" spc="-1" strike="noStrike">
                <a:solidFill>
                  <a:schemeClr val="dk1"/>
                </a:solidFill>
                <a:latin typeface="Calibri"/>
              </a:rPr>
              <a:t>Hasta la conclusión de la gestión 2025, s</a:t>
            </a:r>
            <a:r>
              <a:rPr b="0" lang="es-ES" sz="3200" spc="-1" strike="noStrike">
                <a:solidFill>
                  <a:schemeClr val="dk1"/>
                </a:solidFill>
                <a:latin typeface="Calibri"/>
              </a:rPr>
              <a:t>e realizó la supervisión de la renovación de </a:t>
            </a:r>
            <a:r>
              <a:rPr b="1" lang="es-ES" sz="3400" spc="-1" strike="noStrike">
                <a:solidFill>
                  <a:schemeClr val="dk1"/>
                </a:solidFill>
                <a:latin typeface="Calibri"/>
              </a:rPr>
              <a:t>835</a:t>
            </a:r>
            <a:r>
              <a:rPr b="0" lang="es-ES" sz="3200" spc="-1" strike="noStrike">
                <a:solidFill>
                  <a:schemeClr val="dk1"/>
                </a:solidFill>
                <a:latin typeface="Calibri"/>
              </a:rPr>
              <a:t> Seguros de Responsabilidad Civil, correspondiente a Notarios de Fe Pública de Carrera Notarial a nivel nacional, cumpliendo así con disposiciones y normativa vigente.      </a:t>
            </a:r>
            <a:endParaRPr b="0" lang="es-BO" sz="3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75" name="Rectángulo: esquinas redondeadas 10"/>
          <p:cNvSpPr/>
          <p:nvPr/>
        </p:nvSpPr>
        <p:spPr>
          <a:xfrm>
            <a:off x="9498600" y="8067960"/>
            <a:ext cx="7115400" cy="1598040"/>
          </a:xfrm>
          <a:prstGeom prst="roundRect">
            <a:avLst>
              <a:gd name="adj" fmla="val 16667"/>
            </a:avLst>
          </a:prstGeom>
          <a:solidFill>
            <a:srgbClr val="cc9900"/>
          </a:solidFill>
          <a:ln>
            <a:solidFill>
              <a:srgbClr val="ffffff">
                <a:lumMod val="85000"/>
              </a:srgbClr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50000"/>
              </a:lnSpc>
              <a:tabLst>
                <a:tab algn="l" pos="0"/>
              </a:tabLst>
            </a:pPr>
            <a:endParaRPr b="0" lang="es-BO" sz="11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s-BO" sz="2400" spc="-1" strike="noStrike">
                <a:solidFill>
                  <a:schemeClr val="dk1"/>
                </a:solidFill>
                <a:latin typeface="Calibri"/>
                <a:ea typeface="Arial"/>
              </a:rPr>
              <a:t>Control Notarial a 835 </a:t>
            </a:r>
            <a:r>
              <a:rPr b="1" lang="es-ES" sz="2400" spc="-1" strike="noStrike">
                <a:solidFill>
                  <a:srgbClr val="000000"/>
                </a:solidFill>
                <a:latin typeface="Calibri"/>
                <a:ea typeface="Arial"/>
              </a:rPr>
              <a:t>Notarías vigentes a la conclusión de la gestión 2025. </a:t>
            </a:r>
            <a:endParaRPr b="0" lang="es-BO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es-BO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76" name="CuadroTexto 2"/>
          <p:cNvSpPr/>
          <p:nvPr/>
        </p:nvSpPr>
        <p:spPr>
          <a:xfrm>
            <a:off x="1645920" y="1285560"/>
            <a:ext cx="14394960" cy="173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>
              <a:lnSpc>
                <a:spcPct val="100000"/>
              </a:lnSpc>
            </a:pPr>
            <a:r>
              <a:rPr b="1" lang="es-ES" sz="3600" spc="-1" strike="noStrike">
                <a:solidFill>
                  <a:srgbClr val="e2ac00"/>
                </a:solidFill>
                <a:latin typeface="Arial"/>
                <a:ea typeface="Arial"/>
              </a:rPr>
              <a:t>En cumplimiento a la Rendición Pública de Cuentas Inicial,  desarrollada el 29 de abril de 2025, se priorizaron objetivos alcanzados al cierre de la gestión.</a:t>
            </a:r>
            <a:endParaRPr b="0" lang="es-BO" sz="3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377" name="Imagen 5" descr=""/>
          <p:cNvPicPr/>
          <p:nvPr/>
        </p:nvPicPr>
        <p:blipFill>
          <a:blip r:embed="rId1"/>
          <a:stretch/>
        </p:blipFill>
        <p:spPr>
          <a:xfrm>
            <a:off x="618120" y="9036000"/>
            <a:ext cx="2260080" cy="86544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378" name="Tabla 3"/>
          <p:cNvGraphicFramePr/>
          <p:nvPr/>
        </p:nvGraphicFramePr>
        <p:xfrm>
          <a:off x="10829160" y="2779560"/>
          <a:ext cx="4114440" cy="5247000"/>
        </p:xfrm>
        <a:graphic>
          <a:graphicData uri="http://schemas.openxmlformats.org/drawingml/2006/table">
            <a:tbl>
              <a:tblPr/>
              <a:tblGrid>
                <a:gridCol w="2194200"/>
                <a:gridCol w="1920240"/>
              </a:tblGrid>
              <a:tr h="416160">
                <a:tc>
                  <a:txBody>
                    <a:bodyPr lIns="0" rIns="93240" tIns="124200" bIns="124200" anchor="ctr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BO" sz="14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DEPARTAMENTO</a:t>
                      </a:r>
                      <a:endParaRPr b="0" lang="es-BO" sz="14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 marR="932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 lIns="0" rIns="0" tIns="124200" bIns="124200" anchor="ctr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BO" sz="14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CANTIDAD DE NOTARIOS</a:t>
                      </a:r>
                      <a:endParaRPr b="0" lang="es-BO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16160">
                <a:tc>
                  <a:txBody>
                    <a:bodyPr lIns="0" rIns="93240" tIns="124200" bIns="124200" anchor="ctr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BO" sz="14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Santa Cruz</a:t>
                      </a:r>
                      <a:endParaRPr b="0" lang="es-BO" sz="14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 marR="932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 lIns="0" rIns="0" tIns="124200" bIns="124200" anchor="ctr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BO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236</a:t>
                      </a:r>
                      <a:endParaRPr b="0" lang="es-BO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16160">
                <a:tc>
                  <a:txBody>
                    <a:bodyPr lIns="0" rIns="93240" tIns="124200" bIns="124200" anchor="ctr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BO" sz="14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La Paz</a:t>
                      </a:r>
                      <a:endParaRPr b="0" lang="es-BO" sz="14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 marR="932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 lIns="0" rIns="0" tIns="124200" bIns="124200" anchor="ctr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BO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224</a:t>
                      </a:r>
                      <a:endParaRPr b="0" lang="es-BO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16160">
                <a:tc>
                  <a:txBody>
                    <a:bodyPr lIns="0" rIns="93240" tIns="124200" bIns="124200" anchor="ctr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BO" sz="14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Cochabamba</a:t>
                      </a:r>
                      <a:endParaRPr b="0" lang="es-BO" sz="14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 marR="932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 lIns="0" rIns="0" tIns="124200" bIns="124200" anchor="ctr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BO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158</a:t>
                      </a:r>
                      <a:endParaRPr b="0" lang="es-BO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16160">
                <a:tc>
                  <a:txBody>
                    <a:bodyPr lIns="0" rIns="93240" tIns="124200" bIns="124200" anchor="ctr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BO" sz="14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Chuquisaca</a:t>
                      </a:r>
                      <a:endParaRPr b="0" lang="es-BO" sz="14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 marR="932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 lIns="0" rIns="0" tIns="124200" bIns="124200" anchor="ctr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BO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49</a:t>
                      </a:r>
                      <a:endParaRPr b="0" lang="es-BO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16160">
                <a:tc>
                  <a:txBody>
                    <a:bodyPr lIns="0" rIns="93240" tIns="124200" bIns="124200" anchor="ctr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BO" sz="14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Potosí</a:t>
                      </a:r>
                      <a:endParaRPr b="0" lang="es-BO" sz="14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 marR="932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 lIns="0" rIns="0" tIns="124200" bIns="124200" anchor="ctr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BO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42</a:t>
                      </a:r>
                      <a:endParaRPr b="0" lang="es-BO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16160">
                <a:tc>
                  <a:txBody>
                    <a:bodyPr lIns="0" rIns="93240" tIns="124200" bIns="124200" anchor="ctr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BO" sz="14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Beni</a:t>
                      </a:r>
                      <a:endParaRPr b="0" lang="es-BO" sz="14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 marR="932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 lIns="0" rIns="0" tIns="124200" bIns="124200" anchor="ctr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BO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41</a:t>
                      </a:r>
                      <a:endParaRPr b="0" lang="es-BO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16160">
                <a:tc>
                  <a:txBody>
                    <a:bodyPr lIns="0" rIns="93240" tIns="124200" bIns="124200" anchor="ctr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BO" sz="14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Tarija</a:t>
                      </a:r>
                      <a:endParaRPr b="0" lang="es-BO" sz="14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 marR="932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 lIns="0" rIns="0" tIns="124200" bIns="124200" anchor="ctr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BO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41</a:t>
                      </a:r>
                      <a:endParaRPr b="0" lang="es-BO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16160">
                <a:tc>
                  <a:txBody>
                    <a:bodyPr lIns="0" rIns="93240" tIns="124200" bIns="124200" anchor="ctr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BO" sz="14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Oruro</a:t>
                      </a:r>
                      <a:endParaRPr b="0" lang="es-BO" sz="14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 marR="932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 lIns="0" rIns="0" tIns="124200" bIns="124200" anchor="ctr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BO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37</a:t>
                      </a:r>
                      <a:endParaRPr b="0" lang="es-BO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16160">
                <a:tc>
                  <a:txBody>
                    <a:bodyPr lIns="0" rIns="93240" tIns="124200" bIns="124200" anchor="ctr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BO" sz="14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Pando</a:t>
                      </a:r>
                      <a:endParaRPr b="0" lang="es-BO" sz="14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 marR="932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 lIns="0" rIns="0" tIns="124200" bIns="124200" anchor="ctr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BO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  <a:endParaRPr b="0" lang="es-BO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16160">
                <a:tc>
                  <a:txBody>
                    <a:bodyPr lIns="0" rIns="93240" tIns="124200" bIns="124200" anchor="ctr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BO" sz="14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TOTAL</a:t>
                      </a:r>
                      <a:endParaRPr b="0" lang="es-BO" sz="14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 marR="932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 lIns="0" rIns="0" tIns="124200" bIns="124200" anchor="ctr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1" lang="es-BO" sz="1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835</a:t>
                      </a:r>
                      <a:endParaRPr b="0" lang="es-BO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transition spd="slow">
    <p:push dir="u"/>
  </p:transition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Subtítulo 2"/>
          <p:cNvSpPr/>
          <p:nvPr/>
        </p:nvSpPr>
        <p:spPr>
          <a:xfrm>
            <a:off x="1161360" y="3630240"/>
            <a:ext cx="4516560" cy="461268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rIns="90000" tIns="45000" bIns="45000" anchor="t">
            <a:normAutofit fontScale="30707"/>
          </a:bodyPr>
          <a:p>
            <a:pPr algn="just">
              <a:lnSpc>
                <a:spcPct val="150000"/>
              </a:lnSpc>
            </a:pPr>
            <a:r>
              <a:rPr b="0" lang="es-BO" sz="6200" spc="-1" strike="noStrike">
                <a:solidFill>
                  <a:schemeClr val="dk1"/>
                </a:solidFill>
                <a:latin typeface="Calibri"/>
              </a:rPr>
              <a:t>Las Direcciones Departamentales supervisadas por el área de Gestión y Capacitación Notarial, a través del Manual de Procedimiento de Inspecciones Ordinarias y Control al trabajo notarial, en la gestión 2025, realizaron </a:t>
            </a:r>
            <a:r>
              <a:rPr b="1" lang="es-BO" sz="7400" spc="-1" strike="noStrike">
                <a:solidFill>
                  <a:schemeClr val="dk1"/>
                </a:solidFill>
                <a:latin typeface="Calibri"/>
              </a:rPr>
              <a:t>840</a:t>
            </a:r>
            <a:r>
              <a:rPr b="0" lang="es-BO" sz="6200" spc="-1" strike="noStrike">
                <a:solidFill>
                  <a:schemeClr val="dk1"/>
                </a:solidFill>
                <a:latin typeface="Calibri"/>
              </a:rPr>
              <a:t> inspecciones ordinarias a nivel nacional de acuerdo al siguiente detalle, en función al año de ingreso a la Carrera Notarial y Notarías vigentes al momento de la inspección.</a:t>
            </a:r>
            <a:endParaRPr b="0" lang="es-BO" sz="62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50000"/>
              </a:lnSpc>
            </a:pP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380" name="Imagen 5" descr=""/>
          <p:cNvPicPr/>
          <p:nvPr/>
        </p:nvPicPr>
        <p:blipFill>
          <a:blip r:embed="rId1"/>
          <a:stretch/>
        </p:blipFill>
        <p:spPr>
          <a:xfrm>
            <a:off x="618120" y="9036000"/>
            <a:ext cx="2260080" cy="865440"/>
          </a:xfrm>
          <a:prstGeom prst="rect">
            <a:avLst/>
          </a:prstGeom>
          <a:ln w="0">
            <a:noFill/>
          </a:ln>
        </p:spPr>
      </p:pic>
      <p:sp>
        <p:nvSpPr>
          <p:cNvPr id="1381" name="Título 1"/>
          <p:cNvSpPr/>
          <p:nvPr/>
        </p:nvSpPr>
        <p:spPr>
          <a:xfrm>
            <a:off x="2140920" y="1375200"/>
            <a:ext cx="14005440" cy="119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s-BO" sz="3600" spc="-1" strike="noStrike">
                <a:solidFill>
                  <a:srgbClr val="e2ac00"/>
                </a:solidFill>
                <a:latin typeface="Arial"/>
                <a:ea typeface="Arial"/>
              </a:rPr>
              <a:t>Objetivo 2: Ejecutar las Inspecciones Ordinarias y Control al trabajo notarial de las Notarías de Fe Pública a nivel nacional.</a:t>
            </a:r>
            <a:endParaRPr b="0" lang="es-BO" sz="36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382" name="Tabla 8"/>
          <p:cNvGraphicFramePr/>
          <p:nvPr/>
        </p:nvGraphicFramePr>
        <p:xfrm>
          <a:off x="11983320" y="2973240"/>
          <a:ext cx="4912200" cy="3301200"/>
        </p:xfrm>
        <a:graphic>
          <a:graphicData uri="http://schemas.openxmlformats.org/drawingml/2006/table">
            <a:tbl>
              <a:tblPr/>
              <a:tblGrid>
                <a:gridCol w="3281760"/>
                <a:gridCol w="1630080"/>
              </a:tblGrid>
              <a:tr h="471240">
                <a:tc gridSpan="2">
                  <a:txBody>
                    <a:bodyPr lIns="44280" rIns="44280" tIns="0" bIns="0" anchor="b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NOTARIOS DE FE PUBLICA POSESIONADOS – GESTIÓN 2019 </a:t>
                      </a:r>
                      <a:endParaRPr b="0" lang="es-BO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es-BO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</a:tr>
              <a:tr h="257040">
                <a:tc>
                  <a:txBody>
                    <a:bodyPr lIns="44280" rIns="44280" tIns="0" bIns="0" anchor="b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DEPARTAMENTO</a:t>
                      </a:r>
                      <a:endParaRPr b="0" lang="es-BO" sz="12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 lIns="44280" rIns="44280" tIns="0" bIns="0" anchor="b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VIGENTES</a:t>
                      </a:r>
                      <a:endParaRPr b="0" lang="es-BO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57040">
                <a:tc>
                  <a:txBody>
                    <a:bodyPr lIns="44280" rIns="44280" tIns="0" bIns="0" anchor="b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LA PAZ</a:t>
                      </a:r>
                      <a:endParaRPr b="0" lang="es-BO" sz="12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 lIns="44280" rIns="44280" tIns="0" bIns="0" anchor="b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48</a:t>
                      </a:r>
                      <a:endParaRPr b="0" lang="es-BO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57040">
                <a:tc>
                  <a:txBody>
                    <a:bodyPr lIns="44280" rIns="44280" tIns="0" bIns="0" anchor="b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COCHABAMBA</a:t>
                      </a:r>
                      <a:endParaRPr b="0" lang="es-BO" sz="12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 lIns="44280" rIns="44280" tIns="0" bIns="0" anchor="b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42</a:t>
                      </a:r>
                      <a:endParaRPr b="0" lang="es-BO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57040">
                <a:tc>
                  <a:txBody>
                    <a:bodyPr lIns="44280" rIns="44280" tIns="0" bIns="0" anchor="b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SANTA CRUZ</a:t>
                      </a:r>
                      <a:endParaRPr b="0" lang="es-BO" sz="12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 lIns="44280" rIns="44280" tIns="0" bIns="0" anchor="b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67</a:t>
                      </a:r>
                      <a:endParaRPr b="0" lang="es-BO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57040">
                <a:tc>
                  <a:txBody>
                    <a:bodyPr lIns="44280" rIns="44280" tIns="0" bIns="0" anchor="b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BENI </a:t>
                      </a:r>
                      <a:endParaRPr b="0" lang="es-BO" sz="12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 lIns="44280" rIns="44280" tIns="0" bIns="0" anchor="b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  <a:endParaRPr b="0" lang="es-BO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57040">
                <a:tc>
                  <a:txBody>
                    <a:bodyPr lIns="44280" rIns="44280" tIns="0" bIns="0" anchor="b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PANDO</a:t>
                      </a:r>
                      <a:endParaRPr b="0" lang="es-BO" sz="12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 lIns="44280" rIns="44280" tIns="0" bIns="0" anchor="b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b="0" lang="es-BO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57040">
                <a:tc>
                  <a:txBody>
                    <a:bodyPr lIns="44280" rIns="44280" tIns="0" bIns="0" anchor="b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ORURO </a:t>
                      </a:r>
                      <a:endParaRPr b="0" lang="es-BO" sz="12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 lIns="44280" rIns="44280" tIns="0" bIns="0" anchor="b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  <a:endParaRPr b="0" lang="es-BO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57040">
                <a:tc>
                  <a:txBody>
                    <a:bodyPr lIns="44280" rIns="44280" tIns="0" bIns="0" anchor="b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POTOSÍ</a:t>
                      </a:r>
                      <a:endParaRPr b="0" lang="es-BO" sz="12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 lIns="44280" rIns="44280" tIns="0" bIns="0" anchor="b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21</a:t>
                      </a:r>
                      <a:endParaRPr b="0" lang="es-BO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57040">
                <a:tc>
                  <a:txBody>
                    <a:bodyPr lIns="44280" rIns="44280" tIns="0" bIns="0" anchor="b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CHUQUISACA</a:t>
                      </a:r>
                      <a:endParaRPr b="0" lang="es-BO" sz="12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 lIns="44280" rIns="44280" tIns="0" bIns="0" anchor="b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17</a:t>
                      </a:r>
                      <a:endParaRPr b="0" lang="es-BO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57040">
                <a:tc>
                  <a:txBody>
                    <a:bodyPr lIns="44280" rIns="44280" tIns="0" bIns="0" anchor="b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TARIJA</a:t>
                      </a:r>
                      <a:endParaRPr b="0" lang="es-BO" sz="12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 lIns="44280" rIns="44280" tIns="0" bIns="0" anchor="b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  <a:endParaRPr b="0" lang="es-BO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57040">
                <a:tc>
                  <a:txBody>
                    <a:bodyPr lIns="44280" rIns="44280" tIns="0" bIns="0" anchor="b">
                      <a:noAutofit/>
                    </a:bodyPr>
                    <a:p>
                      <a:pPr algn="r"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TOTAL</a:t>
                      </a:r>
                      <a:endParaRPr b="0" lang="es-BO" sz="12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 lIns="44280" rIns="44280" tIns="0" bIns="0" anchor="b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235</a:t>
                      </a:r>
                      <a:endParaRPr b="0" lang="es-BO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83" name="Tabla 13"/>
          <p:cNvGraphicFramePr/>
          <p:nvPr/>
        </p:nvGraphicFramePr>
        <p:xfrm>
          <a:off x="6197400" y="6732720"/>
          <a:ext cx="5266440" cy="3134880"/>
        </p:xfrm>
        <a:graphic>
          <a:graphicData uri="http://schemas.openxmlformats.org/drawingml/2006/table">
            <a:tbl>
              <a:tblPr/>
              <a:tblGrid>
                <a:gridCol w="3144600"/>
                <a:gridCol w="2121840"/>
              </a:tblGrid>
              <a:tr h="498240">
                <a:tc gridSpan="2">
                  <a:txBody>
                    <a:bodyPr lIns="44280" rIns="44280" tIns="0" bIns="0" anchor="b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NOTARIOS DE FE PUBLICA POSESIONADOS – GESTIÓN 2023</a:t>
                      </a:r>
                      <a:endParaRPr b="0" lang="es-BO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es-BO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</a:tr>
              <a:tr h="226440">
                <a:tc>
                  <a:txBody>
                    <a:bodyPr lIns="44280" rIns="44280" tIns="0" bIns="0" anchor="b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DEPARTAMENTO</a:t>
                      </a:r>
                      <a:endParaRPr b="0" lang="es-BO" sz="12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 lIns="44280" rIns="44280" tIns="0" bIns="0" anchor="b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VIGENTES</a:t>
                      </a:r>
                      <a:endParaRPr b="0" lang="es-BO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50640">
                <a:tc>
                  <a:txBody>
                    <a:bodyPr lIns="44280" rIns="44280" tIns="0" bIns="0" anchor="b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LA PAZ</a:t>
                      </a:r>
                      <a:endParaRPr b="0" lang="es-BO" sz="12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 lIns="44280" rIns="44280" tIns="0" bIns="0" anchor="b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57</a:t>
                      </a:r>
                      <a:endParaRPr b="0" lang="es-BO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26440">
                <a:tc>
                  <a:txBody>
                    <a:bodyPr lIns="44280" rIns="44280" tIns="0" bIns="0" anchor="b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COCHABAMBA</a:t>
                      </a:r>
                      <a:endParaRPr b="0" lang="es-BO" sz="12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 lIns="44280" rIns="44280" tIns="0" bIns="0" anchor="b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31</a:t>
                      </a:r>
                      <a:endParaRPr b="0" lang="es-BO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45880">
                <a:tc>
                  <a:txBody>
                    <a:bodyPr lIns="44280" rIns="44280" tIns="0" bIns="0" anchor="b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SANTA CRUZ</a:t>
                      </a:r>
                      <a:endParaRPr b="0" lang="es-BO" sz="12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 lIns="44280" rIns="44280" tIns="0" bIns="0" anchor="b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63</a:t>
                      </a:r>
                      <a:endParaRPr b="0" lang="es-BO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26440">
                <a:tc>
                  <a:txBody>
                    <a:bodyPr lIns="44280" rIns="44280" tIns="0" bIns="0" anchor="b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BENI </a:t>
                      </a:r>
                      <a:endParaRPr b="0" lang="es-BO" sz="12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 lIns="44280" rIns="44280" tIns="0" bIns="0" anchor="b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6</a:t>
                      </a:r>
                      <a:endParaRPr b="0" lang="es-BO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26440">
                <a:tc>
                  <a:txBody>
                    <a:bodyPr lIns="44280" rIns="44280" tIns="0" bIns="0" anchor="b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PANDO</a:t>
                      </a:r>
                      <a:endParaRPr b="0" lang="es-BO" sz="12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 lIns="44280" rIns="44280" tIns="0" bIns="0" anchor="b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2</a:t>
                      </a:r>
                      <a:endParaRPr b="0" lang="es-BO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26440">
                <a:tc>
                  <a:txBody>
                    <a:bodyPr lIns="44280" rIns="44280" tIns="0" bIns="0" anchor="b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ORURO </a:t>
                      </a:r>
                      <a:endParaRPr b="0" lang="es-BO" sz="12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 lIns="44280" rIns="44280" tIns="0" bIns="0" anchor="b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9</a:t>
                      </a:r>
                      <a:endParaRPr b="0" lang="es-BO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26440">
                <a:tc>
                  <a:txBody>
                    <a:bodyPr lIns="44280" rIns="44280" tIns="0" bIns="0" anchor="b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POTOSÍ</a:t>
                      </a:r>
                      <a:endParaRPr b="0" lang="es-BO" sz="12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 lIns="44280" rIns="44280" tIns="0" bIns="0" anchor="b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6</a:t>
                      </a:r>
                      <a:endParaRPr b="0" lang="es-BO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26440">
                <a:tc>
                  <a:txBody>
                    <a:bodyPr lIns="44280" rIns="44280" tIns="0" bIns="0" anchor="b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CHUQUISACA</a:t>
                      </a:r>
                      <a:endParaRPr b="0" lang="es-BO" sz="12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 lIns="44280" rIns="44280" tIns="0" bIns="0" anchor="b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6</a:t>
                      </a:r>
                      <a:endParaRPr b="0" lang="es-BO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26440">
                <a:tc>
                  <a:txBody>
                    <a:bodyPr lIns="44280" rIns="44280" tIns="0" bIns="0" anchor="b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TARIJA</a:t>
                      </a:r>
                      <a:endParaRPr b="0" lang="es-BO" sz="12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 lIns="44280" rIns="44280" tIns="0" bIns="0" anchor="b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</a:t>
                      </a:r>
                      <a:endParaRPr b="0" lang="es-BO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26440">
                <a:tc>
                  <a:txBody>
                    <a:bodyPr lIns="44280" rIns="44280" tIns="0" bIns="0" anchor="b">
                      <a:noAutofit/>
                    </a:bodyPr>
                    <a:p>
                      <a:pPr algn="r"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TOTAL</a:t>
                      </a:r>
                      <a:endParaRPr b="0" lang="es-BO" sz="12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 lIns="44280" rIns="44280" tIns="0" bIns="0" anchor="b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191</a:t>
                      </a:r>
                      <a:endParaRPr b="0" lang="es-BO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84" name="Tabla 1"/>
          <p:cNvGraphicFramePr/>
          <p:nvPr/>
        </p:nvGraphicFramePr>
        <p:xfrm>
          <a:off x="11983320" y="6732720"/>
          <a:ext cx="4912200" cy="3134880"/>
        </p:xfrm>
        <a:graphic>
          <a:graphicData uri="http://schemas.openxmlformats.org/drawingml/2006/table">
            <a:tbl>
              <a:tblPr/>
              <a:tblGrid>
                <a:gridCol w="3019320"/>
                <a:gridCol w="1892520"/>
              </a:tblGrid>
              <a:tr h="594720">
                <a:tc gridSpan="2">
                  <a:txBody>
                    <a:bodyPr lIns="44280" rIns="44280" tIns="0" bIns="0" anchor="b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NOTARIOS DE FE PUBLICA POSESIONADOS – GESTIÓN 2024</a:t>
                      </a:r>
                      <a:endParaRPr b="0" lang="es-BO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es-BO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</a:tr>
              <a:tr h="230760">
                <a:tc>
                  <a:txBody>
                    <a:bodyPr lIns="44280" rIns="44280" tIns="0" bIns="0" anchor="b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DEPARTAMENTO</a:t>
                      </a:r>
                      <a:endParaRPr b="0" lang="es-BO" sz="12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 lIns="44280" rIns="44280" tIns="0" bIns="0" anchor="b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VIGENTES</a:t>
                      </a:r>
                      <a:endParaRPr b="0" lang="es-BO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30760">
                <a:tc>
                  <a:txBody>
                    <a:bodyPr lIns="44280" rIns="44280" tIns="0" bIns="0" anchor="b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LA PAZ</a:t>
                      </a:r>
                      <a:endParaRPr b="0" lang="es-BO" sz="12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 lIns="44280" rIns="44280" tIns="0" bIns="0" anchor="b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  <a:endParaRPr b="0" lang="es-BO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30760">
                <a:tc>
                  <a:txBody>
                    <a:bodyPr lIns="44280" rIns="44280" tIns="0" bIns="0" anchor="b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COCHABAMBA</a:t>
                      </a:r>
                      <a:endParaRPr b="0" lang="es-BO" sz="12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 lIns="44280" rIns="44280" tIns="0" bIns="0" anchor="b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  <a:endParaRPr b="0" lang="es-BO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30760">
                <a:tc>
                  <a:txBody>
                    <a:bodyPr lIns="44280" rIns="44280" tIns="0" bIns="0" anchor="b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SANTA CRUZ</a:t>
                      </a:r>
                      <a:endParaRPr b="0" lang="es-BO" sz="12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 lIns="44280" rIns="44280" tIns="0" bIns="0" anchor="b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  <a:endParaRPr b="0" lang="es-BO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30760">
                <a:tc>
                  <a:txBody>
                    <a:bodyPr lIns="44280" rIns="44280" tIns="0" bIns="0" anchor="b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BENI </a:t>
                      </a:r>
                      <a:endParaRPr b="0" lang="es-BO" sz="12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 lIns="44280" rIns="44280" tIns="0" bIns="0" anchor="b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  <a:endParaRPr b="0" lang="es-BO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30760">
                <a:tc>
                  <a:txBody>
                    <a:bodyPr lIns="44280" rIns="44280" tIns="0" bIns="0" anchor="b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PANDO</a:t>
                      </a:r>
                      <a:endParaRPr b="0" lang="es-BO" sz="12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 lIns="44280" rIns="44280" tIns="0" bIns="0" anchor="b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b="0" lang="es-BO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30760">
                <a:tc>
                  <a:txBody>
                    <a:bodyPr lIns="44280" rIns="44280" tIns="0" bIns="0" anchor="b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ORURO </a:t>
                      </a:r>
                      <a:endParaRPr b="0" lang="es-BO" sz="12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 lIns="44280" rIns="44280" tIns="0" bIns="0" anchor="b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  <a:endParaRPr b="0" lang="es-BO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30760">
                <a:tc>
                  <a:txBody>
                    <a:bodyPr lIns="44280" rIns="44280" tIns="0" bIns="0" anchor="b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POTOSÍ</a:t>
                      </a:r>
                      <a:endParaRPr b="0" lang="es-BO" sz="12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 lIns="44280" rIns="44280" tIns="0" bIns="0" anchor="b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  <a:endParaRPr b="0" lang="es-BO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30760">
                <a:tc>
                  <a:txBody>
                    <a:bodyPr lIns="44280" rIns="44280" tIns="0" bIns="0" anchor="b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CHUQUISACA</a:t>
                      </a:r>
                      <a:endParaRPr b="0" lang="es-BO" sz="12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 lIns="44280" rIns="44280" tIns="0" bIns="0" anchor="b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  <a:endParaRPr b="0" lang="es-BO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30760">
                <a:tc>
                  <a:txBody>
                    <a:bodyPr lIns="44280" rIns="44280" tIns="0" bIns="0" anchor="b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TARIJA</a:t>
                      </a:r>
                      <a:endParaRPr b="0" lang="es-BO" sz="12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 lIns="44280" rIns="44280" tIns="0" bIns="0" anchor="b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  <a:endParaRPr b="0" lang="es-BO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30760">
                <a:tc>
                  <a:txBody>
                    <a:bodyPr lIns="44280" rIns="44280" tIns="0" bIns="0" anchor="b">
                      <a:noAutofit/>
                    </a:bodyPr>
                    <a:p>
                      <a:pPr algn="r">
                        <a:lnSpc>
                          <a:spcPct val="107000"/>
                        </a:lnSpc>
                      </a:pPr>
                      <a:r>
                        <a:rPr b="1" lang="es-419" sz="12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TOTAL</a:t>
                      </a:r>
                      <a:endParaRPr b="0" lang="es-BO" sz="12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 lIns="44280" rIns="44280" tIns="0" bIns="0" anchor="b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60</a:t>
                      </a:r>
                      <a:endParaRPr b="0" lang="es-BO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85" name="Tabla 6"/>
          <p:cNvGraphicFramePr/>
          <p:nvPr/>
        </p:nvGraphicFramePr>
        <p:xfrm>
          <a:off x="6197400" y="2973240"/>
          <a:ext cx="5266440" cy="3301200"/>
        </p:xfrm>
        <a:graphic>
          <a:graphicData uri="http://schemas.openxmlformats.org/drawingml/2006/table">
            <a:tbl>
              <a:tblPr/>
              <a:tblGrid>
                <a:gridCol w="3143520"/>
                <a:gridCol w="2122920"/>
              </a:tblGrid>
              <a:tr h="469080">
                <a:tc gridSpan="2">
                  <a:txBody>
                    <a:bodyPr lIns="44280" rIns="44280" tIns="0" bIns="0" anchor="b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1" lang="es-419" sz="1200" spc="-1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NOTARIOS DE FE PUBLICA POSESIONADOS – GESTIÓN 2018</a:t>
                      </a:r>
                      <a:endParaRPr b="0" lang="es-BO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es-BO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</a:tr>
              <a:tr h="260280">
                <a:tc>
                  <a:txBody>
                    <a:bodyPr lIns="44280" rIns="44280" tIns="0" bIns="0" anchor="b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1" lang="es-419" sz="1200" spc="-1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DEPARTAMENTO</a:t>
                      </a:r>
                      <a:endParaRPr b="0" lang="es-BO" sz="12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 lIns="44280" rIns="44280" tIns="0" bIns="0" anchor="b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1" lang="es-419" sz="1200" spc="-1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VIGENTES</a:t>
                      </a:r>
                      <a:endParaRPr b="0" lang="es-BO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60280">
                <a:tc>
                  <a:txBody>
                    <a:bodyPr lIns="44280" rIns="44280" tIns="0" bIns="0" anchor="b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LA PAZ</a:t>
                      </a:r>
                      <a:endParaRPr b="0" lang="es-BO" sz="12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 lIns="44280" rIns="44280" tIns="0" bIns="0" anchor="b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1" lang="es-419" sz="1200" spc="-1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105</a:t>
                      </a:r>
                      <a:endParaRPr b="0" lang="es-BO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60280">
                <a:tc>
                  <a:txBody>
                    <a:bodyPr lIns="44280" rIns="44280" tIns="0" bIns="0" anchor="b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COCHABAMBA</a:t>
                      </a:r>
                      <a:endParaRPr b="0" lang="es-BO" sz="12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 lIns="44280" rIns="44280" tIns="0" bIns="0" anchor="b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1" lang="es-419" sz="1200" spc="-1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78</a:t>
                      </a:r>
                      <a:endParaRPr b="0" lang="es-BO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60280">
                <a:tc>
                  <a:txBody>
                    <a:bodyPr lIns="44280" rIns="44280" tIns="0" bIns="0" anchor="b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SANTA CRUZ</a:t>
                      </a:r>
                      <a:endParaRPr b="0" lang="es-BO" sz="12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 lIns="44280" rIns="44280" tIns="0" bIns="0" anchor="b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1" lang="es-419" sz="1200" spc="-1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100</a:t>
                      </a:r>
                      <a:endParaRPr b="0" lang="es-BO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60280">
                <a:tc>
                  <a:txBody>
                    <a:bodyPr lIns="44280" rIns="44280" tIns="0" bIns="0" anchor="b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BENI </a:t>
                      </a:r>
                      <a:endParaRPr b="0" lang="es-BO" sz="12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 lIns="44280" rIns="44280" tIns="0" bIns="0" anchor="b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1" lang="es-419" sz="1200" spc="-1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</a:t>
                      </a:r>
                      <a:endParaRPr b="0" lang="es-BO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60280">
                <a:tc>
                  <a:txBody>
                    <a:bodyPr lIns="44280" rIns="44280" tIns="0" bIns="0" anchor="b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 </a:t>
                      </a:r>
                      <a:r>
                        <a:rPr b="0" lang="es-419" sz="1200" spc="-1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PANDO</a:t>
                      </a:r>
                      <a:endParaRPr b="0" lang="es-BO" sz="12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 lIns="44280" rIns="44280" tIns="0" bIns="0" anchor="b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1" lang="es-419" sz="1200" spc="-1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2</a:t>
                      </a:r>
                      <a:endParaRPr b="0" lang="es-BO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60280">
                <a:tc>
                  <a:txBody>
                    <a:bodyPr lIns="44280" rIns="44280" tIns="0" bIns="0" anchor="b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ORURO </a:t>
                      </a:r>
                      <a:endParaRPr b="0" lang="es-BO" sz="12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 lIns="44280" rIns="44280" tIns="0" bIns="0" anchor="b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1" lang="es-419" sz="1200" spc="-1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11</a:t>
                      </a:r>
                      <a:endParaRPr b="0" lang="es-BO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60280">
                <a:tc>
                  <a:txBody>
                    <a:bodyPr lIns="44280" rIns="44280" tIns="0" bIns="0" anchor="b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POTOSÍ</a:t>
                      </a:r>
                      <a:endParaRPr b="0" lang="es-BO" sz="12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 lIns="44280" rIns="44280" tIns="0" bIns="0" anchor="b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1" lang="es-419" sz="1200" spc="-1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11</a:t>
                      </a:r>
                      <a:endParaRPr b="0" lang="es-BO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60280">
                <a:tc>
                  <a:txBody>
                    <a:bodyPr lIns="44280" rIns="44280" tIns="0" bIns="0" anchor="b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CHUQUISACA</a:t>
                      </a:r>
                      <a:endParaRPr b="0" lang="es-BO" sz="12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 lIns="44280" rIns="44280" tIns="0" bIns="0" anchor="b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1" lang="es-419" sz="1200" spc="-1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22</a:t>
                      </a:r>
                      <a:endParaRPr b="0" lang="es-BO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60280">
                <a:tc>
                  <a:txBody>
                    <a:bodyPr lIns="44280" rIns="44280" tIns="0" bIns="0" anchor="b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es-419" sz="1200" spc="-1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TARIJA</a:t>
                      </a:r>
                      <a:endParaRPr b="0" lang="es-BO" sz="12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 lIns="44280" rIns="44280" tIns="0" bIns="0" anchor="b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1" lang="es-419" sz="1200" spc="-1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15</a:t>
                      </a:r>
                      <a:endParaRPr b="0" lang="es-BO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27880">
                <a:tc>
                  <a:txBody>
                    <a:bodyPr lIns="44280" rIns="44280" tIns="0" bIns="0" anchor="b">
                      <a:noAutofit/>
                    </a:bodyPr>
                    <a:p>
                      <a:pPr algn="r">
                        <a:lnSpc>
                          <a:spcPct val="107000"/>
                        </a:lnSpc>
                      </a:pPr>
                      <a:r>
                        <a:rPr b="1" lang="es-419" sz="1200" spc="-1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TOTAL</a:t>
                      </a:r>
                      <a:endParaRPr b="0" lang="es-BO" sz="12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  <a:tc>
                  <a:txBody>
                    <a:bodyPr lIns="44280" rIns="44280" tIns="0" bIns="0" anchor="b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1" lang="es-419" sz="1200" spc="-1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354</a:t>
                      </a:r>
                      <a:endParaRPr b="0" lang="es-BO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b" marL="44280" marR="4428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transition spd="slow">
    <p:push dir="u"/>
  </p:transition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6" name="Título 1"/>
          <p:cNvSpPr/>
          <p:nvPr/>
        </p:nvSpPr>
        <p:spPr>
          <a:xfrm>
            <a:off x="4854240" y="867240"/>
            <a:ext cx="8360640" cy="620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s-ES" sz="3600" spc="-1" strike="noStrike">
                <a:solidFill>
                  <a:srgbClr val="e2ac00"/>
                </a:solidFill>
                <a:latin typeface="Arial"/>
                <a:ea typeface="Arial"/>
              </a:rPr>
              <a:t>MODERNIZACIÓN TECNOLÓGICA </a:t>
            </a:r>
            <a:endParaRPr b="0" lang="es-BO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7" name="Rectángulo 22"/>
          <p:cNvSpPr/>
          <p:nvPr/>
        </p:nvSpPr>
        <p:spPr>
          <a:xfrm>
            <a:off x="1149840" y="1788840"/>
            <a:ext cx="9592200" cy="2199240"/>
          </a:xfrm>
          <a:prstGeom prst="rect">
            <a:avLst/>
          </a:prstGeom>
          <a:solidFill>
            <a:schemeClr val="bg1"/>
          </a:solidFill>
          <a:ln>
            <a:solidFill>
              <a:srgbClr val="ffffff">
                <a:lumMod val="85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just">
              <a:lnSpc>
                <a:spcPct val="150000"/>
              </a:lnSpc>
            </a:pPr>
            <a:r>
              <a:rPr b="1" lang="es-BO" sz="2000" spc="-1" strike="noStrike">
                <a:solidFill>
                  <a:schemeClr val="dk1"/>
                </a:solidFill>
                <a:latin typeface="Calibri"/>
                <a:ea typeface="Arial"/>
              </a:rPr>
              <a:t>DIRNOPLU </a:t>
            </a:r>
            <a:r>
              <a:rPr b="0" lang="es-BO" sz="2000" spc="-1" strike="noStrike">
                <a:solidFill>
                  <a:schemeClr val="dk1"/>
                </a:solidFill>
                <a:latin typeface="Calibri"/>
                <a:ea typeface="Arial"/>
              </a:rPr>
              <a:t>se ha consolidado como un referente internacional gracias al </a:t>
            </a:r>
            <a:r>
              <a:rPr b="1" lang="es-BO" sz="2000" spc="-1" strike="noStrike">
                <a:solidFill>
                  <a:schemeClr val="dk1"/>
                </a:solidFill>
                <a:latin typeface="Calibri"/>
                <a:ea typeface="Arial"/>
              </a:rPr>
              <a:t>Sistema Informático del Notariado Plurinacional (SINPLU - 2022)</a:t>
            </a:r>
            <a:r>
              <a:rPr b="0" lang="es-BO" sz="2000" spc="-1" strike="noStrike">
                <a:solidFill>
                  <a:schemeClr val="dk1"/>
                </a:solidFill>
                <a:latin typeface="Calibri"/>
                <a:ea typeface="Arial"/>
              </a:rPr>
              <a:t>, el cual permite la emisión de documentos en formato físico y electrónico.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8" name="Rectángulo 23"/>
          <p:cNvSpPr/>
          <p:nvPr/>
        </p:nvSpPr>
        <p:spPr>
          <a:xfrm>
            <a:off x="9094320" y="5751000"/>
            <a:ext cx="8360640" cy="4150440"/>
          </a:xfrm>
          <a:prstGeom prst="rect">
            <a:avLst/>
          </a:prstGeom>
          <a:solidFill>
            <a:schemeClr val="bg1"/>
          </a:solidFill>
          <a:ln>
            <a:solidFill>
              <a:srgbClr val="ffffff">
                <a:lumMod val="85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50000"/>
              </a:lnSpc>
            </a:pPr>
            <a:r>
              <a:rPr b="1" lang="es-ES" sz="2000" spc="-1" strike="noStrike">
                <a:solidFill>
                  <a:schemeClr val="dk1"/>
                </a:solidFill>
                <a:latin typeface="Calibri"/>
                <a:ea typeface="Arial"/>
              </a:rPr>
              <a:t>El SINPLU interopera</a:t>
            </a:r>
            <a:r>
              <a:rPr b="0" lang="es-ES" sz="2000" spc="-1" strike="noStrike">
                <a:solidFill>
                  <a:schemeClr val="dk1"/>
                </a:solidFill>
                <a:latin typeface="Calibri"/>
                <a:ea typeface="Arial"/>
              </a:rPr>
              <a:t>  </a:t>
            </a:r>
            <a:r>
              <a:rPr b="1" lang="es-ES" sz="2000" spc="-1" strike="noStrike">
                <a:solidFill>
                  <a:schemeClr val="dk1"/>
                </a:solidFill>
                <a:latin typeface="Calibri"/>
                <a:ea typeface="Arial"/>
              </a:rPr>
              <a:t>con otros Sistemas: </a:t>
            </a:r>
            <a:r>
              <a:rPr b="0" lang="es-ES" sz="2000" spc="-1" strike="noStrike">
                <a:solidFill>
                  <a:schemeClr val="dk1"/>
                </a:solidFill>
                <a:latin typeface="Calibri"/>
                <a:ea typeface="Arial"/>
              </a:rPr>
              <a:t>SEGIP, SEPREC.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5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b="1" lang="es-ES" sz="2000" spc="-1" strike="noStrike">
                <a:solidFill>
                  <a:schemeClr val="dk1"/>
                </a:solidFill>
                <a:latin typeface="Calibri"/>
                <a:ea typeface="Arial"/>
              </a:rPr>
              <a:t>COLIBRI Consular</a:t>
            </a:r>
            <a:r>
              <a:rPr b="0" lang="es-ES" sz="2000" spc="-1" strike="noStrike">
                <a:solidFill>
                  <a:schemeClr val="dk1"/>
                </a:solidFill>
                <a:latin typeface="Calibri"/>
                <a:ea typeface="Arial"/>
              </a:rPr>
              <a:t>: Con </a:t>
            </a:r>
            <a:r>
              <a:rPr b="1" lang="es-BO" sz="2800" spc="-1" strike="noStrike">
                <a:solidFill>
                  <a:schemeClr val="dk1"/>
                </a:solidFill>
                <a:latin typeface="Calibri"/>
                <a:ea typeface="Arial"/>
              </a:rPr>
              <a:t>12.035</a:t>
            </a:r>
            <a:r>
              <a:rPr b="0" lang="es-BO" sz="2000" spc="-1" strike="noStrike">
                <a:solidFill>
                  <a:schemeClr val="dk1"/>
                </a:solidFill>
                <a:latin typeface="Calibri"/>
                <a:ea typeface="Arial"/>
              </a:rPr>
              <a:t> </a:t>
            </a:r>
            <a:r>
              <a:rPr b="0" lang="es-ES" sz="2000" spc="-1" strike="noStrike">
                <a:solidFill>
                  <a:schemeClr val="dk1"/>
                </a:solidFill>
                <a:latin typeface="Calibri"/>
                <a:ea typeface="Arial"/>
              </a:rPr>
              <a:t> documentos consolidados mediante el</a:t>
            </a:r>
            <a:r>
              <a:rPr b="1" lang="es-ES" sz="2000" spc="-1" strike="noStrike">
                <a:solidFill>
                  <a:srgbClr val="ff0000"/>
                </a:solidFill>
                <a:latin typeface="Calibri"/>
                <a:ea typeface="Arial"/>
              </a:rPr>
              <a:t> </a:t>
            </a:r>
            <a:r>
              <a:rPr b="0" lang="es-ES" sz="2000" spc="-1" strike="noStrike">
                <a:solidFill>
                  <a:schemeClr val="dk1"/>
                </a:solidFill>
                <a:latin typeface="Calibri"/>
                <a:ea typeface="Arial"/>
              </a:rPr>
              <a:t> intercambio de documentos notariales a través de las Embajadas y Consulados de Bolivia en el exterior. 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5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b="1" lang="es-ES" sz="2000" spc="-1" strike="noStrike">
                <a:solidFill>
                  <a:schemeClr val="dk1"/>
                </a:solidFill>
                <a:latin typeface="Calibri"/>
                <a:ea typeface="Arial"/>
              </a:rPr>
              <a:t>IBERFIDES: </a:t>
            </a:r>
            <a:r>
              <a:rPr b="0" lang="es-ES" sz="2000" spc="-1" strike="noStrike">
                <a:solidFill>
                  <a:schemeClr val="dk1"/>
                </a:solidFill>
                <a:latin typeface="Calibri"/>
                <a:ea typeface="Arial"/>
              </a:rPr>
              <a:t>Cerca de </a:t>
            </a:r>
            <a:r>
              <a:rPr b="1" lang="es-ES" sz="2400" spc="-1" strike="noStrike">
                <a:solidFill>
                  <a:schemeClr val="dk1"/>
                </a:solidFill>
                <a:latin typeface="Calibri"/>
                <a:ea typeface="Arial"/>
              </a:rPr>
              <a:t>100</a:t>
            </a:r>
            <a:r>
              <a:rPr b="0" lang="es-ES" sz="2000" spc="-1" strike="noStrike">
                <a:solidFill>
                  <a:schemeClr val="dk1"/>
                </a:solidFill>
                <a:latin typeface="Calibri"/>
                <a:ea typeface="Arial"/>
              </a:rPr>
              <a:t> documentos remitidos entre España y Bolivia.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algn="just">
              <a:lnSpc>
                <a:spcPct val="15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b="0" lang="es-ES" sz="2000" spc="-1" strike="noStrike">
                <a:solidFill>
                  <a:schemeClr val="dk1"/>
                </a:solidFill>
                <a:latin typeface="Calibri"/>
                <a:ea typeface="Arial"/>
              </a:rPr>
              <a:t>Notaría Segura y Notaría Segura Móvil: Verificación de Documentos y Notarías vigentes.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389" name="Imagen 27" descr=""/>
          <p:cNvPicPr/>
          <p:nvPr/>
        </p:nvPicPr>
        <p:blipFill>
          <a:blip r:embed="rId1"/>
          <a:stretch/>
        </p:blipFill>
        <p:spPr>
          <a:xfrm>
            <a:off x="618120" y="9036000"/>
            <a:ext cx="2260080" cy="865440"/>
          </a:xfrm>
          <a:prstGeom prst="rect">
            <a:avLst/>
          </a:prstGeom>
          <a:ln w="0">
            <a:noFill/>
          </a:ln>
        </p:spPr>
      </p:pic>
      <p:pic>
        <p:nvPicPr>
          <p:cNvPr id="1390" name="Imagen 2" descr=""/>
          <p:cNvPicPr/>
          <p:nvPr/>
        </p:nvPicPr>
        <p:blipFill>
          <a:blip r:embed="rId2"/>
          <a:stretch/>
        </p:blipFill>
        <p:spPr>
          <a:xfrm>
            <a:off x="11331720" y="2091960"/>
            <a:ext cx="5486760" cy="3302280"/>
          </a:xfrm>
          <a:prstGeom prst="rect">
            <a:avLst/>
          </a:prstGeom>
          <a:ln w="0">
            <a:solidFill>
              <a:srgbClr val="000000"/>
            </a:solidFill>
          </a:ln>
          <a:effectLst>
            <a:outerShdw algn="tl" blurRad="190440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1391" name="Tabla 4"/>
          <p:cNvGraphicFramePr/>
          <p:nvPr/>
        </p:nvGraphicFramePr>
        <p:xfrm>
          <a:off x="1149840" y="4763160"/>
          <a:ext cx="7641720" cy="3442320"/>
        </p:xfrm>
        <a:graphic>
          <a:graphicData uri="http://schemas.openxmlformats.org/drawingml/2006/table">
            <a:tbl>
              <a:tblPr/>
              <a:tblGrid>
                <a:gridCol w="3856680"/>
                <a:gridCol w="1892520"/>
                <a:gridCol w="1892520"/>
              </a:tblGrid>
              <a:tr h="240840">
                <a:tc>
                  <a:txBody>
                    <a:bodyPr lIns="68400" rIns="68400" tIns="0" bIns="0" anchor="t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endParaRPr b="0" lang="es-BO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1" lang="es-BO" sz="1400" spc="-1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</a:rPr>
                        <a:t>TIPO DOCUMENTO</a:t>
                      </a:r>
                      <a:endParaRPr b="0" lang="es-BO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</a:pPr>
                      <a:endParaRPr b="0" lang="es-BO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endParaRPr b="0" lang="es-BO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1" lang="es-BO" sz="14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GESTIÓN 2025</a:t>
                      </a:r>
                      <a:endParaRPr b="0" lang="es-BO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 algn="ctr">
                        <a:lnSpc>
                          <a:spcPct val="107000"/>
                        </a:lnSpc>
                      </a:pPr>
                      <a:endParaRPr b="0" lang="es-BO" sz="14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b="1" lang="es-BO" sz="1400" spc="-1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</a:rPr>
                        <a:t>DE 2022 A 2025</a:t>
                      </a:r>
                      <a:endParaRPr b="0" lang="es-BO" sz="14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</a:tr>
              <a:tr h="350280">
                <a:tc>
                  <a:txBody>
                    <a:bodyPr lIns="68400" rIns="68400" tIns="0" bIns="0" anchor="t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es-BO" sz="1400" spc="-1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</a:rPr>
                        <a:t>Certificación de Firmas</a:t>
                      </a:r>
                      <a:endParaRPr b="0" lang="es-BO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es-BO" sz="14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              </a:t>
                      </a:r>
                      <a:r>
                        <a:rPr b="0" lang="es-BO" sz="14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986.423   </a:t>
                      </a:r>
                      <a:endParaRPr b="0" lang="es-BO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es-BO" sz="1400" spc="-1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</a:rPr>
                        <a:t>           </a:t>
                      </a:r>
                      <a:r>
                        <a:rPr b="0" lang="es-BO" sz="1400" spc="-1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</a:rPr>
                        <a:t>3.289.422   </a:t>
                      </a:r>
                      <a:endParaRPr b="0" lang="es-BO" sz="14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</a:tr>
              <a:tr h="350280">
                <a:tc>
                  <a:txBody>
                    <a:bodyPr lIns="68400" rIns="68400" tIns="0" bIns="0" anchor="t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es-BO" sz="1400" spc="-1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</a:rPr>
                        <a:t>Escrituras Públicas</a:t>
                      </a:r>
                      <a:endParaRPr b="0" lang="es-BO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es-BO" sz="14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              </a:t>
                      </a:r>
                      <a:r>
                        <a:rPr b="0" lang="es-BO" sz="14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604.678   </a:t>
                      </a:r>
                      <a:endParaRPr b="0" lang="es-BO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es-BO" sz="1400" spc="-1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</a:rPr>
                        <a:t>           </a:t>
                      </a:r>
                      <a:r>
                        <a:rPr b="0" lang="es-BO" sz="1400" spc="-1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</a:rPr>
                        <a:t>2.014.163   </a:t>
                      </a:r>
                      <a:endParaRPr b="0" lang="es-BO" sz="14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</a:tr>
              <a:tr h="350280">
                <a:tc>
                  <a:txBody>
                    <a:bodyPr lIns="68400" rIns="68400" tIns="0" bIns="0" anchor="t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es-BO" sz="1400" spc="-1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</a:rPr>
                        <a:t>Poderes</a:t>
                      </a:r>
                      <a:endParaRPr b="0" lang="es-BO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es-BO" sz="14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              </a:t>
                      </a:r>
                      <a:r>
                        <a:rPr b="0" lang="es-BO" sz="14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438.578   </a:t>
                      </a:r>
                      <a:endParaRPr b="0" lang="es-BO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es-BO" sz="1400" spc="-1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</a:rPr>
                        <a:t>           </a:t>
                      </a:r>
                      <a:r>
                        <a:rPr b="0" lang="es-BO" sz="1400" spc="-1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</a:rPr>
                        <a:t>1.452.428   </a:t>
                      </a:r>
                      <a:endParaRPr b="0" lang="es-BO" sz="14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</a:tr>
              <a:tr h="350280">
                <a:tc>
                  <a:txBody>
                    <a:bodyPr lIns="68400" rIns="68400" tIns="0" bIns="0" anchor="t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es-BO" sz="1400" spc="-1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</a:rPr>
                        <a:t>Declaraciones Voluntarias</a:t>
                      </a:r>
                      <a:endParaRPr b="0" lang="es-BO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es-BO" sz="14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              </a:t>
                      </a:r>
                      <a:r>
                        <a:rPr b="0" lang="es-BO" sz="14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349.719   </a:t>
                      </a:r>
                      <a:endParaRPr b="0" lang="es-BO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es-BO" sz="1400" spc="-1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</a:rPr>
                        <a:t>               </a:t>
                      </a:r>
                      <a:r>
                        <a:rPr b="0" lang="es-BO" sz="1400" spc="-1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</a:rPr>
                        <a:t>982.358   </a:t>
                      </a:r>
                      <a:endParaRPr b="0" lang="es-BO" sz="14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</a:tr>
              <a:tr h="350280">
                <a:tc>
                  <a:txBody>
                    <a:bodyPr lIns="68400" rIns="68400" tIns="0" bIns="0" anchor="t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es-BO" sz="1400" spc="-1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</a:rPr>
                        <a:t>Certificaciones y Otros</a:t>
                      </a:r>
                      <a:endParaRPr b="0" lang="es-BO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es-BO" sz="14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              </a:t>
                      </a:r>
                      <a:r>
                        <a:rPr b="0" lang="es-BO" sz="14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198.894   </a:t>
                      </a:r>
                      <a:endParaRPr b="0" lang="es-BO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es-BO" sz="1400" spc="-1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</a:rPr>
                        <a:t>               </a:t>
                      </a:r>
                      <a:r>
                        <a:rPr b="0" lang="es-BO" sz="1400" spc="-1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</a:rPr>
                        <a:t>607.683   </a:t>
                      </a:r>
                      <a:endParaRPr b="0" lang="es-BO" sz="14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</a:tr>
              <a:tr h="350280">
                <a:tc>
                  <a:txBody>
                    <a:bodyPr lIns="68400" rIns="68400" tIns="0" bIns="0" anchor="t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es-BO" sz="1400" spc="-1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</a:rPr>
                        <a:t>Actas Notariales</a:t>
                      </a:r>
                      <a:endParaRPr b="0" lang="es-BO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es-BO" sz="14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              </a:t>
                      </a:r>
                      <a:r>
                        <a:rPr b="0" lang="es-BO" sz="14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166.724   </a:t>
                      </a:r>
                      <a:endParaRPr b="0" lang="es-BO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es-BO" sz="1400" spc="-1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</a:rPr>
                        <a:t>               </a:t>
                      </a:r>
                      <a:r>
                        <a:rPr b="0" lang="es-BO" sz="1400" spc="-1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</a:rPr>
                        <a:t>503.506   </a:t>
                      </a:r>
                      <a:endParaRPr b="0" lang="es-BO" sz="14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</a:tr>
              <a:tr h="429840">
                <a:tc>
                  <a:txBody>
                    <a:bodyPr lIns="68400" rIns="68400" tIns="0" bIns="0" anchor="t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es-BO" sz="1400" spc="-1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</a:rPr>
                        <a:t>Permiso de Viaje al Exterior de Menores</a:t>
                      </a:r>
                      <a:endParaRPr b="0" lang="es-BO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es-BO" sz="14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                  </a:t>
                      </a:r>
                      <a:r>
                        <a:rPr b="0" lang="es-BO" sz="14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5.833   </a:t>
                      </a:r>
                      <a:endParaRPr b="0" lang="es-BO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0" lang="es-BO" sz="1400" spc="-1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</a:rPr>
                        <a:t>                 </a:t>
                      </a:r>
                      <a:r>
                        <a:rPr b="0" lang="es-BO" sz="1400" spc="-1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</a:rPr>
                        <a:t>20.132   </a:t>
                      </a:r>
                      <a:endParaRPr b="0" lang="es-BO" sz="14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</a:tr>
              <a:tr h="350280">
                <a:tc>
                  <a:txBody>
                    <a:bodyPr lIns="68400" rIns="68400" tIns="0" bIns="0" anchor="t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es-BO" sz="1400" spc="-1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</a:rPr>
                        <a:t>Total</a:t>
                      </a:r>
                      <a:endParaRPr b="0" lang="es-BO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es-BO" sz="14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           </a:t>
                      </a:r>
                      <a:r>
                        <a:rPr b="1" lang="es-BO" sz="14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2.750.849   </a:t>
                      </a:r>
                      <a:endParaRPr b="0" lang="es-BO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>
                        <a:lnSpc>
                          <a:spcPct val="107000"/>
                        </a:lnSpc>
                      </a:pPr>
                      <a:r>
                        <a:rPr b="1" lang="es-BO" sz="1400" spc="-1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</a:rPr>
                        <a:t>           </a:t>
                      </a:r>
                      <a:r>
                        <a:rPr b="1" lang="es-BO" sz="1400" spc="-1" strike="noStrike">
                          <a:solidFill>
                            <a:srgbClr val="ffffff"/>
                          </a:solidFill>
                          <a:latin typeface="Calibri"/>
                          <a:ea typeface="Calibri"/>
                        </a:rPr>
                        <a:t>8.869.692   </a:t>
                      </a:r>
                      <a:endParaRPr b="0" lang="es-BO" sz="14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cc9900"/>
                    </a:solidFill>
                  </a:tcPr>
                </a:tc>
              </a:tr>
            </a:tbl>
          </a:graphicData>
        </a:graphic>
      </p:graphicFrame>
      <p:sp>
        <p:nvSpPr>
          <p:cNvPr id="1392" name="Flecha: hacia abajo 5"/>
          <p:cNvSpPr/>
          <p:nvPr/>
        </p:nvSpPr>
        <p:spPr>
          <a:xfrm>
            <a:off x="1299600" y="3797640"/>
            <a:ext cx="896760" cy="121068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cc9900"/>
          </a:solidFill>
          <a:ln>
            <a:solidFill>
              <a:srgbClr val="000000">
                <a:lumMod val="50000"/>
                <a:lumOff val="5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s-BO" sz="1400" spc="-1" strike="noStrike">
              <a:ln>
                <a:solidFill>
                  <a:schemeClr val="lt1">
                    <a:lumMod val="95000"/>
                  </a:schemeClr>
                </a:solidFill>
              </a:ln>
              <a:solidFill>
                <a:srgbClr val="ffffff"/>
              </a:solidFill>
              <a:latin typeface="Calibri"/>
              <a:ea typeface="Arial"/>
            </a:endParaRPr>
          </a:p>
        </p:txBody>
      </p:sp>
      <p:sp>
        <p:nvSpPr>
          <p:cNvPr id="1393" name="Flecha: hacia abajo 14"/>
          <p:cNvSpPr/>
          <p:nvPr/>
        </p:nvSpPr>
        <p:spPr>
          <a:xfrm>
            <a:off x="9381240" y="4102920"/>
            <a:ext cx="875880" cy="153324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cc9900"/>
          </a:solidFill>
          <a:ln>
            <a:solidFill>
              <a:srgbClr val="000000">
                <a:lumMod val="50000"/>
                <a:lumOff val="5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s-BO" sz="1400" spc="-1" strike="noStrike">
              <a:ln>
                <a:solidFill>
                  <a:schemeClr val="lt1">
                    <a:lumMod val="95000"/>
                  </a:schemeClr>
                </a:solidFill>
              </a:ln>
              <a:solidFill>
                <a:srgbClr val="ffffff"/>
              </a:solidFill>
              <a:latin typeface="Calibri"/>
              <a:ea typeface="Arial"/>
            </a:endParaRPr>
          </a:p>
        </p:txBody>
      </p:sp>
    </p:spTree>
  </p:cSld>
  <p:transition spd="slow">
    <p:push dir="u"/>
  </p:transition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43;p17"/>
          <p:cNvSpPr/>
          <p:nvPr/>
        </p:nvSpPr>
        <p:spPr>
          <a:xfrm>
            <a:off x="1028880" y="7440480"/>
            <a:ext cx="392400" cy="392400"/>
          </a:xfrm>
          <a:custGeom>
            <a:avLst/>
            <a:gdLst>
              <a:gd name="textAreaLeft" fmla="*/ 0 w 392400"/>
              <a:gd name="textAreaRight" fmla="*/ 392760 w 392400"/>
              <a:gd name="textAreaTop" fmla="*/ 0 h 392400"/>
              <a:gd name="textAreaBottom" fmla="*/ 392760 h 392400"/>
            </a:gdLst>
            <a:ahLst/>
            <a:rect l="textAreaLeft" t="textAreaTop" r="textAreaRight" b="textAreaBottom"/>
            <a:pathLst>
              <a:path w="392635" h="392635">
                <a:moveTo>
                  <a:pt x="0" y="0"/>
                </a:moveTo>
                <a:lnTo>
                  <a:pt x="392635" y="0"/>
                </a:lnTo>
                <a:lnTo>
                  <a:pt x="392635" y="392634"/>
                </a:lnTo>
                <a:lnTo>
                  <a:pt x="0" y="39263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395" name="Google Shape;144;p17"/>
          <p:cNvSpPr/>
          <p:nvPr/>
        </p:nvSpPr>
        <p:spPr>
          <a:xfrm>
            <a:off x="9312120" y="7440480"/>
            <a:ext cx="392400" cy="392400"/>
          </a:xfrm>
          <a:custGeom>
            <a:avLst/>
            <a:gdLst>
              <a:gd name="textAreaLeft" fmla="*/ 0 w 392400"/>
              <a:gd name="textAreaRight" fmla="*/ 392760 w 392400"/>
              <a:gd name="textAreaTop" fmla="*/ 0 h 392400"/>
              <a:gd name="textAreaBottom" fmla="*/ 392760 h 392400"/>
            </a:gdLst>
            <a:ahLst/>
            <a:rect l="textAreaLeft" t="textAreaTop" r="textAreaRight" b="textAreaBottom"/>
            <a:pathLst>
              <a:path w="392635" h="392635">
                <a:moveTo>
                  <a:pt x="0" y="0"/>
                </a:moveTo>
                <a:lnTo>
                  <a:pt x="392635" y="0"/>
                </a:lnTo>
                <a:lnTo>
                  <a:pt x="392635" y="392634"/>
                </a:lnTo>
                <a:lnTo>
                  <a:pt x="0" y="39263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396" name="Google Shape;145;p17"/>
          <p:cNvSpPr/>
          <p:nvPr/>
        </p:nvSpPr>
        <p:spPr>
          <a:xfrm>
            <a:off x="1028880" y="6312600"/>
            <a:ext cx="392400" cy="392400"/>
          </a:xfrm>
          <a:custGeom>
            <a:avLst/>
            <a:gdLst>
              <a:gd name="textAreaLeft" fmla="*/ 0 w 392400"/>
              <a:gd name="textAreaRight" fmla="*/ 392760 w 392400"/>
              <a:gd name="textAreaTop" fmla="*/ 0 h 392400"/>
              <a:gd name="textAreaBottom" fmla="*/ 392760 h 392400"/>
            </a:gdLst>
            <a:ahLst/>
            <a:rect l="textAreaLeft" t="textAreaTop" r="textAreaRight" b="textAreaBottom"/>
            <a:pathLst>
              <a:path w="392635" h="392635">
                <a:moveTo>
                  <a:pt x="0" y="0"/>
                </a:moveTo>
                <a:lnTo>
                  <a:pt x="392635" y="0"/>
                </a:lnTo>
                <a:lnTo>
                  <a:pt x="392635" y="392634"/>
                </a:lnTo>
                <a:lnTo>
                  <a:pt x="0" y="39263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397" name="Google Shape;146;p17"/>
          <p:cNvSpPr/>
          <p:nvPr/>
        </p:nvSpPr>
        <p:spPr>
          <a:xfrm>
            <a:off x="9312120" y="6312600"/>
            <a:ext cx="392400" cy="392400"/>
          </a:xfrm>
          <a:custGeom>
            <a:avLst/>
            <a:gdLst>
              <a:gd name="textAreaLeft" fmla="*/ 0 w 392400"/>
              <a:gd name="textAreaRight" fmla="*/ 392760 w 392400"/>
              <a:gd name="textAreaTop" fmla="*/ 0 h 392400"/>
              <a:gd name="textAreaBottom" fmla="*/ 392760 h 392400"/>
            </a:gdLst>
            <a:ahLst/>
            <a:rect l="textAreaLeft" t="textAreaTop" r="textAreaRight" b="textAreaBottom"/>
            <a:pathLst>
              <a:path w="392635" h="392635">
                <a:moveTo>
                  <a:pt x="0" y="0"/>
                </a:moveTo>
                <a:lnTo>
                  <a:pt x="392635" y="0"/>
                </a:lnTo>
                <a:lnTo>
                  <a:pt x="392635" y="392634"/>
                </a:lnTo>
                <a:lnTo>
                  <a:pt x="0" y="39263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398" name="Google Shape;147;p17"/>
          <p:cNvSpPr/>
          <p:nvPr/>
        </p:nvSpPr>
        <p:spPr>
          <a:xfrm>
            <a:off x="1028880" y="8536680"/>
            <a:ext cx="392400" cy="392400"/>
          </a:xfrm>
          <a:custGeom>
            <a:avLst/>
            <a:gdLst>
              <a:gd name="textAreaLeft" fmla="*/ 0 w 392400"/>
              <a:gd name="textAreaRight" fmla="*/ 392760 w 392400"/>
              <a:gd name="textAreaTop" fmla="*/ 0 h 392400"/>
              <a:gd name="textAreaBottom" fmla="*/ 392760 h 392400"/>
            </a:gdLst>
            <a:ahLst/>
            <a:rect l="textAreaLeft" t="textAreaTop" r="textAreaRight" b="textAreaBottom"/>
            <a:pathLst>
              <a:path w="392635" h="392635">
                <a:moveTo>
                  <a:pt x="0" y="0"/>
                </a:moveTo>
                <a:lnTo>
                  <a:pt x="392635" y="0"/>
                </a:lnTo>
                <a:lnTo>
                  <a:pt x="392635" y="392634"/>
                </a:lnTo>
                <a:lnTo>
                  <a:pt x="0" y="39263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399" name="Google Shape;148;p17"/>
          <p:cNvSpPr/>
          <p:nvPr/>
        </p:nvSpPr>
        <p:spPr>
          <a:xfrm>
            <a:off x="9312120" y="8536680"/>
            <a:ext cx="392400" cy="392400"/>
          </a:xfrm>
          <a:custGeom>
            <a:avLst/>
            <a:gdLst>
              <a:gd name="textAreaLeft" fmla="*/ 0 w 392400"/>
              <a:gd name="textAreaRight" fmla="*/ 392760 w 392400"/>
              <a:gd name="textAreaTop" fmla="*/ 0 h 392400"/>
              <a:gd name="textAreaBottom" fmla="*/ 392760 h 392400"/>
            </a:gdLst>
            <a:ahLst/>
            <a:rect l="textAreaLeft" t="textAreaTop" r="textAreaRight" b="textAreaBottom"/>
            <a:pathLst>
              <a:path w="392635" h="392635">
                <a:moveTo>
                  <a:pt x="0" y="0"/>
                </a:moveTo>
                <a:lnTo>
                  <a:pt x="392635" y="0"/>
                </a:lnTo>
                <a:lnTo>
                  <a:pt x="392635" y="392634"/>
                </a:lnTo>
                <a:lnTo>
                  <a:pt x="0" y="39263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pic>
        <p:nvPicPr>
          <p:cNvPr id="1400" name="Imagen 1" descr=""/>
          <p:cNvPicPr/>
          <p:nvPr/>
        </p:nvPicPr>
        <p:blipFill>
          <a:blip r:embed="rId7"/>
          <a:stretch/>
        </p:blipFill>
        <p:spPr>
          <a:xfrm>
            <a:off x="481320" y="9199800"/>
            <a:ext cx="2261520" cy="865440"/>
          </a:xfrm>
          <a:prstGeom prst="rect">
            <a:avLst/>
          </a:prstGeom>
          <a:ln w="0">
            <a:noFill/>
          </a:ln>
        </p:spPr>
      </p:pic>
      <p:sp>
        <p:nvSpPr>
          <p:cNvPr id="1401" name="Título 1"/>
          <p:cNvSpPr/>
          <p:nvPr/>
        </p:nvSpPr>
        <p:spPr>
          <a:xfrm>
            <a:off x="1612440" y="1054080"/>
            <a:ext cx="13113000" cy="135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b="1" lang="es-BO" sz="4000" spc="-1" strike="noStrike">
                <a:solidFill>
                  <a:srgbClr val="e2ac00"/>
                </a:solidFill>
                <a:latin typeface="Arial"/>
                <a:ea typeface="Arial"/>
              </a:rPr>
              <a:t>Consolidación del Control Notarial: Lucha contra la Legitimación de Ganancias Ilícitas</a:t>
            </a:r>
            <a:endParaRPr b="0" lang="es-BO" sz="4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s-BO" sz="36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50000"/>
              </a:lnSpc>
            </a:pPr>
            <a:r>
              <a:rPr b="0" lang="es-BO" sz="2000" spc="-1" strike="noStrike">
                <a:solidFill>
                  <a:srgbClr val="000000"/>
                </a:solidFill>
                <a:latin typeface="Arial"/>
                <a:ea typeface="Arial"/>
              </a:rPr>
              <a:t>Desde 2022, </a:t>
            </a:r>
            <a:r>
              <a:rPr b="1" lang="es-BO" sz="2000" spc="-1" strike="noStrike">
                <a:solidFill>
                  <a:srgbClr val="000000"/>
                </a:solidFill>
                <a:latin typeface="Arial"/>
                <a:ea typeface="Arial"/>
              </a:rPr>
              <a:t>DIRNOPLU</a:t>
            </a:r>
            <a:r>
              <a:rPr b="0" lang="es-BO" sz="2000" spc="-1" strike="noStrike">
                <a:solidFill>
                  <a:srgbClr val="000000"/>
                </a:solidFill>
                <a:latin typeface="Arial"/>
                <a:ea typeface="Arial"/>
              </a:rPr>
              <a:t> ha fortalecido su rol como organismo supervisor, garantizando que los Notarios de Fe Pública cumplan con los lineamientos de la </a:t>
            </a:r>
            <a:r>
              <a:rPr b="0" lang="es-ES" sz="2000" spc="-1" strike="noStrike">
                <a:solidFill>
                  <a:srgbClr val="000000"/>
                </a:solidFill>
                <a:latin typeface="Arial"/>
                <a:ea typeface="Arial"/>
              </a:rPr>
              <a:t>Unidad de Investigaciones Financieras (UIF)</a:t>
            </a:r>
            <a:r>
              <a:rPr b="0" lang="es-BO" sz="2000" spc="-1" strike="noStrike">
                <a:solidFill>
                  <a:srgbClr val="000000"/>
                </a:solidFill>
                <a:latin typeface="Arial"/>
                <a:ea typeface="Arial"/>
              </a:rPr>
              <a:t>. Bajo esta política de Estado, durante la gestión 2025 se alcanzó: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marL="457200" indent="-457200" algn="ctr">
              <a:lnSpc>
                <a:spcPct val="15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b="1" lang="es-BO" sz="3200" spc="-1" strike="noStrike" u="sng">
                <a:solidFill>
                  <a:srgbClr val="000000"/>
                </a:solidFill>
                <a:uFillTx/>
                <a:latin typeface="Arial"/>
                <a:ea typeface="Arial"/>
              </a:rPr>
              <a:t>887 Supervisiones Totales a nivel nacional:</a:t>
            </a:r>
            <a:endParaRPr b="0" lang="es-BO" sz="3200" spc="-1" strike="noStrike">
              <a:solidFill>
                <a:srgbClr val="000000"/>
              </a:solidFill>
              <a:latin typeface="Arial"/>
            </a:endParaRPr>
          </a:p>
          <a:p>
            <a:pPr lvl="1" marL="457200" indent="-457200" algn="ctr">
              <a:lnSpc>
                <a:spcPct val="15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b="1" lang="es-BO" sz="2800" spc="-1" strike="noStrike" u="sng">
                <a:solidFill>
                  <a:srgbClr val="000000"/>
                </a:solidFill>
                <a:uFillTx/>
                <a:latin typeface="Arial"/>
                <a:ea typeface="Arial"/>
              </a:rPr>
              <a:t>858 Supervisiones Extra Situ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  <a:p>
            <a:pPr lvl="1" marL="457200" indent="-457200" algn="ctr">
              <a:lnSpc>
                <a:spcPct val="15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b="1" lang="es-BO" sz="2800" spc="-1" strike="noStrike" u="sng">
                <a:solidFill>
                  <a:srgbClr val="000000"/>
                </a:solidFill>
                <a:uFillTx/>
                <a:latin typeface="Arial"/>
                <a:ea typeface="Arial"/>
              </a:rPr>
              <a:t>29 Supervisiones In Situ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50000"/>
              </a:lnSpc>
            </a:pPr>
            <a:r>
              <a:rPr b="1" lang="es-BO" sz="2000" spc="-1" strike="noStrike">
                <a:solidFill>
                  <a:srgbClr val="000000"/>
                </a:solidFill>
                <a:latin typeface="Arial"/>
                <a:ea typeface="Arial"/>
              </a:rPr>
              <a:t>Mandato legal: </a:t>
            </a:r>
            <a:r>
              <a:rPr b="0" lang="es-ES" sz="2000" spc="-1" strike="noStrike">
                <a:solidFill>
                  <a:srgbClr val="000000"/>
                </a:solidFill>
                <a:latin typeface="Arial"/>
                <a:ea typeface="Arial"/>
              </a:rPr>
              <a:t>En cumplimiento de la </a:t>
            </a:r>
            <a:r>
              <a:rPr b="1" lang="es-ES" sz="2000" spc="-1" strike="noStrike">
                <a:solidFill>
                  <a:srgbClr val="000000"/>
                </a:solidFill>
                <a:latin typeface="Arial"/>
                <a:ea typeface="Arial"/>
              </a:rPr>
              <a:t>Ley N° 393</a:t>
            </a:r>
            <a:r>
              <a:rPr b="0" lang="es-ES" sz="2000" spc="-1" strike="noStrike">
                <a:solidFill>
                  <a:srgbClr val="000000"/>
                </a:solidFill>
                <a:latin typeface="Arial"/>
                <a:ea typeface="Arial"/>
              </a:rPr>
              <a:t> (modificada por la Ley N° 856), </a:t>
            </a:r>
            <a:r>
              <a:rPr b="1" lang="es-ES" sz="2000" spc="-1" strike="noStrike">
                <a:solidFill>
                  <a:srgbClr val="000000"/>
                </a:solidFill>
                <a:latin typeface="Arial"/>
                <a:ea typeface="Arial"/>
              </a:rPr>
              <a:t>DIRNOPLU</a:t>
            </a:r>
            <a:r>
              <a:rPr b="0" lang="es-ES" sz="2000" spc="-1" strike="noStrike">
                <a:solidFill>
                  <a:srgbClr val="000000"/>
                </a:solidFill>
                <a:latin typeface="Arial"/>
                <a:ea typeface="Arial"/>
              </a:rPr>
              <a:t> se consolida como el ente supervisor de los Notarios de Fe Pública en su calidad de sujetos obligados. Bajo este marco y, mediante la Resolución N° 001/2022 del Consejo del Notariado Plurinacional,</a:t>
            </a:r>
            <a:r>
              <a:rPr b="1" lang="es-ES" sz="2000" spc="-1" strike="noStrike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b="0" lang="es-ES" sz="2000" spc="-1" strike="noStrike">
                <a:solidFill>
                  <a:srgbClr val="000000"/>
                </a:solidFill>
                <a:latin typeface="Arial"/>
                <a:ea typeface="Arial"/>
              </a:rPr>
              <a:t>se ha institucionalizado una política de fiscalización rigurosa alineada a los estándares de la </a:t>
            </a:r>
            <a:r>
              <a:rPr b="1" lang="es-ES" sz="2000" spc="-1" strike="noStrike">
                <a:solidFill>
                  <a:srgbClr val="000000"/>
                </a:solidFill>
                <a:latin typeface="Arial"/>
                <a:ea typeface="Arial"/>
              </a:rPr>
              <a:t>UIF</a:t>
            </a:r>
            <a:r>
              <a:rPr b="0" lang="es-ES" sz="2000" spc="-1" strike="noStrike">
                <a:solidFill>
                  <a:srgbClr val="000000"/>
                </a:solidFill>
                <a:latin typeface="Arial"/>
                <a:ea typeface="Arial"/>
              </a:rPr>
              <a:t> a fin de combatir la legitimación de ganancias ilícitas.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s-BO" sz="3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02" name="Imagen 3" descr=""/>
          <p:cNvPicPr/>
          <p:nvPr/>
        </p:nvPicPr>
        <p:blipFill>
          <a:blip r:embed="rId8"/>
          <a:stretch/>
        </p:blipFill>
        <p:spPr>
          <a:xfrm>
            <a:off x="15930360" y="1054080"/>
            <a:ext cx="744840" cy="8358120"/>
          </a:xfrm>
          <a:prstGeom prst="rect">
            <a:avLst/>
          </a:prstGeom>
          <a:ln w="0">
            <a:noFill/>
          </a:ln>
        </p:spPr>
      </p:pic>
    </p:spTree>
  </p:cSld>
  <p:transition spd="slow">
    <p:push dir="u"/>
  </p:transition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3" name="Google Shape;90;p14"/>
          <p:cNvGrpSpPr/>
          <p:nvPr/>
        </p:nvGrpSpPr>
        <p:grpSpPr>
          <a:xfrm>
            <a:off x="0" y="10136160"/>
            <a:ext cx="18287640" cy="150480"/>
            <a:chOff x="0" y="10136160"/>
            <a:chExt cx="18287640" cy="150480"/>
          </a:xfrm>
        </p:grpSpPr>
        <p:sp>
          <p:nvSpPr>
            <p:cNvPr id="1404" name="Google Shape;91;p14"/>
            <p:cNvSpPr/>
            <p:nvPr/>
          </p:nvSpPr>
          <p:spPr>
            <a:xfrm>
              <a:off x="0" y="10136160"/>
              <a:ext cx="6032160" cy="150480"/>
            </a:xfrm>
            <a:prstGeom prst="rect">
              <a:avLst/>
            </a:prstGeom>
            <a:solidFill>
              <a:srgbClr val="ff313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405" name="Google Shape;92;p14"/>
            <p:cNvSpPr/>
            <p:nvPr/>
          </p:nvSpPr>
          <p:spPr>
            <a:xfrm>
              <a:off x="6127920" y="10136160"/>
              <a:ext cx="6032160" cy="150480"/>
            </a:xfrm>
            <a:prstGeom prst="rect">
              <a:avLst/>
            </a:prstGeom>
            <a:solidFill>
              <a:srgbClr val="ffde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406" name="Google Shape;93;p14"/>
            <p:cNvSpPr/>
            <p:nvPr/>
          </p:nvSpPr>
          <p:spPr>
            <a:xfrm>
              <a:off x="12255480" y="10136160"/>
              <a:ext cx="6032160" cy="150480"/>
            </a:xfrm>
            <a:prstGeom prst="rect">
              <a:avLst/>
            </a:prstGeom>
            <a:solidFill>
              <a:srgbClr val="00bf6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pic>
        <p:nvPicPr>
          <p:cNvPr id="1407" name="Imagen 1" descr=""/>
          <p:cNvPicPr/>
          <p:nvPr/>
        </p:nvPicPr>
        <p:blipFill>
          <a:blip r:embed="rId1"/>
          <a:srcRect l="0" t="0" r="0" b="44473"/>
          <a:stretch/>
        </p:blipFill>
        <p:spPr>
          <a:xfrm>
            <a:off x="3993840" y="1781280"/>
            <a:ext cx="6211800" cy="3996360"/>
          </a:xfrm>
          <a:prstGeom prst="rect">
            <a:avLst/>
          </a:prstGeom>
          <a:ln w="0">
            <a:noFill/>
          </a:ln>
        </p:spPr>
      </p:pic>
      <p:cxnSp>
        <p:nvCxnSpPr>
          <p:cNvPr id="1408" name="Conector recto 3"/>
          <p:cNvCxnSpPr/>
          <p:nvPr/>
        </p:nvCxnSpPr>
        <p:spPr>
          <a:xfrm>
            <a:off x="9297360" y="1867680"/>
            <a:ext cx="360" cy="3567960"/>
          </a:xfrm>
          <a:prstGeom prst="straightConnector1">
            <a:avLst/>
          </a:prstGeom>
          <a:ln>
            <a:solidFill>
              <a:srgbClr val="000000"/>
            </a:solidFill>
            <a:round/>
          </a:ln>
        </p:spPr>
      </p:cxnSp>
      <p:sp>
        <p:nvSpPr>
          <p:cNvPr id="1409" name="CuadroTexto 4"/>
          <p:cNvSpPr/>
          <p:nvPr/>
        </p:nvSpPr>
        <p:spPr>
          <a:xfrm>
            <a:off x="9297720" y="2759040"/>
            <a:ext cx="6375600" cy="161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es-MX" sz="5000" spc="-1" strike="noStrike">
                <a:solidFill>
                  <a:srgbClr val="e2ac00"/>
                </a:solidFill>
                <a:latin typeface="Arial"/>
                <a:ea typeface="Arial"/>
              </a:rPr>
              <a:t>MINISTERIO DE LA PRESIDENCIA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10" name="Google Shape;95;p14"/>
          <p:cNvSpPr/>
          <p:nvPr/>
        </p:nvSpPr>
        <p:spPr>
          <a:xfrm>
            <a:off x="2793240" y="5568840"/>
            <a:ext cx="13466520" cy="3810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s-MX" sz="5000" spc="-1" strike="noStrike">
                <a:solidFill>
                  <a:schemeClr val="dk1"/>
                </a:solidFill>
                <a:latin typeface="Arial"/>
                <a:ea typeface="Arial"/>
              </a:rPr>
              <a:t>SERVICIO PLURINACIONAL DE LA MUJER Y DE LA DESPATRIARCALIZACIÓN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s-MX" sz="5000" spc="-1" strike="noStrike">
                <a:solidFill>
                  <a:schemeClr val="dk1"/>
                </a:solidFill>
                <a:latin typeface="Arial"/>
                <a:ea typeface="Arial"/>
              </a:rPr>
              <a:t> “</a:t>
            </a:r>
            <a:r>
              <a:rPr b="1" lang="es-MX" sz="5000" spc="-1" strike="noStrike">
                <a:solidFill>
                  <a:schemeClr val="dk1"/>
                </a:solidFill>
                <a:latin typeface="Arial"/>
                <a:ea typeface="Arial"/>
              </a:rPr>
              <a:t>ANA MARÍA ROMERO”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s-MX" sz="5000" spc="-1" strike="noStrike">
                <a:solidFill>
                  <a:schemeClr val="dk1"/>
                </a:solidFill>
                <a:latin typeface="Arial"/>
                <a:ea typeface="Arial"/>
              </a:rPr>
              <a:t>(SEPMUD)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slow">
    <p:wipe dir="l"/>
  </p:transition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1" name="Google Shape;199;p19"/>
          <p:cNvGrpSpPr/>
          <p:nvPr/>
        </p:nvGrpSpPr>
        <p:grpSpPr>
          <a:xfrm>
            <a:off x="5789880" y="4933440"/>
            <a:ext cx="2718360" cy="5100840"/>
            <a:chOff x="5789880" y="4933440"/>
            <a:chExt cx="2718360" cy="5100840"/>
          </a:xfrm>
        </p:grpSpPr>
        <p:sp>
          <p:nvSpPr>
            <p:cNvPr id="1412" name="Google Shape;200;p19"/>
            <p:cNvSpPr/>
            <p:nvPr/>
          </p:nvSpPr>
          <p:spPr>
            <a:xfrm>
              <a:off x="5789880" y="4933440"/>
              <a:ext cx="2718360" cy="5100480"/>
            </a:xfrm>
            <a:custGeom>
              <a:avLst/>
              <a:gdLst>
                <a:gd name="textAreaLeft" fmla="*/ 0 w 2718360"/>
                <a:gd name="textAreaRight" fmla="*/ 2718720 w 2718360"/>
                <a:gd name="textAreaTop" fmla="*/ 0 h 5100480"/>
                <a:gd name="textAreaBottom" fmla="*/ 5100840 h 5100480"/>
              </a:gdLst>
              <a:ahLst/>
              <a:rect l="textAreaLeft" t="textAreaTop" r="textAreaRight" b="textAreaBottom"/>
              <a:pathLst>
                <a:path w="1252874" h="1409067">
                  <a:moveTo>
                    <a:pt x="83001" y="0"/>
                  </a:moveTo>
                  <a:lnTo>
                    <a:pt x="1169873" y="0"/>
                  </a:lnTo>
                  <a:cubicBezTo>
                    <a:pt x="1191886" y="0"/>
                    <a:pt x="1212998" y="8745"/>
                    <a:pt x="1228564" y="24311"/>
                  </a:cubicBezTo>
                  <a:cubicBezTo>
                    <a:pt x="1244130" y="39876"/>
                    <a:pt x="1252874" y="60988"/>
                    <a:pt x="1252874" y="83001"/>
                  </a:cubicBezTo>
                  <a:lnTo>
                    <a:pt x="1252874" y="1326066"/>
                  </a:lnTo>
                  <a:cubicBezTo>
                    <a:pt x="1252874" y="1371906"/>
                    <a:pt x="1215713" y="1409067"/>
                    <a:pt x="1169873" y="1409067"/>
                  </a:cubicBezTo>
                  <a:lnTo>
                    <a:pt x="83001" y="1409067"/>
                  </a:lnTo>
                  <a:cubicBezTo>
                    <a:pt x="37161" y="1409067"/>
                    <a:pt x="0" y="1371906"/>
                    <a:pt x="0" y="1326066"/>
                  </a:cubicBezTo>
                  <a:lnTo>
                    <a:pt x="0" y="83001"/>
                  </a:lnTo>
                  <a:cubicBezTo>
                    <a:pt x="0" y="37161"/>
                    <a:pt x="37161" y="0"/>
                    <a:pt x="83001" y="0"/>
                  </a:cubicBezTo>
                  <a:close/>
                </a:path>
              </a:pathLst>
            </a:custGeom>
            <a:noFill/>
            <a:ln cap="rnd" w="19050">
              <a:solidFill>
                <a:srgbClr val="c9a75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f121d"/>
                </a:solidFill>
                <a:latin typeface="Arial"/>
                <a:ea typeface="Arial"/>
              </a:endParaRPr>
            </a:p>
          </p:txBody>
        </p:sp>
        <p:sp>
          <p:nvSpPr>
            <p:cNvPr id="1413" name="Google Shape;201;p19"/>
            <p:cNvSpPr/>
            <p:nvPr/>
          </p:nvSpPr>
          <p:spPr>
            <a:xfrm>
              <a:off x="5789880" y="4933440"/>
              <a:ext cx="2718360" cy="5100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50760" rIns="50760" tIns="50760" bIns="50760" anchor="ctr">
              <a:noAutofit/>
            </a:bodyPr>
            <a:p>
              <a:pPr algn="ctr">
                <a:lnSpc>
                  <a:spcPct val="119000"/>
                </a:lnSpc>
                <a:tabLst>
                  <a:tab algn="l" pos="0"/>
                </a:tabLst>
              </a:pPr>
              <a:endParaRPr b="0" lang="es-BO" sz="1800" spc="-1" strike="noStrike">
                <a:solidFill>
                  <a:srgbClr val="0f121d"/>
                </a:solidFill>
                <a:latin typeface="Calibri"/>
                <a:ea typeface="Calibri"/>
              </a:endParaRPr>
            </a:p>
          </p:txBody>
        </p:sp>
      </p:grpSp>
      <p:grpSp>
        <p:nvGrpSpPr>
          <p:cNvPr id="1414" name="Google Shape;203;p19"/>
          <p:cNvGrpSpPr/>
          <p:nvPr/>
        </p:nvGrpSpPr>
        <p:grpSpPr>
          <a:xfrm>
            <a:off x="741240" y="3158280"/>
            <a:ext cx="4756680" cy="1750680"/>
            <a:chOff x="741240" y="3158280"/>
            <a:chExt cx="4756680" cy="1750680"/>
          </a:xfrm>
        </p:grpSpPr>
        <p:sp>
          <p:nvSpPr>
            <p:cNvPr id="1415" name="Google Shape;204;p19"/>
            <p:cNvSpPr/>
            <p:nvPr/>
          </p:nvSpPr>
          <p:spPr>
            <a:xfrm>
              <a:off x="741240" y="3158280"/>
              <a:ext cx="4756680" cy="1750680"/>
            </a:xfrm>
            <a:custGeom>
              <a:avLst/>
              <a:gdLst>
                <a:gd name="textAreaLeft" fmla="*/ 0 w 4756680"/>
                <a:gd name="textAreaRight" fmla="*/ 4757040 w 4756680"/>
                <a:gd name="textAreaTop" fmla="*/ 0 h 1750680"/>
                <a:gd name="textAreaBottom" fmla="*/ 1751040 h 1750680"/>
              </a:gdLst>
              <a:ahLst/>
              <a:rect l="textAreaLeft" t="textAreaTop" r="textAreaRight" b="textAreaBottom"/>
              <a:pathLst>
                <a:path w="1252874" h="1409067">
                  <a:moveTo>
                    <a:pt x="83001" y="0"/>
                  </a:moveTo>
                  <a:lnTo>
                    <a:pt x="1169873" y="0"/>
                  </a:lnTo>
                  <a:cubicBezTo>
                    <a:pt x="1191886" y="0"/>
                    <a:pt x="1212998" y="8745"/>
                    <a:pt x="1228564" y="24311"/>
                  </a:cubicBezTo>
                  <a:cubicBezTo>
                    <a:pt x="1244130" y="39876"/>
                    <a:pt x="1252874" y="60988"/>
                    <a:pt x="1252874" y="83001"/>
                  </a:cubicBezTo>
                  <a:lnTo>
                    <a:pt x="1252874" y="1326066"/>
                  </a:lnTo>
                  <a:cubicBezTo>
                    <a:pt x="1252874" y="1371906"/>
                    <a:pt x="1215713" y="1409067"/>
                    <a:pt x="1169873" y="1409067"/>
                  </a:cubicBezTo>
                  <a:lnTo>
                    <a:pt x="83001" y="1409067"/>
                  </a:lnTo>
                  <a:cubicBezTo>
                    <a:pt x="37161" y="1409067"/>
                    <a:pt x="0" y="1371906"/>
                    <a:pt x="0" y="1326066"/>
                  </a:cubicBezTo>
                  <a:lnTo>
                    <a:pt x="0" y="83001"/>
                  </a:lnTo>
                  <a:cubicBezTo>
                    <a:pt x="0" y="37161"/>
                    <a:pt x="37161" y="0"/>
                    <a:pt x="83001" y="0"/>
                  </a:cubicBezTo>
                  <a:close/>
                </a:path>
              </a:pathLst>
            </a:custGeom>
            <a:noFill/>
            <a:ln cap="rnd" w="19050">
              <a:solidFill>
                <a:srgbClr val="c9a75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f121d"/>
                </a:solidFill>
                <a:latin typeface="Arial"/>
                <a:ea typeface="Arial"/>
              </a:endParaRPr>
            </a:p>
          </p:txBody>
        </p:sp>
        <p:sp>
          <p:nvSpPr>
            <p:cNvPr id="1416" name="Google Shape;205;p19"/>
            <p:cNvSpPr/>
            <p:nvPr/>
          </p:nvSpPr>
          <p:spPr>
            <a:xfrm>
              <a:off x="741240" y="3158280"/>
              <a:ext cx="4756320" cy="1750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50760" rIns="50760" tIns="50760" bIns="50760" anchor="ctr">
              <a:noAutofit/>
            </a:bodyPr>
            <a:p>
              <a:pPr algn="ctr">
                <a:lnSpc>
                  <a:spcPct val="119000"/>
                </a:lnSpc>
                <a:tabLst>
                  <a:tab algn="l" pos="0"/>
                </a:tabLst>
              </a:pPr>
              <a:endParaRPr b="0" lang="es-BO" sz="1800" spc="-1" strike="noStrike">
                <a:solidFill>
                  <a:srgbClr val="0f121d"/>
                </a:solidFill>
                <a:latin typeface="Calibri"/>
                <a:ea typeface="Calibri"/>
              </a:endParaRPr>
            </a:p>
          </p:txBody>
        </p:sp>
      </p:grpSp>
      <p:sp>
        <p:nvSpPr>
          <p:cNvPr id="1417" name="Google Shape;209;p19"/>
          <p:cNvSpPr/>
          <p:nvPr/>
        </p:nvSpPr>
        <p:spPr>
          <a:xfrm>
            <a:off x="1206720" y="3177360"/>
            <a:ext cx="3780720" cy="54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0000"/>
              </a:lnSpc>
            </a:pPr>
            <a:r>
              <a:rPr b="1" lang="es-MX" sz="1600" spc="-1" strike="noStrike">
                <a:solidFill>
                  <a:srgbClr val="000000"/>
                </a:solidFill>
                <a:latin typeface="Calibri"/>
                <a:ea typeface="Roboto"/>
              </a:rPr>
              <a:t>POLITICAS</a:t>
            </a:r>
            <a:r>
              <a:rPr b="1" lang="es-MX" sz="1800" spc="-1" strike="noStrike">
                <a:solidFill>
                  <a:srgbClr val="000000"/>
                </a:solidFill>
                <a:latin typeface="Julius Sans One"/>
                <a:ea typeface="Roboto"/>
              </a:rPr>
              <a:t> PUBLICAS y/o NORMAS NACIONALES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18" name="Google Shape;210;p19"/>
          <p:cNvSpPr/>
          <p:nvPr/>
        </p:nvSpPr>
        <p:spPr>
          <a:xfrm>
            <a:off x="803880" y="3746880"/>
            <a:ext cx="4631040" cy="128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ct val="100000"/>
              </a:lnSpc>
            </a:pPr>
            <a:r>
              <a:rPr b="1" lang="es-ES" sz="1400" spc="-1" strike="noStrike">
                <a:solidFill>
                  <a:srgbClr val="000000"/>
                </a:solidFill>
                <a:latin typeface="Arial"/>
                <a:ea typeface="Calibri"/>
              </a:rPr>
              <a:t>Objetivo: </a:t>
            </a:r>
            <a:r>
              <a:rPr b="0" lang="es-MX" sz="1400" spc="-1" strike="noStrike">
                <a:solidFill>
                  <a:srgbClr val="000000"/>
                </a:solidFill>
                <a:latin typeface="Arial"/>
                <a:ea typeface="Calibri"/>
              </a:rPr>
              <a:t>Formular propuestas de políticas públicas y/o normas.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s-MX" sz="1400" spc="-1" strike="noStrike">
                <a:solidFill>
                  <a:srgbClr val="000000"/>
                </a:solidFill>
                <a:latin typeface="Arial"/>
                <a:ea typeface="Calibri"/>
              </a:rPr>
              <a:t> </a:t>
            </a:r>
            <a:r>
              <a:rPr b="1" lang="es-MX" sz="1400" spc="-1" strike="noStrike">
                <a:solidFill>
                  <a:srgbClr val="000000"/>
                </a:solidFill>
                <a:latin typeface="Arial"/>
                <a:ea typeface="Calibri"/>
              </a:rPr>
              <a:t>Alcanzado: </a:t>
            </a:r>
            <a:r>
              <a:rPr b="0" lang="es-MX" sz="1400" spc="-1" strike="noStrike">
                <a:solidFill>
                  <a:srgbClr val="000000"/>
                </a:solidFill>
                <a:latin typeface="Arial"/>
                <a:ea typeface="Calibri"/>
              </a:rPr>
              <a:t>Se formularon tres (3) propuestas de políticas publicas y dos (2) anteproyectos de normativa.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19" name="Google Shape;211;p19"/>
          <p:cNvSpPr/>
          <p:nvPr/>
        </p:nvSpPr>
        <p:spPr>
          <a:xfrm>
            <a:off x="5870520" y="5691600"/>
            <a:ext cx="2368800" cy="109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marL="64440" algn="just" defTabSz="257040">
              <a:lnSpc>
                <a:spcPct val="100000"/>
              </a:lnSpc>
            </a:pPr>
            <a:r>
              <a:rPr b="1" lang="es-MX" sz="1400" spc="-1" strike="noStrike">
                <a:solidFill>
                  <a:srgbClr val="000000"/>
                </a:solidFill>
                <a:latin typeface="Julius Sans One"/>
                <a:ea typeface="Roboto"/>
              </a:rPr>
              <a:t>Objetivo: </a:t>
            </a:r>
            <a:r>
              <a:rPr b="0" lang="es-MX" sz="1400" spc="-1" strike="noStrike">
                <a:solidFill>
                  <a:srgbClr val="000000"/>
                </a:solidFill>
                <a:latin typeface="Julius Sans One"/>
                <a:ea typeface="Roboto"/>
              </a:rPr>
              <a:t>Elaborar guías, programas y/o proyectos que </a:t>
            </a:r>
            <a:r>
              <a:rPr b="0" lang="es-MX" sz="1600" spc="-1" strike="noStrike">
                <a:solidFill>
                  <a:srgbClr val="000000"/>
                </a:solidFill>
                <a:latin typeface="Julius Sans One"/>
                <a:ea typeface="Roboto"/>
              </a:rPr>
              <a:t>favorezcan</a:t>
            </a:r>
            <a:r>
              <a:rPr b="0" lang="es-MX" sz="1400" spc="-1" strike="noStrike">
                <a:solidFill>
                  <a:srgbClr val="000000"/>
                </a:solidFill>
                <a:latin typeface="Julius Sans One"/>
                <a:ea typeface="Roboto"/>
              </a:rPr>
              <a:t> al ejercicio efectivo de los derechos de las mujeres. 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0" name="Google Shape;209;p19"/>
          <p:cNvSpPr/>
          <p:nvPr/>
        </p:nvSpPr>
        <p:spPr>
          <a:xfrm>
            <a:off x="696600" y="252360"/>
            <a:ext cx="6066360" cy="915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ct val="100000"/>
              </a:lnSpc>
            </a:pPr>
            <a:r>
              <a:rPr b="1" lang="es-MX" sz="2000" spc="-1" strike="noStrike">
                <a:solidFill>
                  <a:srgbClr val="c9a751"/>
                </a:solidFill>
                <a:latin typeface="Arial"/>
                <a:ea typeface="Arial"/>
              </a:rPr>
              <a:t>UNIDAD DE POLITICAS PUBLICAS PARA LA ERRADICACION DE LA VIOLENCIA Y LA DESPATRIARCALIZACION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1" name="Google Shape;183;p18"/>
          <p:cNvSpPr/>
          <p:nvPr/>
        </p:nvSpPr>
        <p:spPr>
          <a:xfrm>
            <a:off x="693000" y="1230480"/>
            <a:ext cx="6066360" cy="85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ct val="100000"/>
              </a:lnSpc>
            </a:pPr>
            <a:r>
              <a:rPr b="0" lang="es-MX" sz="1400" spc="-1" strike="noStrike">
                <a:solidFill>
                  <a:srgbClr val="000000"/>
                </a:solidFill>
                <a:latin typeface="Arial"/>
                <a:ea typeface="Arial"/>
              </a:rPr>
              <a:t>Promover, proponer y recomendar la elaboración y ejecución de políticas públicas, orientadas a la despatriarcalización y la transversalización de los derechos económicos, políticos, sociales, culturales, comunicacionales y otros, a nivel nacional, subnacional e internacional.  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2" name="Google Shape;183;p18"/>
          <p:cNvSpPr/>
          <p:nvPr/>
        </p:nvSpPr>
        <p:spPr>
          <a:xfrm>
            <a:off x="693000" y="2217960"/>
            <a:ext cx="6066360" cy="427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ct val="100000"/>
              </a:lnSpc>
            </a:pPr>
            <a:r>
              <a:rPr b="1" lang="es-MX" sz="1400" spc="-1" strike="noStrike">
                <a:solidFill>
                  <a:srgbClr val="000000"/>
                </a:solidFill>
                <a:latin typeface="Arial"/>
                <a:ea typeface="Arial"/>
              </a:rPr>
              <a:t>Los objetivos para la gestión 2025 en el marco de lo previsto en el POA, alcanzaron los resultados planificados.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3" name="CuadroTexto 8"/>
          <p:cNvSpPr/>
          <p:nvPr/>
        </p:nvSpPr>
        <p:spPr>
          <a:xfrm>
            <a:off x="5738040" y="5039280"/>
            <a:ext cx="277020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s-MX" sz="1200" spc="-1" strike="noStrike">
                <a:solidFill>
                  <a:srgbClr val="0f121d"/>
                </a:solidFill>
                <a:latin typeface="Arial"/>
                <a:ea typeface="Arial"/>
              </a:rPr>
              <a:t>PROGRAMAS y/o PROYECTOS A NIVEL NACIONAL</a:t>
            </a:r>
            <a:endParaRPr b="0" lang="es-BO" sz="12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424" name="Google Shape;203;p19"/>
          <p:cNvGrpSpPr/>
          <p:nvPr/>
        </p:nvGrpSpPr>
        <p:grpSpPr>
          <a:xfrm>
            <a:off x="628920" y="5117400"/>
            <a:ext cx="4980960" cy="3268080"/>
            <a:chOff x="628920" y="5117400"/>
            <a:chExt cx="4980960" cy="3268080"/>
          </a:xfrm>
        </p:grpSpPr>
        <p:sp>
          <p:nvSpPr>
            <p:cNvPr id="1425" name="Google Shape;204;p19"/>
            <p:cNvSpPr/>
            <p:nvPr/>
          </p:nvSpPr>
          <p:spPr>
            <a:xfrm>
              <a:off x="628920" y="5117400"/>
              <a:ext cx="4980960" cy="3268080"/>
            </a:xfrm>
            <a:custGeom>
              <a:avLst/>
              <a:gdLst>
                <a:gd name="textAreaLeft" fmla="*/ 0 w 4980960"/>
                <a:gd name="textAreaRight" fmla="*/ 4981320 w 4980960"/>
                <a:gd name="textAreaTop" fmla="*/ 0 h 3268080"/>
                <a:gd name="textAreaBottom" fmla="*/ 3268440 h 3268080"/>
              </a:gdLst>
              <a:ahLst/>
              <a:rect l="textAreaLeft" t="textAreaTop" r="textAreaRight" b="textAreaBottom"/>
              <a:pathLst>
                <a:path w="1252874" h="1409067">
                  <a:moveTo>
                    <a:pt x="83001" y="0"/>
                  </a:moveTo>
                  <a:lnTo>
                    <a:pt x="1169873" y="0"/>
                  </a:lnTo>
                  <a:cubicBezTo>
                    <a:pt x="1191886" y="0"/>
                    <a:pt x="1212998" y="8745"/>
                    <a:pt x="1228564" y="24311"/>
                  </a:cubicBezTo>
                  <a:cubicBezTo>
                    <a:pt x="1244130" y="39876"/>
                    <a:pt x="1252874" y="60988"/>
                    <a:pt x="1252874" y="83001"/>
                  </a:cubicBezTo>
                  <a:lnTo>
                    <a:pt x="1252874" y="1326066"/>
                  </a:lnTo>
                  <a:cubicBezTo>
                    <a:pt x="1252874" y="1371906"/>
                    <a:pt x="1215713" y="1409067"/>
                    <a:pt x="1169873" y="1409067"/>
                  </a:cubicBezTo>
                  <a:lnTo>
                    <a:pt x="83001" y="1409067"/>
                  </a:lnTo>
                  <a:cubicBezTo>
                    <a:pt x="37161" y="1409067"/>
                    <a:pt x="0" y="1371906"/>
                    <a:pt x="0" y="1326066"/>
                  </a:cubicBezTo>
                  <a:lnTo>
                    <a:pt x="0" y="83001"/>
                  </a:lnTo>
                  <a:cubicBezTo>
                    <a:pt x="0" y="37161"/>
                    <a:pt x="37161" y="0"/>
                    <a:pt x="83001" y="0"/>
                  </a:cubicBezTo>
                  <a:close/>
                </a:path>
              </a:pathLst>
            </a:custGeom>
            <a:noFill/>
            <a:ln cap="rnd" w="19050">
              <a:solidFill>
                <a:srgbClr val="c9a75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f121d"/>
                </a:solidFill>
                <a:latin typeface="Arial"/>
                <a:ea typeface="Arial"/>
              </a:endParaRPr>
            </a:p>
          </p:txBody>
        </p:sp>
        <p:sp>
          <p:nvSpPr>
            <p:cNvPr id="1426" name="Google Shape;205;p19"/>
            <p:cNvSpPr/>
            <p:nvPr/>
          </p:nvSpPr>
          <p:spPr>
            <a:xfrm>
              <a:off x="628920" y="5117400"/>
              <a:ext cx="4980960" cy="3268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50760" rIns="50760" tIns="50760" bIns="50760" anchor="ctr">
              <a:noAutofit/>
            </a:bodyPr>
            <a:p>
              <a:pPr algn="ctr">
                <a:lnSpc>
                  <a:spcPct val="119000"/>
                </a:lnSpc>
                <a:tabLst>
                  <a:tab algn="l" pos="0"/>
                </a:tabLst>
              </a:pPr>
              <a:endParaRPr b="0" lang="es-BO" sz="1800" spc="-1" strike="noStrike">
                <a:solidFill>
                  <a:srgbClr val="0f121d"/>
                </a:solidFill>
                <a:latin typeface="Calibri"/>
                <a:ea typeface="Calibri"/>
              </a:endParaRPr>
            </a:p>
          </p:txBody>
        </p:sp>
      </p:grpSp>
      <p:sp>
        <p:nvSpPr>
          <p:cNvPr id="1427" name="Google Shape;209;p19"/>
          <p:cNvSpPr/>
          <p:nvPr/>
        </p:nvSpPr>
        <p:spPr>
          <a:xfrm>
            <a:off x="1120320" y="5195520"/>
            <a:ext cx="3780720" cy="731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0000"/>
              </a:lnSpc>
            </a:pPr>
            <a:r>
              <a:rPr b="1" lang="es-MX" sz="1600" spc="-1" strike="noStrike">
                <a:solidFill>
                  <a:srgbClr val="000000"/>
                </a:solidFill>
                <a:latin typeface="Arial"/>
                <a:ea typeface="Roboto"/>
              </a:rPr>
              <a:t>POLITICAS PUBLICAS y/o NORMAS SUBNACIONALES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8" name="Google Shape;210;p19"/>
          <p:cNvSpPr/>
          <p:nvPr/>
        </p:nvSpPr>
        <p:spPr>
          <a:xfrm>
            <a:off x="808920" y="5734080"/>
            <a:ext cx="4626000" cy="256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ct val="100000"/>
              </a:lnSpc>
            </a:pPr>
            <a:r>
              <a:rPr b="1" lang="es-ES" sz="1400" spc="-1" strike="noStrike">
                <a:solidFill>
                  <a:srgbClr val="000000"/>
                </a:solidFill>
                <a:latin typeface="Arial"/>
                <a:ea typeface="Calibri"/>
              </a:rPr>
              <a:t>Objetivo: </a:t>
            </a:r>
            <a:r>
              <a:rPr b="0" lang="es-MX" sz="1400" spc="-1" strike="noStrike">
                <a:solidFill>
                  <a:srgbClr val="000000"/>
                </a:solidFill>
                <a:latin typeface="Arial"/>
                <a:ea typeface="Calibri"/>
              </a:rPr>
              <a:t>Brindar asistencia técnica a Gobiernos Autónomos Departamentales y Gobiernos Autónomos  Municipales para el desarrollo de propuestas normativas y/o políticas públicas que incluyan la  despatriarcalizadoras.  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1" lang="es-MX" sz="1400" spc="-1" strike="noStrike">
                <a:solidFill>
                  <a:srgbClr val="000000"/>
                </a:solidFill>
                <a:latin typeface="Arial"/>
                <a:ea typeface="Calibri"/>
              </a:rPr>
              <a:t>Alcanzado: </a:t>
            </a:r>
            <a:r>
              <a:rPr b="0" lang="es-MX" sz="1400" spc="-1" strike="noStrike">
                <a:solidFill>
                  <a:srgbClr val="000000"/>
                </a:solidFill>
                <a:latin typeface="Arial"/>
                <a:ea typeface="Calibri"/>
              </a:rPr>
              <a:t>Se formularon dos (2) propuestas de políticas públicas y diez y seis (16) propuestas de normativas.   Estas 18 propuestas han sido remitidas al ente rector de cada municipio y gobernación de nuestro país y posteriormente se ha generado asistencia técnica a través de mesas de trabajo y socialización.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9" name="Google Shape;202;p19"/>
          <p:cNvSpPr/>
          <p:nvPr/>
        </p:nvSpPr>
        <p:spPr>
          <a:xfrm>
            <a:off x="8217360" y="252360"/>
            <a:ext cx="9144000" cy="44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73000"/>
              </a:lnSpc>
            </a:pPr>
            <a:r>
              <a:rPr b="1" lang="es-MX" sz="2000" spc="-1" strike="noStrike">
                <a:solidFill>
                  <a:srgbClr val="c9a751"/>
                </a:solidFill>
                <a:latin typeface="Arial"/>
                <a:ea typeface="Arial"/>
              </a:rPr>
              <a:t>SEPMUD MECANISMO DE GENERO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73000"/>
              </a:lnSpc>
            </a:pPr>
            <a:r>
              <a:rPr b="1" lang="es-MX" sz="2000" spc="-1" strike="noStrike">
                <a:solidFill>
                  <a:srgbClr val="c9a751"/>
                </a:solidFill>
                <a:latin typeface="Arial"/>
                <a:ea typeface="Arial"/>
              </a:rPr>
              <a:t>DEL ESTADO PLURINACIONAL DE BOLIVIA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0" name="Google Shape;210;p19"/>
          <p:cNvSpPr/>
          <p:nvPr/>
        </p:nvSpPr>
        <p:spPr>
          <a:xfrm>
            <a:off x="5879520" y="6922440"/>
            <a:ext cx="2368800" cy="170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ct val="100000"/>
              </a:lnSpc>
            </a:pPr>
            <a:r>
              <a:rPr b="1" lang="es-MX" sz="1600" spc="-1" strike="noStrike">
                <a:solidFill>
                  <a:srgbClr val="000000"/>
                </a:solidFill>
                <a:latin typeface="Visa Dialect Light"/>
                <a:ea typeface="Calibri"/>
              </a:rPr>
              <a:t>Alcanzado: </a:t>
            </a:r>
            <a:r>
              <a:rPr b="0" lang="es-MX" sz="1600" spc="-1" strike="noStrike">
                <a:solidFill>
                  <a:srgbClr val="000000"/>
                </a:solidFill>
                <a:latin typeface="Visa Dialect Light"/>
                <a:ea typeface="Calibri"/>
              </a:rPr>
              <a:t>Se formularon una (1) propuesta de programa, dos (2) proyectos, dos (2)  investigaciones a nivel nacional y dos (2) Guías a nivel internacional.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31" name="Imagen 21" descr=""/>
          <p:cNvPicPr/>
          <p:nvPr/>
        </p:nvPicPr>
        <p:blipFill>
          <a:blip r:embed="rId1"/>
          <a:stretch/>
        </p:blipFill>
        <p:spPr>
          <a:xfrm>
            <a:off x="5508000" y="3201120"/>
            <a:ext cx="1449360" cy="1715400"/>
          </a:xfrm>
          <a:prstGeom prst="rect">
            <a:avLst/>
          </a:prstGeom>
          <a:ln w="0">
            <a:noFill/>
          </a:ln>
        </p:spPr>
      </p:pic>
      <p:pic>
        <p:nvPicPr>
          <p:cNvPr id="1432" name="Imagen 22" descr=""/>
          <p:cNvPicPr/>
          <p:nvPr/>
        </p:nvPicPr>
        <p:blipFill>
          <a:blip r:embed="rId2"/>
          <a:stretch/>
        </p:blipFill>
        <p:spPr>
          <a:xfrm>
            <a:off x="5855400" y="8646120"/>
            <a:ext cx="1101960" cy="1388160"/>
          </a:xfrm>
          <a:prstGeom prst="rect">
            <a:avLst/>
          </a:prstGeom>
          <a:ln w="0">
            <a:noFill/>
          </a:ln>
        </p:spPr>
      </p:pic>
      <p:pic>
        <p:nvPicPr>
          <p:cNvPr id="1433" name="Imagen 23" descr=""/>
          <p:cNvPicPr/>
          <p:nvPr/>
        </p:nvPicPr>
        <p:blipFill>
          <a:blip r:embed="rId3"/>
          <a:stretch/>
        </p:blipFill>
        <p:spPr>
          <a:xfrm>
            <a:off x="3788280" y="8319240"/>
            <a:ext cx="1334160" cy="1841760"/>
          </a:xfrm>
          <a:prstGeom prst="rect">
            <a:avLst/>
          </a:prstGeom>
          <a:ln w="0">
            <a:noFill/>
          </a:ln>
        </p:spPr>
      </p:pic>
      <p:pic>
        <p:nvPicPr>
          <p:cNvPr id="1434" name="Imagen 24" descr=""/>
          <p:cNvPicPr/>
          <p:nvPr/>
        </p:nvPicPr>
        <p:blipFill>
          <a:blip r:embed="rId4"/>
          <a:stretch/>
        </p:blipFill>
        <p:spPr>
          <a:xfrm>
            <a:off x="9379080" y="899280"/>
            <a:ext cx="2615040" cy="1920960"/>
          </a:xfrm>
          <a:prstGeom prst="rect">
            <a:avLst/>
          </a:prstGeom>
          <a:ln w="0">
            <a:noFill/>
          </a:ln>
        </p:spPr>
      </p:pic>
      <p:grpSp>
        <p:nvGrpSpPr>
          <p:cNvPr id="1435" name="Google Shape;203;p19"/>
          <p:cNvGrpSpPr/>
          <p:nvPr/>
        </p:nvGrpSpPr>
        <p:grpSpPr>
          <a:xfrm>
            <a:off x="8620200" y="2696400"/>
            <a:ext cx="4519080" cy="2657160"/>
            <a:chOff x="8620200" y="2696400"/>
            <a:chExt cx="4519080" cy="2657160"/>
          </a:xfrm>
        </p:grpSpPr>
        <p:sp>
          <p:nvSpPr>
            <p:cNvPr id="1436" name="Google Shape;204;p19"/>
            <p:cNvSpPr/>
            <p:nvPr/>
          </p:nvSpPr>
          <p:spPr>
            <a:xfrm>
              <a:off x="8620200" y="2696400"/>
              <a:ext cx="4519080" cy="2657160"/>
            </a:xfrm>
            <a:custGeom>
              <a:avLst/>
              <a:gdLst>
                <a:gd name="textAreaLeft" fmla="*/ 0 w 4519080"/>
                <a:gd name="textAreaRight" fmla="*/ 4519440 w 4519080"/>
                <a:gd name="textAreaTop" fmla="*/ 0 h 2657160"/>
                <a:gd name="textAreaBottom" fmla="*/ 2657520 h 2657160"/>
              </a:gdLst>
              <a:ahLst/>
              <a:rect l="textAreaLeft" t="textAreaTop" r="textAreaRight" b="textAreaBottom"/>
              <a:pathLst>
                <a:path w="1252874" h="1409067">
                  <a:moveTo>
                    <a:pt x="83001" y="0"/>
                  </a:moveTo>
                  <a:lnTo>
                    <a:pt x="1169873" y="0"/>
                  </a:lnTo>
                  <a:cubicBezTo>
                    <a:pt x="1191886" y="0"/>
                    <a:pt x="1212998" y="8745"/>
                    <a:pt x="1228564" y="24311"/>
                  </a:cubicBezTo>
                  <a:cubicBezTo>
                    <a:pt x="1244130" y="39876"/>
                    <a:pt x="1252874" y="60988"/>
                    <a:pt x="1252874" y="83001"/>
                  </a:cubicBezTo>
                  <a:lnTo>
                    <a:pt x="1252874" y="1326066"/>
                  </a:lnTo>
                  <a:cubicBezTo>
                    <a:pt x="1252874" y="1371906"/>
                    <a:pt x="1215713" y="1409067"/>
                    <a:pt x="1169873" y="1409067"/>
                  </a:cubicBezTo>
                  <a:lnTo>
                    <a:pt x="83001" y="1409067"/>
                  </a:lnTo>
                  <a:cubicBezTo>
                    <a:pt x="37161" y="1409067"/>
                    <a:pt x="0" y="1371906"/>
                    <a:pt x="0" y="1326066"/>
                  </a:cubicBezTo>
                  <a:lnTo>
                    <a:pt x="0" y="83001"/>
                  </a:lnTo>
                  <a:cubicBezTo>
                    <a:pt x="0" y="37161"/>
                    <a:pt x="37161" y="0"/>
                    <a:pt x="83001" y="0"/>
                  </a:cubicBezTo>
                  <a:close/>
                </a:path>
              </a:pathLst>
            </a:custGeom>
            <a:noFill/>
            <a:ln cap="rnd" w="19050">
              <a:solidFill>
                <a:srgbClr val="c9a75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 defTabSz="914400"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f121d"/>
                </a:solidFill>
                <a:latin typeface="Arial"/>
                <a:ea typeface="Arial"/>
              </a:endParaRPr>
            </a:p>
          </p:txBody>
        </p:sp>
        <p:sp>
          <p:nvSpPr>
            <p:cNvPr id="1437" name="Google Shape;205;p19"/>
            <p:cNvSpPr/>
            <p:nvPr/>
          </p:nvSpPr>
          <p:spPr>
            <a:xfrm>
              <a:off x="8620200" y="2696400"/>
              <a:ext cx="4518720" cy="2657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50760" rIns="50760" tIns="50760" bIns="50760" anchor="ctr">
              <a:noAutofit/>
            </a:bodyPr>
            <a:p>
              <a:pPr algn="ctr" defTabSz="914400">
                <a:lnSpc>
                  <a:spcPct val="119000"/>
                </a:lnSpc>
                <a:tabLst>
                  <a:tab algn="l" pos="0"/>
                </a:tabLst>
              </a:pPr>
              <a:endParaRPr b="0" lang="es-BO" sz="1800" spc="-1" strike="noStrike">
                <a:solidFill>
                  <a:srgbClr val="0f121d"/>
                </a:solidFill>
                <a:latin typeface="Calibri"/>
                <a:ea typeface="Calibri"/>
              </a:endParaRPr>
            </a:p>
          </p:txBody>
        </p:sp>
      </p:grpSp>
      <p:sp>
        <p:nvSpPr>
          <p:cNvPr id="1438" name="CuadroTexto 28"/>
          <p:cNvSpPr/>
          <p:nvPr/>
        </p:nvSpPr>
        <p:spPr>
          <a:xfrm>
            <a:off x="8682840" y="2820600"/>
            <a:ext cx="4456440" cy="265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0" lang="es-MX" sz="1400" spc="-1" strike="noStrike">
                <a:solidFill>
                  <a:srgbClr val="0f121d"/>
                </a:solidFill>
                <a:latin typeface="Arial"/>
                <a:ea typeface="Arial"/>
              </a:rPr>
              <a:t>Fue un espacio de diálogo e intercambio entre autoridades de Estado, representantes de gobiernos iberoamericanos, especialistas en género, organizaciones sociales de mujeres y sociedad civil, quienes compartieron buenas prácticas, conocimientos y experiencias en torno a la despatriarcalización, los derechos de las mujeres, los cuidados y los derechos de la Madre Tierra, entre otros temas. Participaron más de 800 mujeres de todo el país, junto a delegaciones de España, Colombia, Chile, Cuba, Brasil, Francia, Uruguay y Venezuela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9" name="CuadroTexto 29"/>
          <p:cNvSpPr/>
          <p:nvPr/>
        </p:nvSpPr>
        <p:spPr>
          <a:xfrm flipV="1" rot="10800000">
            <a:off x="8683560" y="5501520"/>
            <a:ext cx="3163320" cy="2437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>
              <a:lnSpc>
                <a:spcPct val="100000"/>
              </a:lnSpc>
            </a:pPr>
            <a:r>
              <a:rPr b="0" lang="es-MX" sz="1400" spc="-1" strike="noStrike">
                <a:solidFill>
                  <a:srgbClr val="000000"/>
                </a:solidFill>
                <a:latin typeface="Arial"/>
                <a:ea typeface="Arial"/>
              </a:rPr>
              <a:t>En el VI Consejo Intergubernamental (mayo de 2025, Ciudad de Panamá), se definió dar continuidad a las actividades pendientes, incluyendo la finalización de la Guía de estándares de calidad para la atención, protección y reparación integral de mujeres víctimas de VCM y sobrevivientes, y la capacitación especializada del personal para su implementación, prevista para 2026. 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40" name="Imagen 30" descr=""/>
          <p:cNvPicPr/>
          <p:nvPr/>
        </p:nvPicPr>
        <p:blipFill>
          <a:blip r:embed="rId5"/>
          <a:stretch/>
        </p:blipFill>
        <p:spPr>
          <a:xfrm>
            <a:off x="11737080" y="5618520"/>
            <a:ext cx="1518480" cy="1113480"/>
          </a:xfrm>
          <a:prstGeom prst="rect">
            <a:avLst/>
          </a:prstGeom>
          <a:ln w="0">
            <a:noFill/>
          </a:ln>
        </p:spPr>
      </p:pic>
      <p:grpSp>
        <p:nvGrpSpPr>
          <p:cNvPr id="1441" name="Google Shape;203;p19"/>
          <p:cNvGrpSpPr/>
          <p:nvPr/>
        </p:nvGrpSpPr>
        <p:grpSpPr>
          <a:xfrm>
            <a:off x="8682840" y="5478120"/>
            <a:ext cx="4572720" cy="2484720"/>
            <a:chOff x="8682840" y="5478120"/>
            <a:chExt cx="4572720" cy="2484720"/>
          </a:xfrm>
        </p:grpSpPr>
        <p:sp>
          <p:nvSpPr>
            <p:cNvPr id="1442" name="Google Shape;204;p19"/>
            <p:cNvSpPr/>
            <p:nvPr/>
          </p:nvSpPr>
          <p:spPr>
            <a:xfrm>
              <a:off x="8682840" y="5478120"/>
              <a:ext cx="4572720" cy="2484720"/>
            </a:xfrm>
            <a:custGeom>
              <a:avLst/>
              <a:gdLst>
                <a:gd name="textAreaLeft" fmla="*/ 0 w 4572720"/>
                <a:gd name="textAreaRight" fmla="*/ 4573080 w 4572720"/>
                <a:gd name="textAreaTop" fmla="*/ 0 h 2484720"/>
                <a:gd name="textAreaBottom" fmla="*/ 2485080 h 2484720"/>
              </a:gdLst>
              <a:ahLst/>
              <a:rect l="textAreaLeft" t="textAreaTop" r="textAreaRight" b="textAreaBottom"/>
              <a:pathLst>
                <a:path w="1252874" h="1409067">
                  <a:moveTo>
                    <a:pt x="83001" y="0"/>
                  </a:moveTo>
                  <a:lnTo>
                    <a:pt x="1169873" y="0"/>
                  </a:lnTo>
                  <a:cubicBezTo>
                    <a:pt x="1191886" y="0"/>
                    <a:pt x="1212998" y="8745"/>
                    <a:pt x="1228564" y="24311"/>
                  </a:cubicBezTo>
                  <a:cubicBezTo>
                    <a:pt x="1244130" y="39876"/>
                    <a:pt x="1252874" y="60988"/>
                    <a:pt x="1252874" y="83001"/>
                  </a:cubicBezTo>
                  <a:lnTo>
                    <a:pt x="1252874" y="1326066"/>
                  </a:lnTo>
                  <a:cubicBezTo>
                    <a:pt x="1252874" y="1371906"/>
                    <a:pt x="1215713" y="1409067"/>
                    <a:pt x="1169873" y="1409067"/>
                  </a:cubicBezTo>
                  <a:lnTo>
                    <a:pt x="83001" y="1409067"/>
                  </a:lnTo>
                  <a:cubicBezTo>
                    <a:pt x="37161" y="1409067"/>
                    <a:pt x="0" y="1371906"/>
                    <a:pt x="0" y="1326066"/>
                  </a:cubicBezTo>
                  <a:lnTo>
                    <a:pt x="0" y="83001"/>
                  </a:lnTo>
                  <a:cubicBezTo>
                    <a:pt x="0" y="37161"/>
                    <a:pt x="37161" y="0"/>
                    <a:pt x="83001" y="0"/>
                  </a:cubicBezTo>
                  <a:close/>
                </a:path>
              </a:pathLst>
            </a:custGeom>
            <a:noFill/>
            <a:ln cap="rnd" w="19050">
              <a:solidFill>
                <a:srgbClr val="c9a75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 defTabSz="914400"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f121d"/>
                </a:solidFill>
                <a:latin typeface="Arial"/>
                <a:ea typeface="Arial"/>
              </a:endParaRPr>
            </a:p>
          </p:txBody>
        </p:sp>
        <p:sp>
          <p:nvSpPr>
            <p:cNvPr id="1443" name="Google Shape;205;p19"/>
            <p:cNvSpPr/>
            <p:nvPr/>
          </p:nvSpPr>
          <p:spPr>
            <a:xfrm>
              <a:off x="8682840" y="5478120"/>
              <a:ext cx="4572360" cy="2484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50760" rIns="50760" tIns="50760" bIns="50760" anchor="ctr">
              <a:noAutofit/>
            </a:bodyPr>
            <a:p>
              <a:pPr algn="ctr" defTabSz="914400">
                <a:lnSpc>
                  <a:spcPct val="119000"/>
                </a:lnSpc>
                <a:tabLst>
                  <a:tab algn="l" pos="0"/>
                </a:tabLst>
              </a:pPr>
              <a:endParaRPr b="0" lang="es-BO" sz="1800" spc="-1" strike="noStrike">
                <a:solidFill>
                  <a:srgbClr val="0f121d"/>
                </a:solidFill>
                <a:latin typeface="Calibri"/>
                <a:ea typeface="Calibri"/>
              </a:endParaRPr>
            </a:p>
          </p:txBody>
        </p:sp>
      </p:grpSp>
      <p:grpSp>
        <p:nvGrpSpPr>
          <p:cNvPr id="1444" name="Google Shape;203;p19"/>
          <p:cNvGrpSpPr/>
          <p:nvPr/>
        </p:nvGrpSpPr>
        <p:grpSpPr>
          <a:xfrm>
            <a:off x="8708040" y="8087760"/>
            <a:ext cx="4026960" cy="1909800"/>
            <a:chOff x="8708040" y="8087760"/>
            <a:chExt cx="4026960" cy="1909800"/>
          </a:xfrm>
        </p:grpSpPr>
        <p:sp>
          <p:nvSpPr>
            <p:cNvPr id="1445" name="Google Shape;204;p19"/>
            <p:cNvSpPr/>
            <p:nvPr/>
          </p:nvSpPr>
          <p:spPr>
            <a:xfrm>
              <a:off x="8708040" y="8087760"/>
              <a:ext cx="4026960" cy="1909800"/>
            </a:xfrm>
            <a:custGeom>
              <a:avLst/>
              <a:gdLst>
                <a:gd name="textAreaLeft" fmla="*/ 0 w 4026960"/>
                <a:gd name="textAreaRight" fmla="*/ 4027320 w 4026960"/>
                <a:gd name="textAreaTop" fmla="*/ 0 h 1909800"/>
                <a:gd name="textAreaBottom" fmla="*/ 1910160 h 1909800"/>
              </a:gdLst>
              <a:ahLst/>
              <a:rect l="textAreaLeft" t="textAreaTop" r="textAreaRight" b="textAreaBottom"/>
              <a:pathLst>
                <a:path w="1252874" h="1409067">
                  <a:moveTo>
                    <a:pt x="83001" y="0"/>
                  </a:moveTo>
                  <a:lnTo>
                    <a:pt x="1169873" y="0"/>
                  </a:lnTo>
                  <a:cubicBezTo>
                    <a:pt x="1191886" y="0"/>
                    <a:pt x="1212998" y="8745"/>
                    <a:pt x="1228564" y="24311"/>
                  </a:cubicBezTo>
                  <a:cubicBezTo>
                    <a:pt x="1244130" y="39876"/>
                    <a:pt x="1252874" y="60988"/>
                    <a:pt x="1252874" y="83001"/>
                  </a:cubicBezTo>
                  <a:lnTo>
                    <a:pt x="1252874" y="1326066"/>
                  </a:lnTo>
                  <a:cubicBezTo>
                    <a:pt x="1252874" y="1371906"/>
                    <a:pt x="1215713" y="1409067"/>
                    <a:pt x="1169873" y="1409067"/>
                  </a:cubicBezTo>
                  <a:lnTo>
                    <a:pt x="83001" y="1409067"/>
                  </a:lnTo>
                  <a:cubicBezTo>
                    <a:pt x="37161" y="1409067"/>
                    <a:pt x="0" y="1371906"/>
                    <a:pt x="0" y="1326066"/>
                  </a:cubicBezTo>
                  <a:lnTo>
                    <a:pt x="0" y="83001"/>
                  </a:lnTo>
                  <a:cubicBezTo>
                    <a:pt x="0" y="37161"/>
                    <a:pt x="37161" y="0"/>
                    <a:pt x="83001" y="0"/>
                  </a:cubicBezTo>
                  <a:close/>
                </a:path>
              </a:pathLst>
            </a:custGeom>
            <a:noFill/>
            <a:ln cap="rnd" w="19050">
              <a:solidFill>
                <a:srgbClr val="c9a75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 defTabSz="914400"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f121d"/>
                </a:solidFill>
                <a:latin typeface="Arial"/>
                <a:ea typeface="Arial"/>
              </a:endParaRPr>
            </a:p>
          </p:txBody>
        </p:sp>
        <p:sp>
          <p:nvSpPr>
            <p:cNvPr id="1446" name="Google Shape;205;p19"/>
            <p:cNvSpPr/>
            <p:nvPr/>
          </p:nvSpPr>
          <p:spPr>
            <a:xfrm>
              <a:off x="8708040" y="8087760"/>
              <a:ext cx="4026960" cy="19098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50760" rIns="50760" tIns="50760" bIns="50760" anchor="ctr">
              <a:noAutofit/>
            </a:bodyPr>
            <a:p>
              <a:pPr algn="ctr" defTabSz="914400">
                <a:lnSpc>
                  <a:spcPct val="119000"/>
                </a:lnSpc>
                <a:tabLst>
                  <a:tab algn="l" pos="0"/>
                </a:tabLst>
              </a:pPr>
              <a:endParaRPr b="0" lang="es-BO" sz="1800" spc="-1" strike="noStrike">
                <a:solidFill>
                  <a:srgbClr val="0f121d"/>
                </a:solidFill>
                <a:latin typeface="Calibri"/>
                <a:ea typeface="Calibri"/>
              </a:endParaRPr>
            </a:p>
          </p:txBody>
        </p:sp>
      </p:grpSp>
      <p:sp>
        <p:nvSpPr>
          <p:cNvPr id="1447" name="CuadroTexto 37"/>
          <p:cNvSpPr/>
          <p:nvPr/>
        </p:nvSpPr>
        <p:spPr>
          <a:xfrm flipV="1" rot="10800000">
            <a:off x="8769600" y="8051040"/>
            <a:ext cx="3224880" cy="2010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>
              <a:lnSpc>
                <a:spcPct val="100000"/>
              </a:lnSpc>
            </a:pPr>
            <a:r>
              <a:rPr b="0" lang="es-MX" sz="1400" spc="-1" strike="noStrike">
                <a:solidFill>
                  <a:srgbClr val="000000"/>
                </a:solidFill>
                <a:latin typeface="Arial"/>
                <a:ea typeface="Arial"/>
              </a:rPr>
              <a:t>El SEPMUD se integro a esta comunidad, con el propósito de que el Estado Plurinacional de Bolivia impulse diálogos internacionales, nacionales y locales orientados a la implementación de políticas públicas despatriarcalizadoras y de cuidados, promoviendo la sostenibilidad de la vida.</a:t>
            </a: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48" name="Imagen 38" descr=""/>
          <p:cNvPicPr/>
          <p:nvPr/>
        </p:nvPicPr>
        <p:blipFill>
          <a:blip r:embed="rId6"/>
          <a:stretch/>
        </p:blipFill>
        <p:spPr>
          <a:xfrm>
            <a:off x="11934360" y="9340200"/>
            <a:ext cx="1569240" cy="624960"/>
          </a:xfrm>
          <a:prstGeom prst="rect">
            <a:avLst/>
          </a:prstGeom>
          <a:ln w="0">
            <a:noFill/>
          </a:ln>
        </p:spPr>
      </p:pic>
      <p:sp>
        <p:nvSpPr>
          <p:cNvPr id="1449" name="Google Shape;213;p19"/>
          <p:cNvSpPr/>
          <p:nvPr/>
        </p:nvSpPr>
        <p:spPr>
          <a:xfrm>
            <a:off x="13250880" y="3546720"/>
            <a:ext cx="3956760" cy="36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0000"/>
              </a:lnSpc>
            </a:pPr>
            <a:r>
              <a:rPr b="1" lang="es-MX" sz="1200" spc="-1" strike="noStrike">
                <a:solidFill>
                  <a:schemeClr val="dk1">
                    <a:lumMod val="95000"/>
                    <a:lumOff val="5000"/>
                  </a:schemeClr>
                </a:solidFill>
                <a:latin typeface="Arial"/>
                <a:ea typeface="Arial"/>
              </a:rPr>
              <a:t>XVI CONFERENCIA REGIONAL SOBRE LA MUJER DE AMÉRICA LATINA Y EL CARIBE</a:t>
            </a:r>
            <a:endParaRPr b="0" lang="es-BO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50" name="Google Shape;213;p19"/>
          <p:cNvSpPr/>
          <p:nvPr/>
        </p:nvSpPr>
        <p:spPr>
          <a:xfrm>
            <a:off x="13426560" y="6842160"/>
            <a:ext cx="3781440" cy="54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0000"/>
              </a:lnSpc>
            </a:pPr>
            <a:r>
              <a:rPr b="1" lang="es-MX" sz="1200" spc="-1" strike="noStrike">
                <a:solidFill>
                  <a:schemeClr val="dk1">
                    <a:lumMod val="95000"/>
                    <a:lumOff val="5000"/>
                  </a:schemeClr>
                </a:solidFill>
                <a:latin typeface="Arial"/>
                <a:ea typeface="Arial"/>
              </a:rPr>
              <a:t>EVENTO PARALELO ORGANIZADO POR EL SEPMUD</a:t>
            </a:r>
            <a:endParaRPr b="0" lang="es-BO" sz="1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s-MX" sz="1200" spc="-1" strike="noStrike">
                <a:solidFill>
                  <a:schemeClr val="dk1">
                    <a:lumMod val="95000"/>
                    <a:lumOff val="5000"/>
                  </a:schemeClr>
                </a:solidFill>
                <a:latin typeface="Arial"/>
                <a:ea typeface="Arial"/>
              </a:rPr>
              <a:t>CHILE, COLOMBIA Y BOLIVIA</a:t>
            </a:r>
            <a:endParaRPr b="0" lang="es-BO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51" name="Google Shape;209;p19"/>
          <p:cNvSpPr/>
          <p:nvPr/>
        </p:nvSpPr>
        <p:spPr>
          <a:xfrm>
            <a:off x="13018320" y="971280"/>
            <a:ext cx="3780720" cy="36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s-MX" sz="1200" spc="-1" strike="noStrike">
                <a:solidFill>
                  <a:srgbClr val="0f121d"/>
                </a:solidFill>
                <a:latin typeface="Arial"/>
                <a:ea typeface="Arial"/>
              </a:rPr>
              <a:t>CONSEJO SECTORIAL E INTERSECTORIAL “POR UNA VIDA LIBRE DE VIOLENCIA”</a:t>
            </a:r>
            <a:endParaRPr b="0" lang="es-BO" sz="1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52" name="Imagen 42" descr=""/>
          <p:cNvPicPr/>
          <p:nvPr/>
        </p:nvPicPr>
        <p:blipFill>
          <a:blip r:embed="rId7"/>
          <a:stretch/>
        </p:blipFill>
        <p:spPr>
          <a:xfrm>
            <a:off x="13250880" y="1340640"/>
            <a:ext cx="3444480" cy="1986480"/>
          </a:xfrm>
          <a:prstGeom prst="rect">
            <a:avLst/>
          </a:prstGeom>
          <a:ln w="0">
            <a:noFill/>
          </a:ln>
        </p:spPr>
      </p:pic>
      <p:pic>
        <p:nvPicPr>
          <p:cNvPr id="1453" name="Imagen 43" descr=""/>
          <p:cNvPicPr/>
          <p:nvPr/>
        </p:nvPicPr>
        <p:blipFill>
          <a:blip r:embed="rId8"/>
          <a:stretch/>
        </p:blipFill>
        <p:spPr>
          <a:xfrm>
            <a:off x="13677840" y="3983040"/>
            <a:ext cx="3306960" cy="2480040"/>
          </a:xfrm>
          <a:prstGeom prst="rect">
            <a:avLst/>
          </a:prstGeom>
          <a:ln w="0">
            <a:noFill/>
          </a:ln>
        </p:spPr>
      </p:pic>
      <p:pic>
        <p:nvPicPr>
          <p:cNvPr id="1454" name="Imagen 44" descr=""/>
          <p:cNvPicPr/>
          <p:nvPr/>
        </p:nvPicPr>
        <p:blipFill>
          <a:blip r:embed="rId9"/>
          <a:stretch/>
        </p:blipFill>
        <p:spPr>
          <a:xfrm>
            <a:off x="13750200" y="7484040"/>
            <a:ext cx="3133800" cy="2001600"/>
          </a:xfrm>
          <a:prstGeom prst="rect">
            <a:avLst/>
          </a:prstGeom>
          <a:ln w="0">
            <a:noFill/>
          </a:ln>
        </p:spPr>
      </p:pic>
    </p:spTree>
  </p:cSld>
  <p:transition spd="slow">
    <p:push dir="u"/>
  </p:transition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5" name="Google Shape;266;p22"/>
          <p:cNvSpPr/>
          <p:nvPr/>
        </p:nvSpPr>
        <p:spPr>
          <a:xfrm>
            <a:off x="6188760" y="4795920"/>
            <a:ext cx="4741200" cy="54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s-MX" sz="1800" spc="-1" strike="noStrike">
                <a:solidFill>
                  <a:srgbClr val="c9a751"/>
                </a:solidFill>
                <a:latin typeface="Arial"/>
                <a:ea typeface="Arial"/>
              </a:rPr>
              <a:t>COORDINACIÓN CON INSTANCIAS CORRESPONDIENTES EL APOYO SOCIAL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56" name="Google Shape;267;p22"/>
          <p:cNvSpPr/>
          <p:nvPr/>
        </p:nvSpPr>
        <p:spPr>
          <a:xfrm>
            <a:off x="5745240" y="6502320"/>
            <a:ext cx="5556600" cy="3354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r>
              <a:rPr b="0" lang="es-MX" sz="2000" spc="-1" strike="noStrike">
                <a:solidFill>
                  <a:srgbClr val="000000"/>
                </a:solidFill>
                <a:latin typeface="Arial"/>
                <a:ea typeface="Arial"/>
              </a:rPr>
              <a:t>Se realizó la coordinación con: SEGIP, UACGS, AEVIVIENDA, SERECI y el GAM El Alto, Logrando el apoyo social a 18 casos entre mujeres víctimas de violencia, niñas y mujeres en situación de vulnerabilidad, 1 Centro Multidisciplinario para la mujer Casa Pazar, respecto a la atención de vivienda social de familias (28) que son beneficiarias de la Atención “Viviana Mallque” se viene coordinando con la AEVIVIENDA. Un total de 60 casos con apoyo social.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57" name="Google Shape;268;p22"/>
          <p:cNvSpPr/>
          <p:nvPr/>
        </p:nvSpPr>
        <p:spPr>
          <a:xfrm>
            <a:off x="545400" y="4787280"/>
            <a:ext cx="4993920" cy="109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s-MX" sz="1800" spc="-1" strike="noStrike">
                <a:solidFill>
                  <a:srgbClr val="c9a751"/>
                </a:solidFill>
                <a:latin typeface="Arial"/>
                <a:ea typeface="Arial"/>
              </a:rPr>
              <a:t>SEGUIMIENTO Y/O ACOMPAÑAMIENTO A PROCESOS DE RELEVANCIA SOCIAL EN CASOS DE VIOLENCIA POR RAZÓN DE GÉNERO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58" name="Google Shape;269;p22"/>
          <p:cNvSpPr/>
          <p:nvPr/>
        </p:nvSpPr>
        <p:spPr>
          <a:xfrm>
            <a:off x="714600" y="6502320"/>
            <a:ext cx="4276080" cy="2744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r>
              <a:rPr b="0" lang="es-MX" sz="2000" spc="-1" strike="noStrike">
                <a:solidFill>
                  <a:srgbClr val="000000"/>
                </a:solidFill>
                <a:latin typeface="Arial"/>
                <a:ea typeface="Arial"/>
              </a:rPr>
              <a:t>En la Gestión 2025 y de acuerdo a lo establecido se realizó el seguimiento y/o acompañamiento de un total de 97 casos de violencia contra la mujer a nivel nacional, de los cuales: (La Paz 59 casos); (Santa Cruz 28 casos); (Cochabamba 6 casos); (Potosí 2 casos); y (Chuquisaca 2 casos).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59" name="Google Shape;270;p22"/>
          <p:cNvSpPr/>
          <p:nvPr/>
        </p:nvSpPr>
        <p:spPr>
          <a:xfrm>
            <a:off x="11778480" y="5166000"/>
            <a:ext cx="4555080" cy="164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es-MX" sz="1800" spc="-1" strike="noStrike">
                <a:solidFill>
                  <a:srgbClr val="c9a751"/>
                </a:solidFill>
                <a:latin typeface="Arial"/>
                <a:ea typeface="Arial"/>
              </a:rPr>
              <a:t>PROMOVER LA SOCIALIZACIÓN DE POLÍTICAS PÚBLICAS CON ENFOQUE DESPATRIARCALIZADOR ARTICULANDO A MUJERES LIDERESAS Y ORGANIZACIONES SOCIALES DE MUJERES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0" name="Google Shape;271;p22"/>
          <p:cNvSpPr/>
          <p:nvPr/>
        </p:nvSpPr>
        <p:spPr>
          <a:xfrm>
            <a:off x="11853720" y="7220520"/>
            <a:ext cx="4641480" cy="2469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r>
              <a:rPr b="0" lang="es-MX" sz="1800" spc="-1" strike="noStrike">
                <a:solidFill>
                  <a:srgbClr val="000000"/>
                </a:solidFill>
                <a:latin typeface="Arial"/>
                <a:ea typeface="Arial"/>
              </a:rPr>
              <a:t>En la Gestión 2025 se realizaron 46 procesos de socialización de: normativa en favor de las mujeres, el proceso de Despatriarcalización, ruta de atención de denuncia en el marco de la Ley N° 348, Encuentro de mujeres rurales, diversas, fuertes y resilientes “Sembrando igualdad cosechando derechos” y Violencia Digital, llegando a un total 3.390 participantes de los cuales 2.738 fueron mujeres.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461" name="Google Shape;272;p22"/>
          <p:cNvCxnSpPr/>
          <p:nvPr/>
        </p:nvCxnSpPr>
        <p:spPr>
          <a:xfrm>
            <a:off x="1599840" y="954360"/>
            <a:ext cx="7544520" cy="360"/>
          </a:xfrm>
          <a:prstGeom prst="straightConnector1">
            <a:avLst/>
          </a:prstGeom>
          <a:ln w="19050">
            <a:solidFill>
              <a:srgbClr val="c9a751"/>
            </a:solidFill>
            <a:round/>
            <a:headEnd len="lg" type="oval" w="lg"/>
            <a:tailEnd len="lg" type="oval" w="lg"/>
          </a:ln>
        </p:spPr>
      </p:cxnSp>
      <p:sp>
        <p:nvSpPr>
          <p:cNvPr id="1462" name="Google Shape;202;p19"/>
          <p:cNvSpPr/>
          <p:nvPr/>
        </p:nvSpPr>
        <p:spPr>
          <a:xfrm>
            <a:off x="1108080" y="420840"/>
            <a:ext cx="15225480" cy="401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 defTabSz="914400">
              <a:lnSpc>
                <a:spcPct val="73000"/>
              </a:lnSpc>
              <a:tabLst>
                <a:tab algn="l" pos="0"/>
              </a:tabLst>
            </a:pPr>
            <a:r>
              <a:rPr b="1" lang="es-MX" sz="3600" spc="-1" strike="noStrike">
                <a:solidFill>
                  <a:srgbClr val="c9a751"/>
                </a:solidFill>
                <a:latin typeface="Arial"/>
                <a:ea typeface="Arial"/>
              </a:rPr>
              <a:t>DATOS ESTADISTICOS</a:t>
            </a:r>
            <a:endParaRPr b="0" lang="es-BO" sz="36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463" name="Gráfico 3"/>
          <p:cNvGraphicFramePr/>
          <p:nvPr/>
        </p:nvGraphicFramePr>
        <p:xfrm>
          <a:off x="785880" y="1259280"/>
          <a:ext cx="4921200" cy="3222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1464" name="Gráfico 4"/>
          <p:cNvGraphicFramePr/>
          <p:nvPr/>
        </p:nvGraphicFramePr>
        <p:xfrm>
          <a:off x="6224040" y="1427760"/>
          <a:ext cx="4993920" cy="3324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65" name="Gráfico 5"/>
          <p:cNvGraphicFramePr/>
          <p:nvPr/>
        </p:nvGraphicFramePr>
        <p:xfrm>
          <a:off x="12099240" y="1591200"/>
          <a:ext cx="4741200" cy="3161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466" name="Google Shape;203;p19"/>
          <p:cNvGrpSpPr/>
          <p:nvPr/>
        </p:nvGrpSpPr>
        <p:grpSpPr>
          <a:xfrm>
            <a:off x="545400" y="6450120"/>
            <a:ext cx="4702680" cy="3263040"/>
            <a:chOff x="545400" y="6450120"/>
            <a:chExt cx="4702680" cy="3263040"/>
          </a:xfrm>
        </p:grpSpPr>
        <p:sp>
          <p:nvSpPr>
            <p:cNvPr id="1467" name="Google Shape;204;p19"/>
            <p:cNvSpPr/>
            <p:nvPr/>
          </p:nvSpPr>
          <p:spPr>
            <a:xfrm>
              <a:off x="545400" y="6450120"/>
              <a:ext cx="4702680" cy="3263040"/>
            </a:xfrm>
            <a:custGeom>
              <a:avLst/>
              <a:gdLst>
                <a:gd name="textAreaLeft" fmla="*/ 0 w 4702680"/>
                <a:gd name="textAreaRight" fmla="*/ 4703040 w 4702680"/>
                <a:gd name="textAreaTop" fmla="*/ 0 h 3263040"/>
                <a:gd name="textAreaBottom" fmla="*/ 3263400 h 3263040"/>
              </a:gdLst>
              <a:ahLst/>
              <a:rect l="textAreaLeft" t="textAreaTop" r="textAreaRight" b="textAreaBottom"/>
              <a:pathLst>
                <a:path w="1252874" h="1409067">
                  <a:moveTo>
                    <a:pt x="83001" y="0"/>
                  </a:moveTo>
                  <a:lnTo>
                    <a:pt x="1169873" y="0"/>
                  </a:lnTo>
                  <a:cubicBezTo>
                    <a:pt x="1191886" y="0"/>
                    <a:pt x="1212998" y="8745"/>
                    <a:pt x="1228564" y="24311"/>
                  </a:cubicBezTo>
                  <a:cubicBezTo>
                    <a:pt x="1244130" y="39876"/>
                    <a:pt x="1252874" y="60988"/>
                    <a:pt x="1252874" y="83001"/>
                  </a:cubicBezTo>
                  <a:lnTo>
                    <a:pt x="1252874" y="1326066"/>
                  </a:lnTo>
                  <a:cubicBezTo>
                    <a:pt x="1252874" y="1371906"/>
                    <a:pt x="1215713" y="1409067"/>
                    <a:pt x="1169873" y="1409067"/>
                  </a:cubicBezTo>
                  <a:lnTo>
                    <a:pt x="83001" y="1409067"/>
                  </a:lnTo>
                  <a:cubicBezTo>
                    <a:pt x="37161" y="1409067"/>
                    <a:pt x="0" y="1371906"/>
                    <a:pt x="0" y="1326066"/>
                  </a:cubicBezTo>
                  <a:lnTo>
                    <a:pt x="0" y="83001"/>
                  </a:lnTo>
                  <a:cubicBezTo>
                    <a:pt x="0" y="37161"/>
                    <a:pt x="37161" y="0"/>
                    <a:pt x="83001" y="0"/>
                  </a:cubicBezTo>
                  <a:close/>
                </a:path>
              </a:pathLst>
            </a:custGeom>
            <a:noFill/>
            <a:ln cap="rnd" w="19050">
              <a:solidFill>
                <a:srgbClr val="c9a75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 defTabSz="914400"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f121d"/>
                </a:solidFill>
                <a:latin typeface="Arial"/>
                <a:ea typeface="Arial"/>
              </a:endParaRPr>
            </a:p>
          </p:txBody>
        </p:sp>
        <p:sp>
          <p:nvSpPr>
            <p:cNvPr id="1468" name="Google Shape;205;p19"/>
            <p:cNvSpPr/>
            <p:nvPr/>
          </p:nvSpPr>
          <p:spPr>
            <a:xfrm>
              <a:off x="545400" y="6450120"/>
              <a:ext cx="4702320" cy="32630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50760" rIns="50760" tIns="50760" bIns="50760" anchor="ctr">
              <a:noAutofit/>
            </a:bodyPr>
            <a:p>
              <a:pPr algn="ctr" defTabSz="914400">
                <a:lnSpc>
                  <a:spcPct val="119000"/>
                </a:lnSpc>
                <a:tabLst>
                  <a:tab algn="l" pos="0"/>
                </a:tabLst>
              </a:pPr>
              <a:endParaRPr b="0" lang="es-BO" sz="1800" spc="-1" strike="noStrike">
                <a:solidFill>
                  <a:srgbClr val="0f121d"/>
                </a:solidFill>
                <a:latin typeface="Calibri"/>
                <a:ea typeface="Calibri"/>
              </a:endParaRPr>
            </a:p>
          </p:txBody>
        </p:sp>
      </p:grpSp>
      <p:grpSp>
        <p:nvGrpSpPr>
          <p:cNvPr id="1469" name="Google Shape;203;p19"/>
          <p:cNvGrpSpPr/>
          <p:nvPr/>
        </p:nvGrpSpPr>
        <p:grpSpPr>
          <a:xfrm>
            <a:off x="5450760" y="6428160"/>
            <a:ext cx="5964120" cy="3437640"/>
            <a:chOff x="5450760" y="6428160"/>
            <a:chExt cx="5964120" cy="3437640"/>
          </a:xfrm>
        </p:grpSpPr>
        <p:sp>
          <p:nvSpPr>
            <p:cNvPr id="1470" name="Google Shape;204;p19"/>
            <p:cNvSpPr/>
            <p:nvPr/>
          </p:nvSpPr>
          <p:spPr>
            <a:xfrm>
              <a:off x="5450760" y="6428160"/>
              <a:ext cx="5964120" cy="3437640"/>
            </a:xfrm>
            <a:custGeom>
              <a:avLst/>
              <a:gdLst>
                <a:gd name="textAreaLeft" fmla="*/ 0 w 5964120"/>
                <a:gd name="textAreaRight" fmla="*/ 5964480 w 5964120"/>
                <a:gd name="textAreaTop" fmla="*/ 0 h 3437640"/>
                <a:gd name="textAreaBottom" fmla="*/ 3438000 h 3437640"/>
              </a:gdLst>
              <a:ahLst/>
              <a:rect l="textAreaLeft" t="textAreaTop" r="textAreaRight" b="textAreaBottom"/>
              <a:pathLst>
                <a:path w="1252874" h="1409067">
                  <a:moveTo>
                    <a:pt x="83001" y="0"/>
                  </a:moveTo>
                  <a:lnTo>
                    <a:pt x="1169873" y="0"/>
                  </a:lnTo>
                  <a:cubicBezTo>
                    <a:pt x="1191886" y="0"/>
                    <a:pt x="1212998" y="8745"/>
                    <a:pt x="1228564" y="24311"/>
                  </a:cubicBezTo>
                  <a:cubicBezTo>
                    <a:pt x="1244130" y="39876"/>
                    <a:pt x="1252874" y="60988"/>
                    <a:pt x="1252874" y="83001"/>
                  </a:cubicBezTo>
                  <a:lnTo>
                    <a:pt x="1252874" y="1326066"/>
                  </a:lnTo>
                  <a:cubicBezTo>
                    <a:pt x="1252874" y="1371906"/>
                    <a:pt x="1215713" y="1409067"/>
                    <a:pt x="1169873" y="1409067"/>
                  </a:cubicBezTo>
                  <a:lnTo>
                    <a:pt x="83001" y="1409067"/>
                  </a:lnTo>
                  <a:cubicBezTo>
                    <a:pt x="37161" y="1409067"/>
                    <a:pt x="0" y="1371906"/>
                    <a:pt x="0" y="1326066"/>
                  </a:cubicBezTo>
                  <a:lnTo>
                    <a:pt x="0" y="83001"/>
                  </a:lnTo>
                  <a:cubicBezTo>
                    <a:pt x="0" y="37161"/>
                    <a:pt x="37161" y="0"/>
                    <a:pt x="83001" y="0"/>
                  </a:cubicBezTo>
                  <a:close/>
                </a:path>
              </a:pathLst>
            </a:custGeom>
            <a:noFill/>
            <a:ln cap="rnd" w="19050">
              <a:solidFill>
                <a:srgbClr val="c9a75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 defTabSz="914400"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f121d"/>
                </a:solidFill>
                <a:latin typeface="Arial"/>
                <a:ea typeface="Arial"/>
              </a:endParaRPr>
            </a:p>
          </p:txBody>
        </p:sp>
        <p:sp>
          <p:nvSpPr>
            <p:cNvPr id="1471" name="Google Shape;205;p19"/>
            <p:cNvSpPr/>
            <p:nvPr/>
          </p:nvSpPr>
          <p:spPr>
            <a:xfrm>
              <a:off x="5450760" y="6428160"/>
              <a:ext cx="5963760" cy="3437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50760" rIns="50760" tIns="50760" bIns="50760" anchor="ctr">
              <a:noAutofit/>
            </a:bodyPr>
            <a:p>
              <a:pPr algn="ctr" defTabSz="914400">
                <a:lnSpc>
                  <a:spcPct val="119000"/>
                </a:lnSpc>
                <a:tabLst>
                  <a:tab algn="l" pos="0"/>
                </a:tabLst>
              </a:pPr>
              <a:endParaRPr b="0" lang="es-BO" sz="1800" spc="-1" strike="noStrike">
                <a:solidFill>
                  <a:srgbClr val="0f121d"/>
                </a:solidFill>
                <a:latin typeface="Calibri"/>
                <a:ea typeface="Calibri"/>
              </a:endParaRPr>
            </a:p>
          </p:txBody>
        </p:sp>
      </p:grpSp>
      <p:grpSp>
        <p:nvGrpSpPr>
          <p:cNvPr id="1472" name="Google Shape;203;p19"/>
          <p:cNvGrpSpPr/>
          <p:nvPr/>
        </p:nvGrpSpPr>
        <p:grpSpPr>
          <a:xfrm>
            <a:off x="11609280" y="7091640"/>
            <a:ext cx="4981320" cy="2750400"/>
            <a:chOff x="11609280" y="7091640"/>
            <a:chExt cx="4981320" cy="2750400"/>
          </a:xfrm>
        </p:grpSpPr>
        <p:sp>
          <p:nvSpPr>
            <p:cNvPr id="1473" name="Google Shape;204;p19"/>
            <p:cNvSpPr/>
            <p:nvPr/>
          </p:nvSpPr>
          <p:spPr>
            <a:xfrm>
              <a:off x="11708640" y="7116840"/>
              <a:ext cx="4881960" cy="2725200"/>
            </a:xfrm>
            <a:custGeom>
              <a:avLst/>
              <a:gdLst>
                <a:gd name="textAreaLeft" fmla="*/ 0 w 4881960"/>
                <a:gd name="textAreaRight" fmla="*/ 4882320 w 4881960"/>
                <a:gd name="textAreaTop" fmla="*/ 0 h 2725200"/>
                <a:gd name="textAreaBottom" fmla="*/ 2725560 h 2725200"/>
              </a:gdLst>
              <a:ahLst/>
              <a:rect l="textAreaLeft" t="textAreaTop" r="textAreaRight" b="textAreaBottom"/>
              <a:pathLst>
                <a:path w="1252874" h="1409067">
                  <a:moveTo>
                    <a:pt x="83001" y="0"/>
                  </a:moveTo>
                  <a:lnTo>
                    <a:pt x="1169873" y="0"/>
                  </a:lnTo>
                  <a:cubicBezTo>
                    <a:pt x="1191886" y="0"/>
                    <a:pt x="1212998" y="8745"/>
                    <a:pt x="1228564" y="24311"/>
                  </a:cubicBezTo>
                  <a:cubicBezTo>
                    <a:pt x="1244130" y="39876"/>
                    <a:pt x="1252874" y="60988"/>
                    <a:pt x="1252874" y="83001"/>
                  </a:cubicBezTo>
                  <a:lnTo>
                    <a:pt x="1252874" y="1326066"/>
                  </a:lnTo>
                  <a:cubicBezTo>
                    <a:pt x="1252874" y="1371906"/>
                    <a:pt x="1215713" y="1409067"/>
                    <a:pt x="1169873" y="1409067"/>
                  </a:cubicBezTo>
                  <a:lnTo>
                    <a:pt x="83001" y="1409067"/>
                  </a:lnTo>
                  <a:cubicBezTo>
                    <a:pt x="37161" y="1409067"/>
                    <a:pt x="0" y="1371906"/>
                    <a:pt x="0" y="1326066"/>
                  </a:cubicBezTo>
                  <a:lnTo>
                    <a:pt x="0" y="83001"/>
                  </a:lnTo>
                  <a:cubicBezTo>
                    <a:pt x="0" y="37161"/>
                    <a:pt x="37161" y="0"/>
                    <a:pt x="83001" y="0"/>
                  </a:cubicBezTo>
                  <a:close/>
                </a:path>
              </a:pathLst>
            </a:custGeom>
            <a:noFill/>
            <a:ln cap="rnd" w="19050">
              <a:solidFill>
                <a:srgbClr val="c9a75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 defTabSz="914400"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f121d"/>
                </a:solidFill>
                <a:latin typeface="Arial"/>
                <a:ea typeface="Arial"/>
              </a:endParaRPr>
            </a:p>
          </p:txBody>
        </p:sp>
        <p:sp>
          <p:nvSpPr>
            <p:cNvPr id="1474" name="Google Shape;205;p19"/>
            <p:cNvSpPr/>
            <p:nvPr/>
          </p:nvSpPr>
          <p:spPr>
            <a:xfrm>
              <a:off x="11609280" y="7091640"/>
              <a:ext cx="4881600" cy="2725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50760" rIns="50760" tIns="50760" bIns="50760" anchor="ctr">
              <a:noAutofit/>
            </a:bodyPr>
            <a:p>
              <a:pPr algn="ctr" defTabSz="914400">
                <a:lnSpc>
                  <a:spcPct val="119000"/>
                </a:lnSpc>
                <a:tabLst>
                  <a:tab algn="l" pos="0"/>
                </a:tabLst>
              </a:pPr>
              <a:endParaRPr b="0" lang="es-BO" sz="1800" spc="-1" strike="noStrike">
                <a:solidFill>
                  <a:srgbClr val="0f121d"/>
                </a:solidFill>
                <a:latin typeface="Calibri"/>
                <a:ea typeface="Calibri"/>
              </a:endParaRPr>
            </a:p>
          </p:txBody>
        </p:sp>
      </p:grpSp>
      <p:grpSp>
        <p:nvGrpSpPr>
          <p:cNvPr id="1475" name="Google Shape;203;p19"/>
          <p:cNvGrpSpPr/>
          <p:nvPr/>
        </p:nvGrpSpPr>
        <p:grpSpPr>
          <a:xfrm>
            <a:off x="690840" y="4534920"/>
            <a:ext cx="4702680" cy="1526400"/>
            <a:chOff x="690840" y="4534920"/>
            <a:chExt cx="4702680" cy="1526400"/>
          </a:xfrm>
        </p:grpSpPr>
        <p:sp>
          <p:nvSpPr>
            <p:cNvPr id="1476" name="Google Shape;204;p19"/>
            <p:cNvSpPr/>
            <p:nvPr/>
          </p:nvSpPr>
          <p:spPr>
            <a:xfrm>
              <a:off x="690840" y="4534920"/>
              <a:ext cx="4702680" cy="1526400"/>
            </a:xfrm>
            <a:custGeom>
              <a:avLst/>
              <a:gdLst>
                <a:gd name="textAreaLeft" fmla="*/ 0 w 4702680"/>
                <a:gd name="textAreaRight" fmla="*/ 4703040 w 4702680"/>
                <a:gd name="textAreaTop" fmla="*/ 0 h 1526400"/>
                <a:gd name="textAreaBottom" fmla="*/ 1526760 h 1526400"/>
              </a:gdLst>
              <a:ahLst/>
              <a:rect l="textAreaLeft" t="textAreaTop" r="textAreaRight" b="textAreaBottom"/>
              <a:pathLst>
                <a:path w="1252874" h="1409067">
                  <a:moveTo>
                    <a:pt x="83001" y="0"/>
                  </a:moveTo>
                  <a:lnTo>
                    <a:pt x="1169873" y="0"/>
                  </a:lnTo>
                  <a:cubicBezTo>
                    <a:pt x="1191886" y="0"/>
                    <a:pt x="1212998" y="8745"/>
                    <a:pt x="1228564" y="24311"/>
                  </a:cubicBezTo>
                  <a:cubicBezTo>
                    <a:pt x="1244130" y="39876"/>
                    <a:pt x="1252874" y="60988"/>
                    <a:pt x="1252874" y="83001"/>
                  </a:cubicBezTo>
                  <a:lnTo>
                    <a:pt x="1252874" y="1326066"/>
                  </a:lnTo>
                  <a:cubicBezTo>
                    <a:pt x="1252874" y="1371906"/>
                    <a:pt x="1215713" y="1409067"/>
                    <a:pt x="1169873" y="1409067"/>
                  </a:cubicBezTo>
                  <a:lnTo>
                    <a:pt x="83001" y="1409067"/>
                  </a:lnTo>
                  <a:cubicBezTo>
                    <a:pt x="37161" y="1409067"/>
                    <a:pt x="0" y="1371906"/>
                    <a:pt x="0" y="1326066"/>
                  </a:cubicBezTo>
                  <a:lnTo>
                    <a:pt x="0" y="83001"/>
                  </a:lnTo>
                  <a:cubicBezTo>
                    <a:pt x="0" y="37161"/>
                    <a:pt x="37161" y="0"/>
                    <a:pt x="83001" y="0"/>
                  </a:cubicBezTo>
                  <a:close/>
                </a:path>
              </a:pathLst>
            </a:custGeom>
            <a:noFill/>
            <a:ln cap="rnd" w="19050">
              <a:solidFill>
                <a:srgbClr val="c9a75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 defTabSz="914400"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f121d"/>
                </a:solidFill>
                <a:latin typeface="Arial"/>
                <a:ea typeface="Arial"/>
              </a:endParaRPr>
            </a:p>
          </p:txBody>
        </p:sp>
        <p:sp>
          <p:nvSpPr>
            <p:cNvPr id="1477" name="Google Shape;205;p19"/>
            <p:cNvSpPr/>
            <p:nvPr/>
          </p:nvSpPr>
          <p:spPr>
            <a:xfrm>
              <a:off x="690840" y="4534920"/>
              <a:ext cx="4702320" cy="1526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50760" rIns="50760" tIns="50760" bIns="50760" anchor="ctr">
              <a:noAutofit/>
            </a:bodyPr>
            <a:p>
              <a:pPr algn="ctr" defTabSz="914400">
                <a:lnSpc>
                  <a:spcPct val="119000"/>
                </a:lnSpc>
                <a:tabLst>
                  <a:tab algn="l" pos="0"/>
                </a:tabLst>
              </a:pPr>
              <a:endParaRPr b="0" lang="es-BO" sz="1800" spc="-1" strike="noStrike">
                <a:solidFill>
                  <a:srgbClr val="0f121d"/>
                </a:solidFill>
                <a:latin typeface="Calibri"/>
                <a:ea typeface="Calibri"/>
              </a:endParaRPr>
            </a:p>
          </p:txBody>
        </p:sp>
      </p:grpSp>
      <p:grpSp>
        <p:nvGrpSpPr>
          <p:cNvPr id="1478" name="Google Shape;203;p19"/>
          <p:cNvGrpSpPr/>
          <p:nvPr/>
        </p:nvGrpSpPr>
        <p:grpSpPr>
          <a:xfrm>
            <a:off x="6242040" y="4610880"/>
            <a:ext cx="4702680" cy="1526400"/>
            <a:chOff x="6242040" y="4610880"/>
            <a:chExt cx="4702680" cy="1526400"/>
          </a:xfrm>
        </p:grpSpPr>
        <p:sp>
          <p:nvSpPr>
            <p:cNvPr id="1479" name="Google Shape;204;p19"/>
            <p:cNvSpPr/>
            <p:nvPr/>
          </p:nvSpPr>
          <p:spPr>
            <a:xfrm>
              <a:off x="6242040" y="4610880"/>
              <a:ext cx="4702680" cy="1526400"/>
            </a:xfrm>
            <a:custGeom>
              <a:avLst/>
              <a:gdLst>
                <a:gd name="textAreaLeft" fmla="*/ 0 w 4702680"/>
                <a:gd name="textAreaRight" fmla="*/ 4703040 w 4702680"/>
                <a:gd name="textAreaTop" fmla="*/ 0 h 1526400"/>
                <a:gd name="textAreaBottom" fmla="*/ 1526760 h 1526400"/>
              </a:gdLst>
              <a:ahLst/>
              <a:rect l="textAreaLeft" t="textAreaTop" r="textAreaRight" b="textAreaBottom"/>
              <a:pathLst>
                <a:path w="1252874" h="1409067">
                  <a:moveTo>
                    <a:pt x="83001" y="0"/>
                  </a:moveTo>
                  <a:lnTo>
                    <a:pt x="1169873" y="0"/>
                  </a:lnTo>
                  <a:cubicBezTo>
                    <a:pt x="1191886" y="0"/>
                    <a:pt x="1212998" y="8745"/>
                    <a:pt x="1228564" y="24311"/>
                  </a:cubicBezTo>
                  <a:cubicBezTo>
                    <a:pt x="1244130" y="39876"/>
                    <a:pt x="1252874" y="60988"/>
                    <a:pt x="1252874" y="83001"/>
                  </a:cubicBezTo>
                  <a:lnTo>
                    <a:pt x="1252874" y="1326066"/>
                  </a:lnTo>
                  <a:cubicBezTo>
                    <a:pt x="1252874" y="1371906"/>
                    <a:pt x="1215713" y="1409067"/>
                    <a:pt x="1169873" y="1409067"/>
                  </a:cubicBezTo>
                  <a:lnTo>
                    <a:pt x="83001" y="1409067"/>
                  </a:lnTo>
                  <a:cubicBezTo>
                    <a:pt x="37161" y="1409067"/>
                    <a:pt x="0" y="1371906"/>
                    <a:pt x="0" y="1326066"/>
                  </a:cubicBezTo>
                  <a:lnTo>
                    <a:pt x="0" y="83001"/>
                  </a:lnTo>
                  <a:cubicBezTo>
                    <a:pt x="0" y="37161"/>
                    <a:pt x="37161" y="0"/>
                    <a:pt x="83001" y="0"/>
                  </a:cubicBezTo>
                  <a:close/>
                </a:path>
              </a:pathLst>
            </a:custGeom>
            <a:noFill/>
            <a:ln cap="rnd" w="19050">
              <a:solidFill>
                <a:srgbClr val="c9a75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 defTabSz="914400"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f121d"/>
                </a:solidFill>
                <a:latin typeface="Arial"/>
                <a:ea typeface="Arial"/>
              </a:endParaRPr>
            </a:p>
          </p:txBody>
        </p:sp>
        <p:sp>
          <p:nvSpPr>
            <p:cNvPr id="1480" name="Google Shape;205;p19"/>
            <p:cNvSpPr/>
            <p:nvPr/>
          </p:nvSpPr>
          <p:spPr>
            <a:xfrm>
              <a:off x="6242040" y="4610880"/>
              <a:ext cx="4702320" cy="1526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50760" rIns="50760" tIns="50760" bIns="50760" anchor="ctr">
              <a:noAutofit/>
            </a:bodyPr>
            <a:p>
              <a:pPr algn="ctr" defTabSz="914400">
                <a:lnSpc>
                  <a:spcPct val="119000"/>
                </a:lnSpc>
                <a:tabLst>
                  <a:tab algn="l" pos="0"/>
                </a:tabLst>
              </a:pPr>
              <a:endParaRPr b="0" lang="es-BO" sz="1800" spc="-1" strike="noStrike">
                <a:solidFill>
                  <a:srgbClr val="0f121d"/>
                </a:solidFill>
                <a:latin typeface="Calibri"/>
                <a:ea typeface="Calibri"/>
              </a:endParaRPr>
            </a:p>
          </p:txBody>
        </p:sp>
      </p:grpSp>
      <p:grpSp>
        <p:nvGrpSpPr>
          <p:cNvPr id="1481" name="Google Shape;203;p19"/>
          <p:cNvGrpSpPr/>
          <p:nvPr/>
        </p:nvGrpSpPr>
        <p:grpSpPr>
          <a:xfrm>
            <a:off x="11647440" y="5036400"/>
            <a:ext cx="4892400" cy="1838160"/>
            <a:chOff x="11647440" y="5036400"/>
            <a:chExt cx="4892400" cy="1838160"/>
          </a:xfrm>
        </p:grpSpPr>
        <p:sp>
          <p:nvSpPr>
            <p:cNvPr id="1482" name="Google Shape;204;p19"/>
            <p:cNvSpPr/>
            <p:nvPr/>
          </p:nvSpPr>
          <p:spPr>
            <a:xfrm>
              <a:off x="11712960" y="5036400"/>
              <a:ext cx="4826880" cy="1824480"/>
            </a:xfrm>
            <a:custGeom>
              <a:avLst/>
              <a:gdLst>
                <a:gd name="textAreaLeft" fmla="*/ 0 w 4826880"/>
                <a:gd name="textAreaRight" fmla="*/ 4827240 w 4826880"/>
                <a:gd name="textAreaTop" fmla="*/ 0 h 1824480"/>
                <a:gd name="textAreaBottom" fmla="*/ 1824840 h 1824480"/>
              </a:gdLst>
              <a:ahLst/>
              <a:rect l="textAreaLeft" t="textAreaTop" r="textAreaRight" b="textAreaBottom"/>
              <a:pathLst>
                <a:path w="1252874" h="1409067">
                  <a:moveTo>
                    <a:pt x="83001" y="0"/>
                  </a:moveTo>
                  <a:lnTo>
                    <a:pt x="1169873" y="0"/>
                  </a:lnTo>
                  <a:cubicBezTo>
                    <a:pt x="1191886" y="0"/>
                    <a:pt x="1212998" y="8745"/>
                    <a:pt x="1228564" y="24311"/>
                  </a:cubicBezTo>
                  <a:cubicBezTo>
                    <a:pt x="1244130" y="39876"/>
                    <a:pt x="1252874" y="60988"/>
                    <a:pt x="1252874" y="83001"/>
                  </a:cubicBezTo>
                  <a:lnTo>
                    <a:pt x="1252874" y="1326066"/>
                  </a:lnTo>
                  <a:cubicBezTo>
                    <a:pt x="1252874" y="1371906"/>
                    <a:pt x="1215713" y="1409067"/>
                    <a:pt x="1169873" y="1409067"/>
                  </a:cubicBezTo>
                  <a:lnTo>
                    <a:pt x="83001" y="1409067"/>
                  </a:lnTo>
                  <a:cubicBezTo>
                    <a:pt x="37161" y="1409067"/>
                    <a:pt x="0" y="1371906"/>
                    <a:pt x="0" y="1326066"/>
                  </a:cubicBezTo>
                  <a:lnTo>
                    <a:pt x="0" y="83001"/>
                  </a:lnTo>
                  <a:cubicBezTo>
                    <a:pt x="0" y="37161"/>
                    <a:pt x="37161" y="0"/>
                    <a:pt x="83001" y="0"/>
                  </a:cubicBezTo>
                  <a:close/>
                </a:path>
              </a:pathLst>
            </a:custGeom>
            <a:noFill/>
            <a:ln cap="rnd" w="19050">
              <a:solidFill>
                <a:srgbClr val="c9a75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 defTabSz="914400"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f121d"/>
                </a:solidFill>
                <a:latin typeface="Arial"/>
                <a:ea typeface="Arial"/>
              </a:endParaRPr>
            </a:p>
          </p:txBody>
        </p:sp>
        <p:sp>
          <p:nvSpPr>
            <p:cNvPr id="1483" name="Google Shape;205;p19"/>
            <p:cNvSpPr/>
            <p:nvPr/>
          </p:nvSpPr>
          <p:spPr>
            <a:xfrm>
              <a:off x="11647440" y="5348160"/>
              <a:ext cx="4826520" cy="15264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50760" rIns="50760" tIns="50760" bIns="50760" anchor="ctr">
              <a:noAutofit/>
            </a:bodyPr>
            <a:p>
              <a:pPr algn="ctr" defTabSz="914400">
                <a:lnSpc>
                  <a:spcPct val="119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f121d"/>
                </a:solidFill>
                <a:latin typeface="Calibri"/>
                <a:ea typeface="Calibri"/>
              </a:endParaRPr>
            </a:p>
          </p:txBody>
        </p:sp>
      </p:grpSp>
    </p:spTree>
  </p:cSld>
  <p:transition spd="slow">
    <p:push dir="u"/>
  </p:transition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6" name="Tabla 3"/>
          <p:cNvGraphicFramePr/>
          <p:nvPr/>
        </p:nvGraphicFramePr>
        <p:xfrm>
          <a:off x="892800" y="2273040"/>
          <a:ext cx="11498760" cy="7202160"/>
        </p:xfrm>
        <a:graphic>
          <a:graphicData uri="http://schemas.openxmlformats.org/drawingml/2006/table">
            <a:tbl>
              <a:tblPr/>
              <a:tblGrid>
                <a:gridCol w="11499120"/>
              </a:tblGrid>
              <a:tr h="813600">
                <a:tc>
                  <a:txBody>
                    <a:bodyPr lIns="9360" rIns="9360" tIns="9360" bIns="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BO" sz="32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ACTIVIDADES DESARROLLADAS</a:t>
                      </a:r>
                      <a:endParaRPr b="0" lang="es-BO" sz="3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360" marR="936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f79646"/>
                      </a:solidFill>
                      <a:prstDash val="solid"/>
                    </a:lnT>
                    <a:lnB w="12240">
                      <a:solidFill>
                        <a:srgbClr val="f79646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1216080">
                <a:tc>
                  <a:txBody>
                    <a:bodyPr lIns="9360" rIns="9360" tIns="9360" bIns="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MX" sz="32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Se conformó la Red Cordillera (Santa Cruz), se tiene prevista la actualización de la Red Altiplano.</a:t>
                      </a:r>
                      <a:endParaRPr b="0" lang="es-BO" sz="3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360" marR="936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f79646"/>
                      </a:solidFill>
                      <a:prstDash val="solid"/>
                    </a:lnT>
                    <a:lnB w="12240">
                      <a:solidFill>
                        <a:srgbClr val="f79646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739800">
                <a:tc>
                  <a:txBody>
                    <a:bodyPr lIns="9360" rIns="9360" tIns="9360" bIns="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MX" sz="32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Se alcanzó a 56 de los 80 municipios previstos.</a:t>
                      </a:r>
                      <a:endParaRPr b="0" lang="es-BO" sz="3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360" marR="936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f79646"/>
                      </a:solidFill>
                      <a:prstDash val="solid"/>
                    </a:lnT>
                    <a:lnB w="12240">
                      <a:solidFill>
                        <a:srgbClr val="f79646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1216080">
                <a:tc>
                  <a:txBody>
                    <a:bodyPr lIns="9360" rIns="9360" tIns="9360" bIns="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MX" sz="32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Se fortaleció a las redes locales, habiendo tenido un fortalecimiento heterogéneo en las 14 redes.</a:t>
                      </a:r>
                      <a:endParaRPr b="0" lang="es-BO" sz="3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360" marR="936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f79646"/>
                      </a:solidFill>
                      <a:prstDash val="solid"/>
                    </a:lnT>
                    <a:lnB w="12240">
                      <a:solidFill>
                        <a:srgbClr val="f79646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1216080">
                <a:tc>
                  <a:txBody>
                    <a:bodyPr lIns="9360" rIns="9360" tIns="9360" bIns="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MX" sz="32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Avance conceptual y técnico del modulo de acoso político concluido; fase piloto pendiente de lanzamiento.</a:t>
                      </a:r>
                      <a:endParaRPr b="0" lang="es-BO" sz="3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360" marR="936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f79646"/>
                      </a:solidFill>
                      <a:prstDash val="solid"/>
                    </a:lnT>
                    <a:lnB w="12240">
                      <a:solidFill>
                        <a:srgbClr val="f79646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1000080">
                <a:tc>
                  <a:txBody>
                    <a:bodyPr lIns="9360" rIns="9360" tIns="9360" bIns="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MX" sz="32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Se desarrolló la Política de Cuidados y la Ley de derechos LGBTI+.</a:t>
                      </a:r>
                      <a:endParaRPr b="0" lang="es-BO" sz="3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360" marR="936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f79646"/>
                      </a:solidFill>
                      <a:prstDash val="solid"/>
                    </a:lnT>
                    <a:lnB w="12240">
                      <a:solidFill>
                        <a:srgbClr val="f79646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1000080">
                <a:tc>
                  <a:txBody>
                    <a:bodyPr lIns="9360" rIns="9360" tIns="9360" bIns="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es-MX" sz="3200" spc="-1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Se presento la propuesta de modificación a la Ley N° 243 al Consejo Multisectorial el 3 de octubre de 2025.</a:t>
                      </a:r>
                      <a:endParaRPr b="0" lang="es-BO" sz="3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360" marR="936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solidFill>
                        <a:srgbClr val="f79646"/>
                      </a:solidFill>
                      <a:prstDash val="solid"/>
                    </a:lnT>
                    <a:lnB w="12240">
                      <a:solidFill>
                        <a:srgbClr val="f79646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47" name="Google Shape;95;p14"/>
          <p:cNvSpPr/>
          <p:nvPr/>
        </p:nvSpPr>
        <p:spPr>
          <a:xfrm>
            <a:off x="-120960" y="369720"/>
            <a:ext cx="18408600" cy="60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4000" spc="-1" strike="noStrike">
                <a:solidFill>
                  <a:srgbClr val="e2ac00"/>
                </a:solidFill>
                <a:latin typeface="Montserrat"/>
                <a:ea typeface="Arial"/>
              </a:rPr>
              <a:t>DIRECCIÓN GENERAL DE IGUALDAD DE OPORTUNIDADES</a:t>
            </a:r>
            <a:endParaRPr b="0" lang="es-BO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8" name="Google Shape;96;p14"/>
          <p:cNvSpPr/>
          <p:nvPr/>
        </p:nvSpPr>
        <p:spPr>
          <a:xfrm>
            <a:off x="-360720" y="985320"/>
            <a:ext cx="18287640" cy="88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21000"/>
              </a:lnSpc>
              <a:tabLst>
                <a:tab algn="l" pos="0"/>
              </a:tabLst>
            </a:pPr>
            <a:r>
              <a:rPr b="1" lang="en-US" sz="2400" spc="-1" strike="noStrike">
                <a:solidFill>
                  <a:srgbClr val="242732"/>
                </a:solidFill>
                <a:latin typeface="Montserrat"/>
                <a:ea typeface="Arial"/>
              </a:rPr>
              <a:t>UNIDAD DE ELIMINACIÓN Y PREVENCIÓN DE TODA FORMA DE VIOLENCIA EN RAZON DE GENERO Y GENERACIONAL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9" name="Imagen 7"/>
          <p:cNvSpPr/>
          <p:nvPr/>
        </p:nvSpPr>
        <p:spPr>
          <a:xfrm>
            <a:off x="12815280" y="1436040"/>
            <a:ext cx="4682520" cy="3098160"/>
          </a:xfrm>
          <a:prstGeom prst="roundRect">
            <a:avLst>
              <a:gd name="adj" fmla="val 8594"/>
            </a:avLst>
          </a:prstGeom>
          <a:blipFill rotWithShape="0">
            <a:blip r:embed="rId1"/>
            <a:srcRect/>
            <a:stretch/>
          </a:blipFill>
          <a:ln w="0">
            <a:noFill/>
          </a:ln>
          <a:effectLst>
            <a:reflection algn="bl" blurRad="12700" dir="5400000" dist="5000" endPos="28000" rotWithShape="0" stA="38000" sy="-100000"/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0" name="Imagen 8"/>
          <p:cNvSpPr/>
          <p:nvPr/>
        </p:nvSpPr>
        <p:spPr>
          <a:xfrm>
            <a:off x="12815280" y="5752440"/>
            <a:ext cx="4682520" cy="3391200"/>
          </a:xfrm>
          <a:prstGeom prst="roundRect">
            <a:avLst>
              <a:gd name="adj" fmla="val 8594"/>
            </a:avLst>
          </a:prstGeom>
          <a:blipFill rotWithShape="0">
            <a:blip r:embed="rId2"/>
            <a:srcRect/>
            <a:stretch/>
          </a:blipFill>
          <a:ln w="0">
            <a:noFill/>
          </a:ln>
          <a:effectLst>
            <a:reflection algn="bl" blurRad="12700" dir="5400000" dist="5000" endPos="28000" rotWithShape="0" stA="38000" sy="-100000"/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slow">
    <p:push dir="u"/>
  </p:transition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4" name="Marcador de contenido 3" descr=""/>
          <p:cNvPicPr/>
          <p:nvPr/>
        </p:nvPicPr>
        <p:blipFill>
          <a:blip r:embed="rId1"/>
          <a:stretch/>
        </p:blipFill>
        <p:spPr>
          <a:xfrm>
            <a:off x="14240880" y="389880"/>
            <a:ext cx="1800000" cy="2531160"/>
          </a:xfrm>
          <a:prstGeom prst="rect">
            <a:avLst/>
          </a:prstGeom>
          <a:ln w="0">
            <a:noFill/>
          </a:ln>
          <a:effectLst>
            <a:outerShdw algn="t" blurRad="571680" dir="5400000" dist="38160" rotWithShape="0" sx="65000" sy="65000">
              <a:srgbClr val="000000">
                <a:alpha val="88000"/>
              </a:srgbClr>
            </a:outerShdw>
          </a:effectLst>
        </p:spPr>
      </p:pic>
      <p:grpSp>
        <p:nvGrpSpPr>
          <p:cNvPr id="1485" name="Google Shape;199;p19"/>
          <p:cNvGrpSpPr/>
          <p:nvPr/>
        </p:nvGrpSpPr>
        <p:grpSpPr>
          <a:xfrm>
            <a:off x="6704640" y="3444480"/>
            <a:ext cx="5299200" cy="6139440"/>
            <a:chOff x="6704640" y="3444480"/>
            <a:chExt cx="5299200" cy="6139440"/>
          </a:xfrm>
        </p:grpSpPr>
        <p:sp>
          <p:nvSpPr>
            <p:cNvPr id="1486" name="Google Shape;200;p19"/>
            <p:cNvSpPr/>
            <p:nvPr/>
          </p:nvSpPr>
          <p:spPr>
            <a:xfrm>
              <a:off x="6704640" y="3444480"/>
              <a:ext cx="5299200" cy="6139440"/>
            </a:xfrm>
            <a:custGeom>
              <a:avLst/>
              <a:gdLst>
                <a:gd name="textAreaLeft" fmla="*/ 0 w 5299200"/>
                <a:gd name="textAreaRight" fmla="*/ 5299560 w 5299200"/>
                <a:gd name="textAreaTop" fmla="*/ 0 h 6139440"/>
                <a:gd name="textAreaBottom" fmla="*/ 6139800 h 6139440"/>
              </a:gdLst>
              <a:ahLst/>
              <a:rect l="textAreaLeft" t="textAreaTop" r="textAreaRight" b="textAreaBottom"/>
              <a:pathLst>
                <a:path w="1252874" h="1409067">
                  <a:moveTo>
                    <a:pt x="83001" y="0"/>
                  </a:moveTo>
                  <a:lnTo>
                    <a:pt x="1169873" y="0"/>
                  </a:lnTo>
                  <a:cubicBezTo>
                    <a:pt x="1191886" y="0"/>
                    <a:pt x="1212998" y="8745"/>
                    <a:pt x="1228564" y="24311"/>
                  </a:cubicBezTo>
                  <a:cubicBezTo>
                    <a:pt x="1244130" y="39876"/>
                    <a:pt x="1252874" y="60988"/>
                    <a:pt x="1252874" y="83001"/>
                  </a:cubicBezTo>
                  <a:lnTo>
                    <a:pt x="1252874" y="1326066"/>
                  </a:lnTo>
                  <a:cubicBezTo>
                    <a:pt x="1252874" y="1371906"/>
                    <a:pt x="1215713" y="1409067"/>
                    <a:pt x="1169873" y="1409067"/>
                  </a:cubicBezTo>
                  <a:lnTo>
                    <a:pt x="83001" y="1409067"/>
                  </a:lnTo>
                  <a:cubicBezTo>
                    <a:pt x="37161" y="1409067"/>
                    <a:pt x="0" y="1371906"/>
                    <a:pt x="0" y="1326066"/>
                  </a:cubicBezTo>
                  <a:lnTo>
                    <a:pt x="0" y="83001"/>
                  </a:lnTo>
                  <a:cubicBezTo>
                    <a:pt x="0" y="37161"/>
                    <a:pt x="37161" y="0"/>
                    <a:pt x="83001" y="0"/>
                  </a:cubicBezTo>
                  <a:close/>
                </a:path>
              </a:pathLst>
            </a:custGeom>
            <a:noFill/>
            <a:ln cap="rnd" w="19050">
              <a:solidFill>
                <a:srgbClr val="c9a75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f121d"/>
                </a:solidFill>
                <a:latin typeface="Arial"/>
                <a:ea typeface="Arial"/>
              </a:endParaRPr>
            </a:p>
          </p:txBody>
        </p:sp>
        <p:sp>
          <p:nvSpPr>
            <p:cNvPr id="1487" name="Google Shape;201;p19"/>
            <p:cNvSpPr/>
            <p:nvPr/>
          </p:nvSpPr>
          <p:spPr>
            <a:xfrm>
              <a:off x="6704640" y="3444480"/>
              <a:ext cx="5298840" cy="61394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50760" rIns="50760" tIns="50760" bIns="50760" anchor="ctr">
              <a:noAutofit/>
            </a:bodyPr>
            <a:p>
              <a:pPr algn="ctr">
                <a:lnSpc>
                  <a:spcPct val="119000"/>
                </a:lnSpc>
                <a:tabLst>
                  <a:tab algn="l" pos="0"/>
                </a:tabLst>
              </a:pPr>
              <a:endParaRPr b="0" lang="es-BO" sz="1800" spc="-1" strike="noStrike">
                <a:solidFill>
                  <a:srgbClr val="0f121d"/>
                </a:solidFill>
                <a:latin typeface="Calibri"/>
                <a:ea typeface="Calibri"/>
              </a:endParaRPr>
            </a:p>
          </p:txBody>
        </p:sp>
      </p:grpSp>
      <p:grpSp>
        <p:nvGrpSpPr>
          <p:cNvPr id="1488" name="Google Shape;203;p19"/>
          <p:cNvGrpSpPr/>
          <p:nvPr/>
        </p:nvGrpSpPr>
        <p:grpSpPr>
          <a:xfrm>
            <a:off x="1368360" y="3444480"/>
            <a:ext cx="4757040" cy="4866120"/>
            <a:chOff x="1368360" y="3444480"/>
            <a:chExt cx="4757040" cy="4866120"/>
          </a:xfrm>
        </p:grpSpPr>
        <p:sp>
          <p:nvSpPr>
            <p:cNvPr id="1489" name="Google Shape;204;p19"/>
            <p:cNvSpPr/>
            <p:nvPr/>
          </p:nvSpPr>
          <p:spPr>
            <a:xfrm>
              <a:off x="1368720" y="4132440"/>
              <a:ext cx="4756680" cy="4178160"/>
            </a:xfrm>
            <a:custGeom>
              <a:avLst/>
              <a:gdLst>
                <a:gd name="textAreaLeft" fmla="*/ 0 w 4756680"/>
                <a:gd name="textAreaRight" fmla="*/ 4757040 w 4756680"/>
                <a:gd name="textAreaTop" fmla="*/ 0 h 4178160"/>
                <a:gd name="textAreaBottom" fmla="*/ 4178520 h 4178160"/>
              </a:gdLst>
              <a:ahLst/>
              <a:rect l="textAreaLeft" t="textAreaTop" r="textAreaRight" b="textAreaBottom"/>
              <a:pathLst>
                <a:path w="1252874" h="1409067">
                  <a:moveTo>
                    <a:pt x="83001" y="0"/>
                  </a:moveTo>
                  <a:lnTo>
                    <a:pt x="1169873" y="0"/>
                  </a:lnTo>
                  <a:cubicBezTo>
                    <a:pt x="1191886" y="0"/>
                    <a:pt x="1212998" y="8745"/>
                    <a:pt x="1228564" y="24311"/>
                  </a:cubicBezTo>
                  <a:cubicBezTo>
                    <a:pt x="1244130" y="39876"/>
                    <a:pt x="1252874" y="60988"/>
                    <a:pt x="1252874" y="83001"/>
                  </a:cubicBezTo>
                  <a:lnTo>
                    <a:pt x="1252874" y="1326066"/>
                  </a:lnTo>
                  <a:cubicBezTo>
                    <a:pt x="1252874" y="1371906"/>
                    <a:pt x="1215713" y="1409067"/>
                    <a:pt x="1169873" y="1409067"/>
                  </a:cubicBezTo>
                  <a:lnTo>
                    <a:pt x="83001" y="1409067"/>
                  </a:lnTo>
                  <a:cubicBezTo>
                    <a:pt x="37161" y="1409067"/>
                    <a:pt x="0" y="1371906"/>
                    <a:pt x="0" y="1326066"/>
                  </a:cubicBezTo>
                  <a:lnTo>
                    <a:pt x="0" y="83001"/>
                  </a:lnTo>
                  <a:cubicBezTo>
                    <a:pt x="0" y="37161"/>
                    <a:pt x="37161" y="0"/>
                    <a:pt x="83001" y="0"/>
                  </a:cubicBezTo>
                  <a:close/>
                </a:path>
              </a:pathLst>
            </a:custGeom>
            <a:noFill/>
            <a:ln cap="rnd" w="19050">
              <a:solidFill>
                <a:srgbClr val="c9a75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f121d"/>
                </a:solidFill>
                <a:latin typeface="Arial"/>
                <a:ea typeface="Arial"/>
              </a:endParaRPr>
            </a:p>
          </p:txBody>
        </p:sp>
        <p:sp>
          <p:nvSpPr>
            <p:cNvPr id="1490" name="Google Shape;205;p19"/>
            <p:cNvSpPr/>
            <p:nvPr/>
          </p:nvSpPr>
          <p:spPr>
            <a:xfrm>
              <a:off x="1368360" y="3444480"/>
              <a:ext cx="4756320" cy="46533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50760" rIns="50760" tIns="50760" bIns="50760" anchor="ctr">
              <a:noAutofit/>
            </a:bodyPr>
            <a:p>
              <a:pPr algn="ctr">
                <a:lnSpc>
                  <a:spcPct val="119000"/>
                </a:lnSpc>
              </a:pPr>
              <a:endParaRPr b="0" lang="es-BO" sz="2500" spc="-1" strike="noStrike">
                <a:solidFill>
                  <a:srgbClr val="000000"/>
                </a:solidFill>
                <a:latin typeface="Arial"/>
              </a:endParaRPr>
            </a:p>
            <a:p>
              <a:pPr algn="ctr">
                <a:lnSpc>
                  <a:spcPct val="119000"/>
                </a:lnSpc>
              </a:pPr>
              <a:endParaRPr b="0" lang="es-BO" sz="2500" spc="-1" strike="noStrike">
                <a:solidFill>
                  <a:srgbClr val="000000"/>
                </a:solidFill>
                <a:latin typeface="Arial"/>
              </a:endParaRPr>
            </a:p>
            <a:p>
              <a:pPr algn="ctr">
                <a:lnSpc>
                  <a:spcPct val="119000"/>
                </a:lnSpc>
              </a:pPr>
              <a:r>
                <a:rPr b="0" lang="es-ES" sz="2500" spc="-1" strike="noStrike">
                  <a:solidFill>
                    <a:srgbClr val="000000"/>
                  </a:solidFill>
                  <a:latin typeface="Visa Dialect Light"/>
                  <a:ea typeface="Arial"/>
                </a:rPr>
                <a:t>Realizar procesos de monitoreo, seguimiento y/o evaluación al cumplimiento de las normativas y/o políticas públicas hacia la despatriarcalización a favor del ejercicio efectivo de los derechos de las mujeres.</a:t>
              </a:r>
              <a:endParaRPr b="0" lang="es-BO" sz="2500" spc="-1" strike="noStrike">
                <a:solidFill>
                  <a:srgbClr val="000000"/>
                </a:solidFill>
                <a:latin typeface="Arial"/>
              </a:endParaRPr>
            </a:p>
            <a:p>
              <a:pPr algn="ctr">
                <a:lnSpc>
                  <a:spcPct val="119000"/>
                </a:lnSpc>
                <a:tabLst>
                  <a:tab algn="l" pos="0"/>
                </a:tabLst>
              </a:pPr>
              <a:endParaRPr b="0" lang="es-BO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1491" name="Google Shape;206;p19"/>
          <p:cNvGrpSpPr/>
          <p:nvPr/>
        </p:nvGrpSpPr>
        <p:grpSpPr>
          <a:xfrm>
            <a:off x="12454920" y="2921760"/>
            <a:ext cx="5082840" cy="6662160"/>
            <a:chOff x="12454920" y="2921760"/>
            <a:chExt cx="5082840" cy="6662160"/>
          </a:xfrm>
        </p:grpSpPr>
        <p:sp>
          <p:nvSpPr>
            <p:cNvPr id="1492" name="Google Shape;207;p19"/>
            <p:cNvSpPr/>
            <p:nvPr/>
          </p:nvSpPr>
          <p:spPr>
            <a:xfrm>
              <a:off x="12454920" y="2921760"/>
              <a:ext cx="5082840" cy="6662160"/>
            </a:xfrm>
            <a:custGeom>
              <a:avLst/>
              <a:gdLst>
                <a:gd name="textAreaLeft" fmla="*/ 0 w 5082840"/>
                <a:gd name="textAreaRight" fmla="*/ 5083200 w 5082840"/>
                <a:gd name="textAreaTop" fmla="*/ 0 h 6662160"/>
                <a:gd name="textAreaBottom" fmla="*/ 6662520 h 6662160"/>
              </a:gdLst>
              <a:ahLst/>
              <a:rect l="textAreaLeft" t="textAreaTop" r="textAreaRight" b="textAreaBottom"/>
              <a:pathLst>
                <a:path w="1252874" h="1409067">
                  <a:moveTo>
                    <a:pt x="83001" y="0"/>
                  </a:moveTo>
                  <a:lnTo>
                    <a:pt x="1169873" y="0"/>
                  </a:lnTo>
                  <a:cubicBezTo>
                    <a:pt x="1191886" y="0"/>
                    <a:pt x="1212998" y="8745"/>
                    <a:pt x="1228564" y="24311"/>
                  </a:cubicBezTo>
                  <a:cubicBezTo>
                    <a:pt x="1244130" y="39876"/>
                    <a:pt x="1252874" y="60988"/>
                    <a:pt x="1252874" y="83001"/>
                  </a:cubicBezTo>
                  <a:lnTo>
                    <a:pt x="1252874" y="1326066"/>
                  </a:lnTo>
                  <a:cubicBezTo>
                    <a:pt x="1252874" y="1371906"/>
                    <a:pt x="1215713" y="1409067"/>
                    <a:pt x="1169873" y="1409067"/>
                  </a:cubicBezTo>
                  <a:lnTo>
                    <a:pt x="83001" y="1409067"/>
                  </a:lnTo>
                  <a:cubicBezTo>
                    <a:pt x="37161" y="1409067"/>
                    <a:pt x="0" y="1371906"/>
                    <a:pt x="0" y="1326066"/>
                  </a:cubicBezTo>
                  <a:lnTo>
                    <a:pt x="0" y="83001"/>
                  </a:lnTo>
                  <a:cubicBezTo>
                    <a:pt x="0" y="37161"/>
                    <a:pt x="37161" y="0"/>
                    <a:pt x="83001" y="0"/>
                  </a:cubicBezTo>
                  <a:close/>
                </a:path>
              </a:pathLst>
            </a:custGeom>
            <a:noFill/>
            <a:ln cap="rnd" w="19050">
              <a:solidFill>
                <a:srgbClr val="c9a75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f121d"/>
                </a:solidFill>
                <a:latin typeface="Arial"/>
                <a:ea typeface="Arial"/>
              </a:endParaRPr>
            </a:p>
          </p:txBody>
        </p:sp>
        <p:sp>
          <p:nvSpPr>
            <p:cNvPr id="1493" name="Google Shape;208;p19"/>
            <p:cNvSpPr/>
            <p:nvPr/>
          </p:nvSpPr>
          <p:spPr>
            <a:xfrm>
              <a:off x="12454920" y="2921760"/>
              <a:ext cx="5082840" cy="6662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50760" rIns="50760" tIns="50760" bIns="50760" anchor="ctr">
              <a:noAutofit/>
            </a:bodyPr>
            <a:p>
              <a:pPr algn="ctr">
                <a:lnSpc>
                  <a:spcPct val="119000"/>
                </a:lnSpc>
                <a:tabLst>
                  <a:tab algn="l" pos="0"/>
                </a:tabLst>
              </a:pPr>
              <a:endParaRPr b="0" lang="es-BO" sz="1800" spc="-1" strike="noStrike">
                <a:solidFill>
                  <a:srgbClr val="0f121d"/>
                </a:solidFill>
                <a:latin typeface="Calibri"/>
                <a:ea typeface="Calibri"/>
              </a:endParaRPr>
            </a:p>
          </p:txBody>
        </p:sp>
      </p:grpSp>
      <p:sp>
        <p:nvSpPr>
          <p:cNvPr id="1494" name="Google Shape;209;p19"/>
          <p:cNvSpPr/>
          <p:nvPr/>
        </p:nvSpPr>
        <p:spPr>
          <a:xfrm>
            <a:off x="1954440" y="4138200"/>
            <a:ext cx="3780720" cy="21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s-BO" sz="1400" spc="-1" strike="noStrike">
              <a:solidFill>
                <a:srgbClr val="0f121d"/>
              </a:solidFill>
              <a:latin typeface="Arial"/>
              <a:ea typeface="Arial"/>
            </a:endParaRPr>
          </a:p>
        </p:txBody>
      </p:sp>
      <p:sp>
        <p:nvSpPr>
          <p:cNvPr id="1495" name="Google Shape;211;p19"/>
          <p:cNvSpPr/>
          <p:nvPr/>
        </p:nvSpPr>
        <p:spPr>
          <a:xfrm>
            <a:off x="7155720" y="3722400"/>
            <a:ext cx="3780720" cy="2666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marL="64440" defTabSz="257040">
              <a:lnSpc>
                <a:spcPct val="100000"/>
              </a:lnSpc>
            </a:pPr>
            <a:r>
              <a:rPr b="1" lang="es-BO" sz="2500" spc="-1" strike="noStrike">
                <a:solidFill>
                  <a:srgbClr val="000000"/>
                </a:solidFill>
                <a:latin typeface="Julius Sans One"/>
                <a:ea typeface="Roboto"/>
              </a:rPr>
              <a:t>MONITOREO</a:t>
            </a:r>
            <a:endParaRPr b="0" lang="es-BO" sz="2500" spc="-1" strike="noStrike">
              <a:solidFill>
                <a:srgbClr val="000000"/>
              </a:solidFill>
              <a:latin typeface="Arial"/>
            </a:endParaRPr>
          </a:p>
          <a:p>
            <a:pPr marL="64440" algn="just" defTabSz="257040">
              <a:lnSpc>
                <a:spcPct val="100000"/>
              </a:lnSpc>
            </a:pPr>
            <a:r>
              <a:rPr b="1" lang="es-BO" sz="2500" spc="-1" strike="noStrike">
                <a:solidFill>
                  <a:srgbClr val="000000"/>
                </a:solidFill>
                <a:latin typeface="Julius Sans One"/>
                <a:ea typeface="Roboto"/>
              </a:rPr>
              <a:t>OBJETIVO: </a:t>
            </a:r>
            <a:r>
              <a:rPr b="0" lang="es-BO" sz="2500" spc="-1" strike="noStrike">
                <a:solidFill>
                  <a:srgbClr val="000000"/>
                </a:solidFill>
                <a:latin typeface="Julius Sans One"/>
                <a:ea typeface="Roboto"/>
              </a:rPr>
              <a:t>Monitorear temática de incidencia  para la construcción de política pública.</a:t>
            </a:r>
            <a:endParaRPr b="0" lang="es-BO" sz="2500" spc="-1" strike="noStrike">
              <a:solidFill>
                <a:srgbClr val="000000"/>
              </a:solidFill>
              <a:latin typeface="Arial"/>
            </a:endParaRPr>
          </a:p>
          <a:p>
            <a:pPr marL="64440" algn="just" defTabSz="257040">
              <a:lnSpc>
                <a:spcPct val="100000"/>
              </a:lnSpc>
            </a:pPr>
            <a:endParaRPr b="0" lang="es-BO" sz="2500" spc="-1" strike="noStrike">
              <a:solidFill>
                <a:srgbClr val="000000"/>
              </a:solidFill>
              <a:latin typeface="Arial"/>
            </a:endParaRPr>
          </a:p>
          <a:p>
            <a:pPr marL="64440" algn="just" defTabSz="257040">
              <a:lnSpc>
                <a:spcPct val="100000"/>
              </a:lnSpc>
            </a:pPr>
            <a:r>
              <a:rPr b="1" lang="es-BO" sz="2500" spc="-1" strike="noStrike">
                <a:solidFill>
                  <a:srgbClr val="000000"/>
                </a:solidFill>
                <a:latin typeface="Julius Sans One"/>
                <a:ea typeface="Roboto"/>
              </a:rPr>
              <a:t>ALCANZADO:</a:t>
            </a:r>
            <a:endParaRPr b="0" lang="es-BO" sz="2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6" name="Google Shape;212;p19"/>
          <p:cNvSpPr/>
          <p:nvPr/>
        </p:nvSpPr>
        <p:spPr>
          <a:xfrm>
            <a:off x="6863760" y="6406560"/>
            <a:ext cx="4811040" cy="315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marL="285840" indent="-28584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b="0" lang="es-ES" sz="2500" spc="-1" strike="noStrike">
                <a:solidFill>
                  <a:srgbClr val="000000"/>
                </a:solidFill>
                <a:latin typeface="Visa Dialect Light"/>
                <a:ea typeface="Calibri"/>
              </a:rPr>
              <a:t>12 reportes estadísticos mensuales de los </a:t>
            </a:r>
            <a:r>
              <a:rPr b="0" lang="es-ES" sz="2500" spc="-1" strike="noStrike">
                <a:solidFill>
                  <a:srgbClr val="000000"/>
                </a:solidFill>
                <a:latin typeface="Calibri"/>
                <a:ea typeface="Calibri"/>
              </a:rPr>
              <a:t>casos de feminicidio e infanticidio.</a:t>
            </a:r>
            <a:endParaRPr b="0" lang="es-BO" sz="25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BO" sz="25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7000"/>
              </a:lnSpc>
              <a:spcAft>
                <a:spcPts val="799"/>
              </a:spcAft>
              <a:buClr>
                <a:srgbClr val="000000"/>
              </a:buClr>
              <a:buFont typeface="Wingdings" charset="2"/>
              <a:buChar char=""/>
              <a:tabLst>
                <a:tab algn="l" pos="457200"/>
              </a:tabLst>
            </a:pPr>
            <a:r>
              <a:rPr b="0" lang="es-ES" sz="2500" spc="-1" strike="noStrike">
                <a:solidFill>
                  <a:srgbClr val="000000"/>
                </a:solidFill>
                <a:latin typeface="Calibri"/>
                <a:ea typeface="Calibri"/>
              </a:rPr>
              <a:t>2 reportes de monitoreo al cumplimiento de la asignación presupuestaria en el marco del Decreto Supremo N°4012</a:t>
            </a:r>
            <a:endParaRPr b="0" lang="es-BO" sz="2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7" name="Google Shape;213;p19"/>
          <p:cNvSpPr/>
          <p:nvPr/>
        </p:nvSpPr>
        <p:spPr>
          <a:xfrm>
            <a:off x="12647160" y="3334320"/>
            <a:ext cx="4762440" cy="182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marL="64440" defTabSz="257040">
              <a:lnSpc>
                <a:spcPct val="100000"/>
              </a:lnSpc>
            </a:pPr>
            <a:r>
              <a:rPr b="1" lang="es-BO" sz="2000" spc="-1" strike="noStrike">
                <a:solidFill>
                  <a:srgbClr val="000000"/>
                </a:solidFill>
                <a:latin typeface="Julius Sans One"/>
                <a:ea typeface="Roboto"/>
              </a:rPr>
              <a:t>SEGUIMIENTO 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  <a:p>
            <a:pPr marL="64440" algn="just" defTabSz="257040">
              <a:lnSpc>
                <a:spcPct val="100000"/>
              </a:lnSpc>
            </a:pPr>
            <a:r>
              <a:rPr b="1" lang="es-BO" sz="2000" spc="-1" strike="noStrike">
                <a:solidFill>
                  <a:srgbClr val="000000"/>
                </a:solidFill>
                <a:latin typeface="Julius Sans One"/>
                <a:ea typeface="Roboto"/>
              </a:rPr>
              <a:t>OBJETIVO: </a:t>
            </a:r>
            <a:r>
              <a:rPr b="0" lang="es-BO" sz="2000" spc="-1" strike="noStrike">
                <a:solidFill>
                  <a:srgbClr val="000000"/>
                </a:solidFill>
                <a:latin typeface="Julius Sans One"/>
                <a:ea typeface="Roboto"/>
              </a:rPr>
              <a:t>Realizar el seguimiento a los avances de las acciones estatales en el marco de la prevención y lucha contra la violencia y la despatriarcalización.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  <a:p>
            <a:pPr marL="64440" algn="just" defTabSz="257040">
              <a:lnSpc>
                <a:spcPct val="100000"/>
              </a:lnSpc>
            </a:pPr>
            <a:r>
              <a:rPr b="1" lang="es-BO" sz="2000" spc="-1" strike="noStrike">
                <a:solidFill>
                  <a:srgbClr val="000000"/>
                </a:solidFill>
                <a:latin typeface="Julius Sans One"/>
                <a:ea typeface="Roboto"/>
              </a:rPr>
              <a:t>ALCANZADO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8" name="Google Shape;214;p19"/>
          <p:cNvSpPr/>
          <p:nvPr/>
        </p:nvSpPr>
        <p:spPr>
          <a:xfrm>
            <a:off x="12647160" y="5365080"/>
            <a:ext cx="4698720" cy="3930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marL="285840" indent="-28584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b="0" lang="es-ES" sz="2000" spc="-1" strike="noStrike">
                <a:solidFill>
                  <a:srgbClr val="000000"/>
                </a:solidFill>
                <a:latin typeface="Calibri"/>
                <a:ea typeface="Calibri"/>
              </a:rPr>
              <a:t>Guía de relevamiento y reporte de información para el seguimiento</a:t>
            </a:r>
            <a:r>
              <a:rPr b="0" lang="en-US" sz="2000" spc="-1" strike="noStrike">
                <a:solidFill>
                  <a:srgbClr val="000000"/>
                </a:solidFill>
                <a:latin typeface="Visa Dialect Light"/>
                <a:ea typeface="Arial"/>
              </a:rPr>
              <a:t>.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7000"/>
              </a:lnSpc>
              <a:spcAft>
                <a:spcPts val="799"/>
              </a:spcAft>
              <a:buClr>
                <a:srgbClr val="000000"/>
              </a:buClr>
              <a:buFont typeface="Wingdings" charset="2"/>
              <a:buChar char=""/>
              <a:tabLst>
                <a:tab algn="l" pos="457200"/>
              </a:tabLst>
            </a:pPr>
            <a:r>
              <a:rPr b="0" lang="es-ES" sz="2000" spc="-1" strike="noStrike">
                <a:solidFill>
                  <a:srgbClr val="000000"/>
                </a:solidFill>
                <a:latin typeface="Calibri"/>
                <a:ea typeface="Calibri"/>
              </a:rPr>
              <a:t>Seguimiento a programas estatales destinados a favorecer  a las mujeres temas como: acceso a la economía, atención integral en casos de violencia 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  <a:tabLst>
                <a:tab algn="l" pos="457200"/>
              </a:tabLst>
            </a:pP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7000"/>
              </a:lnSpc>
              <a:spcAft>
                <a:spcPts val="799"/>
              </a:spcAft>
              <a:buClr>
                <a:srgbClr val="000000"/>
              </a:buClr>
              <a:buFont typeface="Wingdings" charset="2"/>
              <a:buChar char=""/>
              <a:tabLst>
                <a:tab algn="l" pos="457200"/>
              </a:tabLst>
            </a:pPr>
            <a:r>
              <a:rPr b="0" lang="es-BO" sz="2000" spc="-1" strike="noStrike">
                <a:solidFill>
                  <a:srgbClr val="000000"/>
                </a:solidFill>
                <a:latin typeface="Calibri"/>
                <a:ea typeface="Calibri"/>
              </a:rPr>
              <a:t>Documento de seguimiento al cumplimiento de acciones en marco a las recomendaciones CEDAW del 7mo. Informe del Estado boliviano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9" name="CuadroTexto 5"/>
          <p:cNvSpPr/>
          <p:nvPr/>
        </p:nvSpPr>
        <p:spPr>
          <a:xfrm>
            <a:off x="1682280" y="1790640"/>
            <a:ext cx="5082840" cy="196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77000"/>
              </a:lnSpc>
              <a:tabLst>
                <a:tab algn="l" pos="0"/>
              </a:tabLst>
            </a:pPr>
            <a:r>
              <a:rPr b="1" lang="es-ES" sz="4000" spc="-1" strike="noStrike">
                <a:solidFill>
                  <a:srgbClr val="e2ac00"/>
                </a:solidFill>
                <a:latin typeface="Arial"/>
                <a:ea typeface="Arial"/>
              </a:rPr>
              <a:t>Unidad de Monitoreo </a:t>
            </a:r>
            <a:endParaRPr b="0" lang="es-BO" sz="4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77000"/>
              </a:lnSpc>
              <a:tabLst>
                <a:tab algn="l" pos="0"/>
              </a:tabLst>
            </a:pPr>
            <a:r>
              <a:rPr b="1" lang="es-ES" sz="4000" spc="-1" strike="noStrike">
                <a:solidFill>
                  <a:srgbClr val="e2ac00"/>
                </a:solidFill>
                <a:latin typeface="Arial"/>
                <a:ea typeface="Arial"/>
              </a:rPr>
              <a:t>y Evaluación de </a:t>
            </a:r>
            <a:endParaRPr b="0" lang="es-BO" sz="4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77000"/>
              </a:lnSpc>
              <a:tabLst>
                <a:tab algn="l" pos="0"/>
              </a:tabLst>
            </a:pPr>
            <a:r>
              <a:rPr b="1" lang="es-ES" sz="4000" spc="-1" strike="noStrike">
                <a:solidFill>
                  <a:srgbClr val="e2ac00"/>
                </a:solidFill>
                <a:latin typeface="Arial"/>
                <a:ea typeface="Arial"/>
              </a:rPr>
              <a:t>Políticas Públicas</a:t>
            </a:r>
            <a:endParaRPr b="0" lang="es-BO" sz="4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00" name="Imagen 6" descr=""/>
          <p:cNvPicPr/>
          <p:nvPr/>
        </p:nvPicPr>
        <p:blipFill>
          <a:blip r:embed="rId2"/>
          <a:stretch/>
        </p:blipFill>
        <p:spPr>
          <a:xfrm>
            <a:off x="8186760" y="515160"/>
            <a:ext cx="2164320" cy="2818800"/>
          </a:xfrm>
          <a:prstGeom prst="rect">
            <a:avLst/>
          </a:prstGeom>
          <a:ln w="0">
            <a:noFill/>
          </a:ln>
          <a:effectLst>
            <a:outerShdw algn="ctr" blurRad="622440" dir="15256745" dist="50488" rotWithShape="0">
              <a:srgbClr val="000000">
                <a:alpha val="43000"/>
              </a:srgbClr>
            </a:outerShdw>
          </a:effectLst>
        </p:spPr>
      </p:pic>
    </p:spTree>
  </p:cSld>
  <p:transition spd="slow">
    <p:push dir="u"/>
  </p:transition>
</p:sld>
</file>

<file path=ppt/slides/slide8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1" name="Google Shape;199;p19"/>
          <p:cNvGrpSpPr/>
          <p:nvPr/>
        </p:nvGrpSpPr>
        <p:grpSpPr>
          <a:xfrm>
            <a:off x="6765480" y="3908160"/>
            <a:ext cx="4756680" cy="5349960"/>
            <a:chOff x="6765480" y="3908160"/>
            <a:chExt cx="4756680" cy="5349960"/>
          </a:xfrm>
        </p:grpSpPr>
        <p:sp>
          <p:nvSpPr>
            <p:cNvPr id="1502" name="Google Shape;200;p19"/>
            <p:cNvSpPr/>
            <p:nvPr/>
          </p:nvSpPr>
          <p:spPr>
            <a:xfrm>
              <a:off x="6765480" y="3908160"/>
              <a:ext cx="4756680" cy="5349600"/>
            </a:xfrm>
            <a:custGeom>
              <a:avLst/>
              <a:gdLst>
                <a:gd name="textAreaLeft" fmla="*/ 0 w 4756680"/>
                <a:gd name="textAreaRight" fmla="*/ 4757040 w 4756680"/>
                <a:gd name="textAreaTop" fmla="*/ 0 h 5349600"/>
                <a:gd name="textAreaBottom" fmla="*/ 5349960 h 5349600"/>
              </a:gdLst>
              <a:ahLst/>
              <a:rect l="textAreaLeft" t="textAreaTop" r="textAreaRight" b="textAreaBottom"/>
              <a:pathLst>
                <a:path w="1252874" h="1409067">
                  <a:moveTo>
                    <a:pt x="83001" y="0"/>
                  </a:moveTo>
                  <a:lnTo>
                    <a:pt x="1169873" y="0"/>
                  </a:lnTo>
                  <a:cubicBezTo>
                    <a:pt x="1191886" y="0"/>
                    <a:pt x="1212998" y="8745"/>
                    <a:pt x="1228564" y="24311"/>
                  </a:cubicBezTo>
                  <a:cubicBezTo>
                    <a:pt x="1244130" y="39876"/>
                    <a:pt x="1252874" y="60988"/>
                    <a:pt x="1252874" y="83001"/>
                  </a:cubicBezTo>
                  <a:lnTo>
                    <a:pt x="1252874" y="1326066"/>
                  </a:lnTo>
                  <a:cubicBezTo>
                    <a:pt x="1252874" y="1371906"/>
                    <a:pt x="1215713" y="1409067"/>
                    <a:pt x="1169873" y="1409067"/>
                  </a:cubicBezTo>
                  <a:lnTo>
                    <a:pt x="83001" y="1409067"/>
                  </a:lnTo>
                  <a:cubicBezTo>
                    <a:pt x="37161" y="1409067"/>
                    <a:pt x="0" y="1371906"/>
                    <a:pt x="0" y="1326066"/>
                  </a:cubicBezTo>
                  <a:lnTo>
                    <a:pt x="0" y="83001"/>
                  </a:lnTo>
                  <a:cubicBezTo>
                    <a:pt x="0" y="37161"/>
                    <a:pt x="37161" y="0"/>
                    <a:pt x="83001" y="0"/>
                  </a:cubicBezTo>
                  <a:close/>
                </a:path>
              </a:pathLst>
            </a:custGeom>
            <a:noFill/>
            <a:ln cap="rnd" w="19050">
              <a:solidFill>
                <a:srgbClr val="c9a75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f121d"/>
                </a:solidFill>
                <a:latin typeface="Arial"/>
                <a:ea typeface="Arial"/>
              </a:endParaRPr>
            </a:p>
          </p:txBody>
        </p:sp>
        <p:sp>
          <p:nvSpPr>
            <p:cNvPr id="1503" name="Google Shape;201;p19"/>
            <p:cNvSpPr/>
            <p:nvPr/>
          </p:nvSpPr>
          <p:spPr>
            <a:xfrm>
              <a:off x="6765480" y="3908160"/>
              <a:ext cx="4756320" cy="53499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50760" rIns="50760" tIns="50760" bIns="50760" anchor="ctr">
              <a:noAutofit/>
            </a:bodyPr>
            <a:p>
              <a:pPr algn="ctr">
                <a:lnSpc>
                  <a:spcPct val="119000"/>
                </a:lnSpc>
                <a:tabLst>
                  <a:tab algn="l" pos="0"/>
                </a:tabLst>
              </a:pPr>
              <a:endParaRPr b="0" lang="es-BO" sz="1800" spc="-1" strike="noStrike">
                <a:solidFill>
                  <a:srgbClr val="0f121d"/>
                </a:solidFill>
                <a:latin typeface="Calibri"/>
                <a:ea typeface="Calibri"/>
              </a:endParaRPr>
            </a:p>
          </p:txBody>
        </p:sp>
      </p:grpSp>
      <p:grpSp>
        <p:nvGrpSpPr>
          <p:cNvPr id="1504" name="Google Shape;203;p19"/>
          <p:cNvGrpSpPr/>
          <p:nvPr/>
        </p:nvGrpSpPr>
        <p:grpSpPr>
          <a:xfrm>
            <a:off x="1466640" y="3908160"/>
            <a:ext cx="4756680" cy="5349960"/>
            <a:chOff x="1466640" y="3908160"/>
            <a:chExt cx="4756680" cy="5349960"/>
          </a:xfrm>
        </p:grpSpPr>
        <p:sp>
          <p:nvSpPr>
            <p:cNvPr id="1505" name="Google Shape;204;p19"/>
            <p:cNvSpPr/>
            <p:nvPr/>
          </p:nvSpPr>
          <p:spPr>
            <a:xfrm>
              <a:off x="1466640" y="3908160"/>
              <a:ext cx="4756680" cy="5349600"/>
            </a:xfrm>
            <a:custGeom>
              <a:avLst/>
              <a:gdLst>
                <a:gd name="textAreaLeft" fmla="*/ 0 w 4756680"/>
                <a:gd name="textAreaRight" fmla="*/ 4757040 w 4756680"/>
                <a:gd name="textAreaTop" fmla="*/ 0 h 5349600"/>
                <a:gd name="textAreaBottom" fmla="*/ 5349960 h 5349600"/>
              </a:gdLst>
              <a:ahLst/>
              <a:rect l="textAreaLeft" t="textAreaTop" r="textAreaRight" b="textAreaBottom"/>
              <a:pathLst>
                <a:path w="1252874" h="1409067">
                  <a:moveTo>
                    <a:pt x="83001" y="0"/>
                  </a:moveTo>
                  <a:lnTo>
                    <a:pt x="1169873" y="0"/>
                  </a:lnTo>
                  <a:cubicBezTo>
                    <a:pt x="1191886" y="0"/>
                    <a:pt x="1212998" y="8745"/>
                    <a:pt x="1228564" y="24311"/>
                  </a:cubicBezTo>
                  <a:cubicBezTo>
                    <a:pt x="1244130" y="39876"/>
                    <a:pt x="1252874" y="60988"/>
                    <a:pt x="1252874" y="83001"/>
                  </a:cubicBezTo>
                  <a:lnTo>
                    <a:pt x="1252874" y="1326066"/>
                  </a:lnTo>
                  <a:cubicBezTo>
                    <a:pt x="1252874" y="1371906"/>
                    <a:pt x="1215713" y="1409067"/>
                    <a:pt x="1169873" y="1409067"/>
                  </a:cubicBezTo>
                  <a:lnTo>
                    <a:pt x="83001" y="1409067"/>
                  </a:lnTo>
                  <a:cubicBezTo>
                    <a:pt x="37161" y="1409067"/>
                    <a:pt x="0" y="1371906"/>
                    <a:pt x="0" y="1326066"/>
                  </a:cubicBezTo>
                  <a:lnTo>
                    <a:pt x="0" y="83001"/>
                  </a:lnTo>
                  <a:cubicBezTo>
                    <a:pt x="0" y="37161"/>
                    <a:pt x="37161" y="0"/>
                    <a:pt x="83001" y="0"/>
                  </a:cubicBezTo>
                  <a:close/>
                </a:path>
              </a:pathLst>
            </a:custGeom>
            <a:noFill/>
            <a:ln cap="rnd" w="19050">
              <a:solidFill>
                <a:srgbClr val="c9a75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f121d"/>
                </a:solidFill>
                <a:latin typeface="Arial"/>
                <a:ea typeface="Arial"/>
              </a:endParaRPr>
            </a:p>
          </p:txBody>
        </p:sp>
        <p:sp>
          <p:nvSpPr>
            <p:cNvPr id="1506" name="Google Shape;205;p19"/>
            <p:cNvSpPr/>
            <p:nvPr/>
          </p:nvSpPr>
          <p:spPr>
            <a:xfrm>
              <a:off x="1466640" y="3908160"/>
              <a:ext cx="4756320" cy="53499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50760" rIns="50760" tIns="50760" bIns="50760" anchor="ctr">
              <a:noAutofit/>
            </a:bodyPr>
            <a:p>
              <a:pPr algn="ctr">
                <a:lnSpc>
                  <a:spcPct val="119000"/>
                </a:lnSpc>
                <a:tabLst>
                  <a:tab algn="l" pos="0"/>
                </a:tabLst>
              </a:pPr>
              <a:endParaRPr b="0" lang="es-BO" sz="1800" spc="-1" strike="noStrike">
                <a:solidFill>
                  <a:srgbClr val="0f121d"/>
                </a:solidFill>
                <a:latin typeface="Calibri"/>
                <a:ea typeface="Calibri"/>
              </a:endParaRPr>
            </a:p>
          </p:txBody>
        </p:sp>
      </p:grpSp>
      <p:grpSp>
        <p:nvGrpSpPr>
          <p:cNvPr id="1507" name="Google Shape;206;p19"/>
          <p:cNvGrpSpPr/>
          <p:nvPr/>
        </p:nvGrpSpPr>
        <p:grpSpPr>
          <a:xfrm>
            <a:off x="12065400" y="3295800"/>
            <a:ext cx="4756680" cy="5962320"/>
            <a:chOff x="12065400" y="3295800"/>
            <a:chExt cx="4756680" cy="5962320"/>
          </a:xfrm>
        </p:grpSpPr>
        <p:sp>
          <p:nvSpPr>
            <p:cNvPr id="1508" name="Google Shape;207;p19"/>
            <p:cNvSpPr/>
            <p:nvPr/>
          </p:nvSpPr>
          <p:spPr>
            <a:xfrm>
              <a:off x="12065400" y="3295800"/>
              <a:ext cx="4756680" cy="5961960"/>
            </a:xfrm>
            <a:custGeom>
              <a:avLst/>
              <a:gdLst>
                <a:gd name="textAreaLeft" fmla="*/ 0 w 4756680"/>
                <a:gd name="textAreaRight" fmla="*/ 4757040 w 4756680"/>
                <a:gd name="textAreaTop" fmla="*/ 0 h 5961960"/>
                <a:gd name="textAreaBottom" fmla="*/ 5962320 h 5961960"/>
              </a:gdLst>
              <a:ahLst/>
              <a:rect l="textAreaLeft" t="textAreaTop" r="textAreaRight" b="textAreaBottom"/>
              <a:pathLst>
                <a:path w="1252874" h="1409067">
                  <a:moveTo>
                    <a:pt x="83001" y="0"/>
                  </a:moveTo>
                  <a:lnTo>
                    <a:pt x="1169873" y="0"/>
                  </a:lnTo>
                  <a:cubicBezTo>
                    <a:pt x="1191886" y="0"/>
                    <a:pt x="1212998" y="8745"/>
                    <a:pt x="1228564" y="24311"/>
                  </a:cubicBezTo>
                  <a:cubicBezTo>
                    <a:pt x="1244130" y="39876"/>
                    <a:pt x="1252874" y="60988"/>
                    <a:pt x="1252874" y="83001"/>
                  </a:cubicBezTo>
                  <a:lnTo>
                    <a:pt x="1252874" y="1326066"/>
                  </a:lnTo>
                  <a:cubicBezTo>
                    <a:pt x="1252874" y="1371906"/>
                    <a:pt x="1215713" y="1409067"/>
                    <a:pt x="1169873" y="1409067"/>
                  </a:cubicBezTo>
                  <a:lnTo>
                    <a:pt x="83001" y="1409067"/>
                  </a:lnTo>
                  <a:cubicBezTo>
                    <a:pt x="37161" y="1409067"/>
                    <a:pt x="0" y="1371906"/>
                    <a:pt x="0" y="1326066"/>
                  </a:cubicBezTo>
                  <a:lnTo>
                    <a:pt x="0" y="83001"/>
                  </a:lnTo>
                  <a:cubicBezTo>
                    <a:pt x="0" y="37161"/>
                    <a:pt x="37161" y="0"/>
                    <a:pt x="83001" y="0"/>
                  </a:cubicBezTo>
                  <a:close/>
                </a:path>
              </a:pathLst>
            </a:custGeom>
            <a:noFill/>
            <a:ln cap="rnd" w="19050">
              <a:solidFill>
                <a:srgbClr val="c9a751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tIns="91440" bIns="914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f121d"/>
                </a:solidFill>
                <a:latin typeface="Arial"/>
                <a:ea typeface="Arial"/>
              </a:endParaRPr>
            </a:p>
          </p:txBody>
        </p:sp>
        <p:sp>
          <p:nvSpPr>
            <p:cNvPr id="1509" name="Google Shape;208;p19"/>
            <p:cNvSpPr/>
            <p:nvPr/>
          </p:nvSpPr>
          <p:spPr>
            <a:xfrm>
              <a:off x="12065400" y="3295800"/>
              <a:ext cx="4756320" cy="59623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50760" rIns="50760" tIns="50760" bIns="50760" anchor="ctr">
              <a:noAutofit/>
            </a:bodyPr>
            <a:p>
              <a:pPr algn="ctr">
                <a:lnSpc>
                  <a:spcPct val="119000"/>
                </a:lnSpc>
                <a:tabLst>
                  <a:tab algn="l" pos="0"/>
                </a:tabLst>
              </a:pPr>
              <a:endParaRPr b="0" lang="es-BO" sz="1800" spc="-1" strike="noStrike">
                <a:solidFill>
                  <a:srgbClr val="0f121d"/>
                </a:solidFill>
                <a:latin typeface="Calibri"/>
                <a:ea typeface="Calibri"/>
              </a:endParaRPr>
            </a:p>
          </p:txBody>
        </p:sp>
      </p:grpSp>
      <p:sp>
        <p:nvSpPr>
          <p:cNvPr id="1510" name="Google Shape;209;p19"/>
          <p:cNvSpPr/>
          <p:nvPr/>
        </p:nvSpPr>
        <p:spPr>
          <a:xfrm>
            <a:off x="1954440" y="4138200"/>
            <a:ext cx="3780720" cy="207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00000"/>
              </a:lnSpc>
            </a:pPr>
            <a:r>
              <a:rPr b="1" lang="es-BO" sz="2400" spc="-1" strike="noStrike">
                <a:solidFill>
                  <a:srgbClr val="000000"/>
                </a:solidFill>
                <a:latin typeface="Julius Sans One"/>
                <a:ea typeface="Roboto"/>
              </a:rPr>
              <a:t>EVALUACIONES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1" lang="es-BO" sz="1600" spc="-1" strike="noStrike">
                <a:solidFill>
                  <a:srgbClr val="000000"/>
                </a:solidFill>
                <a:latin typeface="Julius Sans One"/>
                <a:ea typeface="Roboto"/>
              </a:rPr>
              <a:t>OBJETIVO:</a:t>
            </a:r>
            <a:r>
              <a:rPr b="0" lang="es-BO" sz="1600" spc="-1" strike="noStrike">
                <a:solidFill>
                  <a:srgbClr val="000000"/>
                </a:solidFill>
                <a:latin typeface="Julius Sans One"/>
                <a:ea typeface="Roboto"/>
              </a:rPr>
              <a:t> Realizar dos documentos de evaluación de normativa o política pública en favor de las mujeres y la despatriarcalización.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1" lang="es-BO" sz="1800" spc="-1" strike="noStrike">
                <a:solidFill>
                  <a:srgbClr val="000000"/>
                </a:solidFill>
                <a:latin typeface="Julius Sans One"/>
                <a:ea typeface="Roboto"/>
              </a:rPr>
              <a:t>ALCANZADO: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s-BO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1" name="Google Shape;210;p19"/>
          <p:cNvSpPr/>
          <p:nvPr/>
        </p:nvSpPr>
        <p:spPr>
          <a:xfrm>
            <a:off x="1954440" y="5934240"/>
            <a:ext cx="3780720" cy="243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marL="285840" indent="-28584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b="0" lang="es-ES" sz="1600" spc="-1" strike="noStrike">
                <a:solidFill>
                  <a:srgbClr val="000000"/>
                </a:solidFill>
                <a:latin typeface="Visa Dialect Light"/>
                <a:ea typeface="Calibri"/>
              </a:rPr>
              <a:t>Evaluación de las medidas de acceso al empleo y de cuidados, implementados por el Estado en favor de las mujeres, en el marco del Decreto Supremo Nº4401.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b="0" lang="es-ES" sz="1600" spc="-1" strike="noStrike">
                <a:solidFill>
                  <a:srgbClr val="000000"/>
                </a:solidFill>
                <a:latin typeface="Visa Dialect Light"/>
                <a:ea typeface="Calibri"/>
              </a:rPr>
              <a:t>Evaluación de las medidas y criterios que promueven el enfoque de género en el Sistema de Contrataciones Estatales (SICOES). 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2" name="Google Shape;211;p19"/>
          <p:cNvSpPr/>
          <p:nvPr/>
        </p:nvSpPr>
        <p:spPr>
          <a:xfrm>
            <a:off x="7281000" y="4158720"/>
            <a:ext cx="3780720" cy="2468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marL="64440" defTabSz="257040">
              <a:lnSpc>
                <a:spcPct val="100000"/>
              </a:lnSpc>
            </a:pPr>
            <a:r>
              <a:rPr b="1" lang="es-BO" sz="2400" spc="-1" strike="noStrike">
                <a:solidFill>
                  <a:srgbClr val="000000"/>
                </a:solidFill>
                <a:latin typeface="Julius Sans One"/>
                <a:ea typeface="Roboto"/>
              </a:rPr>
              <a:t>INSTRUMENTOS DE MEDICIÓN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marL="64440" algn="just" defTabSz="257040">
              <a:lnSpc>
                <a:spcPct val="100000"/>
              </a:lnSpc>
            </a:pPr>
            <a:r>
              <a:rPr b="1" lang="es-BO" sz="1600" spc="-1" strike="noStrike">
                <a:solidFill>
                  <a:srgbClr val="000000"/>
                </a:solidFill>
                <a:latin typeface="Julius Sans One"/>
                <a:ea typeface="Roboto"/>
              </a:rPr>
              <a:t>OBJETIVO: </a:t>
            </a:r>
            <a:r>
              <a:rPr b="0" lang="es-BO" sz="1600" spc="-1" strike="noStrike">
                <a:solidFill>
                  <a:srgbClr val="000000"/>
                </a:solidFill>
                <a:latin typeface="Julius Sans One"/>
                <a:ea typeface="Roboto"/>
              </a:rPr>
              <a:t>Construir instrumentos que permitan realizar la medición del cumplimiento de normativa o políticas públicas en favor de las mujeres y la despatriarcalización.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  <a:p>
            <a:pPr marL="64440" algn="just" defTabSz="257040">
              <a:lnSpc>
                <a:spcPct val="100000"/>
              </a:lnSpc>
            </a:pP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  <a:p>
            <a:pPr marL="64440" algn="just" defTabSz="257040">
              <a:lnSpc>
                <a:spcPct val="100000"/>
              </a:lnSpc>
            </a:pPr>
            <a:r>
              <a:rPr b="1" lang="es-BO" sz="1800" spc="-1" strike="noStrike">
                <a:solidFill>
                  <a:srgbClr val="000000"/>
                </a:solidFill>
                <a:latin typeface="Julius Sans One"/>
                <a:ea typeface="Roboto"/>
              </a:rPr>
              <a:t>ALCANZADO: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3" name="Google Shape;212;p19"/>
          <p:cNvSpPr/>
          <p:nvPr/>
        </p:nvSpPr>
        <p:spPr>
          <a:xfrm>
            <a:off x="7253280" y="6799320"/>
            <a:ext cx="3780720" cy="146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marL="285840" indent="-28584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b="0" lang="es-ES" sz="1600" spc="-1" strike="noStrike" u="sng">
                <a:solidFill>
                  <a:srgbClr val="000000"/>
                </a:solidFill>
                <a:uFillTx/>
                <a:latin typeface="Visa Dialect Light"/>
                <a:ea typeface="Calibri"/>
              </a:rPr>
              <a:t>Guía Metodológica de Indicadores </a:t>
            </a:r>
            <a:r>
              <a:rPr b="0" lang="es-ES" sz="1600" spc="-1" strike="noStrike">
                <a:solidFill>
                  <a:srgbClr val="000000"/>
                </a:solidFill>
                <a:latin typeface="Visa Dialect Light"/>
                <a:ea typeface="Calibri"/>
              </a:rPr>
              <a:t>de Despatriarcalización.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b="0" lang="es-ES" sz="1600" spc="-1" strike="noStrike">
                <a:solidFill>
                  <a:srgbClr val="000000"/>
                </a:solidFill>
                <a:latin typeface="Visa Dialect Light"/>
                <a:ea typeface="Calibri"/>
              </a:rPr>
              <a:t>Diseño de Validación de Indicadores.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b="0" lang="es-ES" sz="1600" spc="-1" strike="noStrike">
                <a:solidFill>
                  <a:srgbClr val="000000"/>
                </a:solidFill>
                <a:latin typeface="Visa Dialect Light"/>
                <a:ea typeface="Calibri"/>
              </a:rPr>
              <a:t>Construcción de la Plataforma Interinstitucional CEDAW-Bolivia.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4" name="Google Shape;213;p19"/>
          <p:cNvSpPr/>
          <p:nvPr/>
        </p:nvSpPr>
        <p:spPr>
          <a:xfrm>
            <a:off x="12588120" y="3510000"/>
            <a:ext cx="3780720" cy="319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marL="64440" defTabSz="257040">
              <a:lnSpc>
                <a:spcPct val="100000"/>
              </a:lnSpc>
            </a:pPr>
            <a:r>
              <a:rPr b="1" lang="es-BO" sz="2400" spc="-1" strike="noStrike">
                <a:solidFill>
                  <a:srgbClr val="000000"/>
                </a:solidFill>
                <a:latin typeface="Julius Sans One"/>
                <a:ea typeface="Roboto"/>
              </a:rPr>
              <a:t>PROMOCIÓN DE ESPACIOS DE COORDINACIÓN 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marL="64440" defTabSz="257040">
              <a:lnSpc>
                <a:spcPct val="100000"/>
              </a:lnSpc>
            </a:pPr>
            <a:r>
              <a:rPr b="1" lang="es-BO" sz="2400" spc="-1" strike="noStrike">
                <a:solidFill>
                  <a:srgbClr val="000000"/>
                </a:solidFill>
                <a:latin typeface="Julius Sans One"/>
                <a:ea typeface="Roboto"/>
              </a:rPr>
              <a:t>Y SOCIALIZACIÓN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marL="64440" algn="just" defTabSz="257040">
              <a:lnSpc>
                <a:spcPct val="100000"/>
              </a:lnSpc>
            </a:pPr>
            <a:r>
              <a:rPr b="1" lang="es-BO" sz="1600" spc="-1" strike="noStrike">
                <a:solidFill>
                  <a:srgbClr val="000000"/>
                </a:solidFill>
                <a:latin typeface="Julius Sans One"/>
                <a:ea typeface="Roboto"/>
              </a:rPr>
              <a:t>OBJETIVO: </a:t>
            </a:r>
            <a:r>
              <a:rPr b="0" lang="es-BO" sz="1600" spc="-1" strike="noStrike">
                <a:solidFill>
                  <a:srgbClr val="000000"/>
                </a:solidFill>
                <a:latin typeface="Julius Sans One"/>
                <a:ea typeface="Roboto"/>
              </a:rPr>
              <a:t>Crear espacios donde se socialice los avances de las acciones estatales en el marco de la prevención y lucha contra la violencia y la despatriarcalización.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  <a:p>
            <a:pPr marL="64440" algn="just" defTabSz="257040">
              <a:lnSpc>
                <a:spcPct val="100000"/>
              </a:lnSpc>
            </a:pP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  <a:p>
            <a:pPr marL="64440" algn="just" defTabSz="257040">
              <a:lnSpc>
                <a:spcPct val="100000"/>
              </a:lnSpc>
            </a:pPr>
            <a:r>
              <a:rPr b="1" lang="es-BO" sz="1800" spc="-1" strike="noStrike">
                <a:solidFill>
                  <a:srgbClr val="000000"/>
                </a:solidFill>
                <a:latin typeface="Julius Sans One"/>
                <a:ea typeface="Roboto"/>
              </a:rPr>
              <a:t>ALCANZADO: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5" name="Google Shape;214;p19"/>
          <p:cNvSpPr/>
          <p:nvPr/>
        </p:nvSpPr>
        <p:spPr>
          <a:xfrm>
            <a:off x="12583440" y="6165360"/>
            <a:ext cx="3780720" cy="316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marL="285840" indent="-28584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b="0" lang="en-US" sz="1600" spc="-1" strike="noStrike">
                <a:solidFill>
                  <a:srgbClr val="000000"/>
                </a:solidFill>
                <a:latin typeface="Visa Dialect Light"/>
                <a:ea typeface="Arial"/>
              </a:rPr>
              <a:t>Socialización de la Estrategia Integral de Despatriarcalización y Transformación del Estado a instituciones.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b="0" lang="en-US" sz="1600" spc="-1" strike="noStrike">
                <a:solidFill>
                  <a:srgbClr val="000000"/>
                </a:solidFill>
                <a:latin typeface="Visa Dialect Light"/>
                <a:ea typeface="Arial"/>
              </a:rPr>
              <a:t>Socialización de las recomendaciones CEDAW al Estado boliviano rumbo a la cosntrucción de la Plataforma interinstitucional CEDAW para Bolivia.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b="0" lang="en-US" sz="1600" spc="-1" strike="noStrike">
                <a:solidFill>
                  <a:srgbClr val="000000"/>
                </a:solidFill>
                <a:latin typeface="Visa Dialect Light"/>
                <a:ea typeface="Arial"/>
              </a:rPr>
              <a:t>Consolidación de la Red Nacional de Mujeres  para la prevención y la mediación de conflictos.</a:t>
            </a:r>
            <a:endParaRPr b="0" lang="es-BO" sz="1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16" name="Imagen 1" descr=""/>
          <p:cNvPicPr/>
          <p:nvPr/>
        </p:nvPicPr>
        <p:blipFill>
          <a:blip r:embed="rId1"/>
          <a:stretch/>
        </p:blipFill>
        <p:spPr>
          <a:xfrm>
            <a:off x="13125600" y="1277640"/>
            <a:ext cx="2690640" cy="1710360"/>
          </a:xfrm>
          <a:prstGeom prst="rect">
            <a:avLst/>
          </a:prstGeom>
          <a:ln w="0">
            <a:noFill/>
          </a:ln>
          <a:effectLst>
            <a:outerShdw algn="ctr" blurRad="596880" dir="5400000" dist="50760" rotWithShape="0">
              <a:srgbClr val="000000">
                <a:alpha val="43000"/>
              </a:srgbClr>
            </a:outerShdw>
          </a:effectLst>
        </p:spPr>
      </p:pic>
      <p:pic>
        <p:nvPicPr>
          <p:cNvPr id="1517" name="Imagen 2" descr=""/>
          <p:cNvPicPr/>
          <p:nvPr/>
        </p:nvPicPr>
        <p:blipFill>
          <a:blip r:embed="rId2"/>
          <a:stretch/>
        </p:blipFill>
        <p:spPr>
          <a:xfrm>
            <a:off x="7254000" y="1277640"/>
            <a:ext cx="3808080" cy="2017800"/>
          </a:xfrm>
          <a:prstGeom prst="rect">
            <a:avLst/>
          </a:prstGeom>
          <a:ln w="0">
            <a:noFill/>
          </a:ln>
          <a:effectLst>
            <a:outerShdw algn="ctr" blurRad="203040" dir="5400000" dist="50760" rotWithShape="0">
              <a:srgbClr val="000000">
                <a:alpha val="70000"/>
              </a:srgbClr>
            </a:outerShdw>
          </a:effectLst>
        </p:spPr>
      </p:pic>
      <p:pic>
        <p:nvPicPr>
          <p:cNvPr id="1518" name="Imagen 3" descr=""/>
          <p:cNvPicPr/>
          <p:nvPr/>
        </p:nvPicPr>
        <p:blipFill>
          <a:blip r:embed="rId3"/>
          <a:srcRect l="1145" t="598" r="0" b="0"/>
          <a:stretch/>
        </p:blipFill>
        <p:spPr>
          <a:xfrm>
            <a:off x="2825280" y="1064160"/>
            <a:ext cx="2039040" cy="2630160"/>
          </a:xfrm>
          <a:prstGeom prst="rect">
            <a:avLst/>
          </a:prstGeom>
          <a:ln w="0">
            <a:noFill/>
          </a:ln>
          <a:effectLst>
            <a:outerShdw algn="ctr" blurRad="1003320" dir="5400000" dist="50760" rotWithShape="0">
              <a:srgbClr val="000000">
                <a:alpha val="29000"/>
              </a:srgbClr>
            </a:outerShdw>
          </a:effectLst>
        </p:spPr>
      </p:pic>
    </p:spTree>
  </p:cSld>
  <p:transition spd="slow">
    <p:wipe dir="l"/>
  </p:transition>
</p:sld>
</file>

<file path=ppt/slides/slide8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9" name="Google Shape;90;p14"/>
          <p:cNvGrpSpPr/>
          <p:nvPr/>
        </p:nvGrpSpPr>
        <p:grpSpPr>
          <a:xfrm>
            <a:off x="0" y="10136160"/>
            <a:ext cx="18287640" cy="150480"/>
            <a:chOff x="0" y="10136160"/>
            <a:chExt cx="18287640" cy="150480"/>
          </a:xfrm>
        </p:grpSpPr>
        <p:sp>
          <p:nvSpPr>
            <p:cNvPr id="1520" name="Google Shape;91;p14"/>
            <p:cNvSpPr/>
            <p:nvPr/>
          </p:nvSpPr>
          <p:spPr>
            <a:xfrm>
              <a:off x="0" y="10136160"/>
              <a:ext cx="6032160" cy="150480"/>
            </a:xfrm>
            <a:prstGeom prst="rect">
              <a:avLst/>
            </a:prstGeom>
            <a:solidFill>
              <a:srgbClr val="ff313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521" name="Google Shape;92;p14"/>
            <p:cNvSpPr/>
            <p:nvPr/>
          </p:nvSpPr>
          <p:spPr>
            <a:xfrm>
              <a:off x="6127920" y="10136160"/>
              <a:ext cx="6032160" cy="150480"/>
            </a:xfrm>
            <a:prstGeom prst="rect">
              <a:avLst/>
            </a:prstGeom>
            <a:solidFill>
              <a:srgbClr val="ffde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522" name="Google Shape;93;p14"/>
            <p:cNvSpPr/>
            <p:nvPr/>
          </p:nvSpPr>
          <p:spPr>
            <a:xfrm>
              <a:off x="12255480" y="10136160"/>
              <a:ext cx="6032160" cy="150480"/>
            </a:xfrm>
            <a:prstGeom prst="rect">
              <a:avLst/>
            </a:prstGeom>
            <a:solidFill>
              <a:srgbClr val="00bf6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pic>
        <p:nvPicPr>
          <p:cNvPr id="1523" name="Imagen 1" descr=""/>
          <p:cNvPicPr/>
          <p:nvPr/>
        </p:nvPicPr>
        <p:blipFill>
          <a:blip r:embed="rId1"/>
          <a:srcRect l="0" t="0" r="0" b="44473"/>
          <a:stretch/>
        </p:blipFill>
        <p:spPr>
          <a:xfrm>
            <a:off x="3993840" y="1781280"/>
            <a:ext cx="6211800" cy="3996360"/>
          </a:xfrm>
          <a:prstGeom prst="rect">
            <a:avLst/>
          </a:prstGeom>
          <a:ln w="0">
            <a:noFill/>
          </a:ln>
        </p:spPr>
      </p:pic>
      <p:cxnSp>
        <p:nvCxnSpPr>
          <p:cNvPr id="1524" name="Conector recto 3"/>
          <p:cNvCxnSpPr/>
          <p:nvPr/>
        </p:nvCxnSpPr>
        <p:spPr>
          <a:xfrm>
            <a:off x="9297360" y="1867680"/>
            <a:ext cx="360" cy="3567960"/>
          </a:xfrm>
          <a:prstGeom prst="straightConnector1">
            <a:avLst/>
          </a:prstGeom>
          <a:ln>
            <a:solidFill>
              <a:srgbClr val="000000"/>
            </a:solidFill>
            <a:round/>
          </a:ln>
        </p:spPr>
      </p:cxnSp>
      <p:sp>
        <p:nvSpPr>
          <p:cNvPr id="1525" name="CuadroTexto 4"/>
          <p:cNvSpPr/>
          <p:nvPr/>
        </p:nvSpPr>
        <p:spPr>
          <a:xfrm>
            <a:off x="9297720" y="2759040"/>
            <a:ext cx="6375600" cy="161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es-MX" sz="5000" spc="-1" strike="noStrike">
                <a:solidFill>
                  <a:srgbClr val="e2ac00"/>
                </a:solidFill>
                <a:latin typeface="Arial"/>
                <a:ea typeface="Arial"/>
              </a:rPr>
              <a:t>MINISTERIO DE LA PRESIDENCIA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26" name="Google Shape;95;p14"/>
          <p:cNvSpPr/>
          <p:nvPr/>
        </p:nvSpPr>
        <p:spPr>
          <a:xfrm>
            <a:off x="2793240" y="5568840"/>
            <a:ext cx="13466520" cy="228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s-MX" sz="5000" spc="-1" strike="noStrike">
                <a:solidFill>
                  <a:schemeClr val="dk1"/>
                </a:solidFill>
                <a:latin typeface="Arial"/>
                <a:ea typeface="Arial"/>
              </a:rPr>
              <a:t>SERVICIO ESTATAL DE AUTONOMÍAS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s-MX" sz="5000" spc="-1" strike="noStrike">
                <a:solidFill>
                  <a:schemeClr val="dk1"/>
                </a:solidFill>
                <a:latin typeface="Arial"/>
                <a:ea typeface="Arial"/>
              </a:rPr>
              <a:t>(SEA)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slow">
    <p:wipe dir="l"/>
  </p:transition>
</p:sld>
</file>

<file path=ppt/slides/slide8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7" name="Imagen 4" descr=""/>
          <p:cNvPicPr/>
          <p:nvPr/>
        </p:nvPicPr>
        <p:blipFill>
          <a:blip r:embed="rId1"/>
          <a:srcRect l="0" t="7152" r="0" b="0"/>
          <a:stretch/>
        </p:blipFill>
        <p:spPr>
          <a:xfrm>
            <a:off x="15689520" y="0"/>
            <a:ext cx="1860480" cy="1924200"/>
          </a:xfrm>
          <a:prstGeom prst="rect">
            <a:avLst/>
          </a:prstGeom>
          <a:ln w="0">
            <a:noFill/>
          </a:ln>
        </p:spPr>
      </p:pic>
      <p:sp>
        <p:nvSpPr>
          <p:cNvPr id="1528" name="CuadroTexto 1"/>
          <p:cNvSpPr/>
          <p:nvPr/>
        </p:nvSpPr>
        <p:spPr>
          <a:xfrm>
            <a:off x="1923120" y="970920"/>
            <a:ext cx="52081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s-BO" sz="1800" spc="-1" strike="noStrike">
                <a:solidFill>
                  <a:schemeClr val="lt1">
                    <a:lumMod val="50000"/>
                  </a:schemeClr>
                </a:solidFill>
                <a:latin typeface="Calibri"/>
                <a:ea typeface="Arial"/>
              </a:rPr>
              <a:t>SERVICIO ESTATAL DE AUTONOMÍAS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29" name="Imagen 2" descr=""/>
          <p:cNvPicPr/>
          <p:nvPr/>
        </p:nvPicPr>
        <p:blipFill>
          <a:blip r:embed="rId2"/>
          <a:stretch/>
        </p:blipFill>
        <p:spPr>
          <a:xfrm>
            <a:off x="696240" y="734040"/>
            <a:ext cx="918720" cy="888840"/>
          </a:xfrm>
          <a:prstGeom prst="rect">
            <a:avLst/>
          </a:prstGeom>
          <a:ln w="0">
            <a:noFill/>
          </a:ln>
        </p:spPr>
      </p:pic>
      <p:sp>
        <p:nvSpPr>
          <p:cNvPr id="1530" name="CuadroTexto 6"/>
          <p:cNvSpPr/>
          <p:nvPr/>
        </p:nvSpPr>
        <p:spPr>
          <a:xfrm>
            <a:off x="2042640" y="1924560"/>
            <a:ext cx="746280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es-ES" sz="4800" spc="-1" strike="noStrike">
                <a:solidFill>
                  <a:srgbClr val="e2ac00"/>
                </a:solidFill>
                <a:latin typeface="Arial"/>
                <a:ea typeface="Arial"/>
              </a:rPr>
              <a:t>SEA</a:t>
            </a:r>
            <a:endParaRPr b="0" lang="es-BO" sz="4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31" name="Imagen 7" descr=""/>
          <p:cNvPicPr/>
          <p:nvPr/>
        </p:nvPicPr>
        <p:blipFill>
          <a:blip r:embed="rId3"/>
          <a:stretch/>
        </p:blipFill>
        <p:spPr>
          <a:xfrm flipH="1" rot="10800000">
            <a:off x="2042640" y="2838600"/>
            <a:ext cx="1459080" cy="41760"/>
          </a:xfrm>
          <a:prstGeom prst="rect">
            <a:avLst/>
          </a:prstGeom>
          <a:ln w="0">
            <a:noFill/>
          </a:ln>
        </p:spPr>
      </p:pic>
      <p:sp>
        <p:nvSpPr>
          <p:cNvPr id="1532" name="PlaceHolder 1"/>
          <p:cNvSpPr>
            <a:spLocks noGrp="1"/>
          </p:cNvSpPr>
          <p:nvPr>
            <p:ph/>
          </p:nvPr>
        </p:nvSpPr>
        <p:spPr>
          <a:xfrm>
            <a:off x="1667880" y="3539880"/>
            <a:ext cx="7241760" cy="4931640"/>
          </a:xfrm>
          <a:prstGeom prst="rect">
            <a:avLst/>
          </a:prstGeom>
          <a:noFill/>
          <a:ln w="19080">
            <a:solidFill>
              <a:srgbClr val="ffd966"/>
            </a:solidFill>
            <a:round/>
          </a:ln>
        </p:spPr>
        <p:txBody>
          <a:bodyPr lIns="0" rIns="0" tIns="0" bIns="0" anchor="t">
            <a:normAutofit/>
          </a:bodyPr>
          <a:p>
            <a:pPr indent="0">
              <a:lnSpc>
                <a:spcPct val="100000"/>
              </a:lnSpc>
              <a:buNone/>
            </a:pPr>
            <a:r>
              <a:rPr b="0" lang="es-ES" sz="27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Source Sans Pro"/>
                <a:ea typeface="Source Sans Pro"/>
              </a:rPr>
              <a:t>Entidad descentralizada encargada de apoyar a los Gobiernos Autónomos (GGAA) y al nivel central del Estado (NCE) en los ámbitos normativo, competencial, económico financiero y la gestión de  información.</a:t>
            </a:r>
            <a:endParaRPr b="0" lang="es-BO" sz="27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100000"/>
              </a:lnSpc>
              <a:buNone/>
            </a:pPr>
            <a:endParaRPr b="0" lang="es-BO" sz="27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100000"/>
              </a:lnSpc>
              <a:buNone/>
            </a:pPr>
            <a:r>
              <a:rPr b="0" lang="es-ES" sz="27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Source Sans Pro"/>
                <a:ea typeface="Source Sans Pro"/>
              </a:rPr>
              <a:t>Objetivo: Fortalecer el régimen autonómico y la gestión pública territorial.</a:t>
            </a:r>
            <a:endParaRPr b="0" lang="es-BO" sz="27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33" name="Marcador de contenido 8"/>
          <p:cNvSpPr/>
          <p:nvPr/>
        </p:nvSpPr>
        <p:spPr>
          <a:xfrm>
            <a:off x="9505800" y="3539880"/>
            <a:ext cx="7113600" cy="4931640"/>
          </a:xfrm>
          <a:prstGeom prst="rect">
            <a:avLst/>
          </a:prstGeom>
          <a:noFill/>
          <a:ln w="19050">
            <a:solidFill>
              <a:srgbClr val="ffc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37160" rIns="137160" tIns="68760" bIns="68760" anchor="t">
            <a:normAutofit/>
          </a:bodyPr>
          <a:p>
            <a:pPr algn="ctr" defTabSz="914400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1" lang="es-ES" sz="2700" spc="-1" strike="noStrike" u="sng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Source Sans Pro"/>
                <a:ea typeface="Source Sans Pro"/>
              </a:rPr>
              <a:t>Ejecución Presupuestaria – Gestión 2025:</a:t>
            </a:r>
            <a:endParaRPr b="0" lang="es-BO" sz="27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s-ES" sz="27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Source Sans Pro"/>
                <a:ea typeface="Source Sans Pro"/>
              </a:rPr>
              <a:t>PPTO Vigente: Bs5.807.173.-</a:t>
            </a:r>
            <a:endParaRPr b="0" lang="es-BO" sz="27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s-ES" sz="27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Source Sans Pro"/>
                <a:ea typeface="Source Sans Pro"/>
              </a:rPr>
              <a:t>PPTO Ejecutado: Bs5.705.271.-</a:t>
            </a:r>
            <a:endParaRPr b="0" lang="es-BO" sz="27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s-ES" sz="27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Source Sans Pro"/>
                <a:ea typeface="Source Sans Pro"/>
              </a:rPr>
              <a:t>% de ejecución: 98,25%</a:t>
            </a:r>
            <a:endParaRPr b="0" lang="es-BO" sz="27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s-ES" sz="27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Source Sans Pro"/>
                <a:ea typeface="Source Sans Pro"/>
              </a:rPr>
              <a:t>FTE FIN: TGN</a:t>
            </a:r>
            <a:endParaRPr b="0" lang="es-BO" sz="27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es-BO" sz="27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s-ES" sz="27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Source Sans Pro"/>
                <a:ea typeface="Source Sans Pro"/>
              </a:rPr>
              <a:t>Resultado: Alta eficiencia en la ejecución de recursos asignados</a:t>
            </a:r>
            <a:endParaRPr b="0" lang="es-BO" sz="27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es-BO" sz="27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slow">
    <p:push dir="u"/>
  </p:transition>
</p:sld>
</file>

<file path=ppt/slides/slide8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4" name="Imagen 4" descr=""/>
          <p:cNvPicPr/>
          <p:nvPr/>
        </p:nvPicPr>
        <p:blipFill>
          <a:blip r:embed="rId1"/>
          <a:srcRect l="0" t="7152" r="0" b="0"/>
          <a:stretch/>
        </p:blipFill>
        <p:spPr>
          <a:xfrm>
            <a:off x="15689520" y="0"/>
            <a:ext cx="1860480" cy="1924200"/>
          </a:xfrm>
          <a:prstGeom prst="rect">
            <a:avLst/>
          </a:prstGeom>
          <a:ln w="0">
            <a:noFill/>
          </a:ln>
        </p:spPr>
      </p:pic>
      <p:sp>
        <p:nvSpPr>
          <p:cNvPr id="1535" name="CuadroTexto 1"/>
          <p:cNvSpPr/>
          <p:nvPr/>
        </p:nvSpPr>
        <p:spPr>
          <a:xfrm>
            <a:off x="1923120" y="970920"/>
            <a:ext cx="52081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s-BO" sz="1800" spc="-1" strike="noStrike">
                <a:solidFill>
                  <a:schemeClr val="lt1">
                    <a:lumMod val="50000"/>
                  </a:schemeClr>
                </a:solidFill>
                <a:latin typeface="Calibri"/>
                <a:ea typeface="Arial"/>
              </a:rPr>
              <a:t>SERVICIO ESTATAL DE AUTONOMÍAS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36" name="Imagen 2" descr=""/>
          <p:cNvPicPr/>
          <p:nvPr/>
        </p:nvPicPr>
        <p:blipFill>
          <a:blip r:embed="rId2"/>
          <a:stretch/>
        </p:blipFill>
        <p:spPr>
          <a:xfrm>
            <a:off x="696240" y="734040"/>
            <a:ext cx="918720" cy="888840"/>
          </a:xfrm>
          <a:prstGeom prst="rect">
            <a:avLst/>
          </a:prstGeom>
          <a:ln w="0">
            <a:noFill/>
          </a:ln>
        </p:spPr>
      </p:pic>
      <p:sp>
        <p:nvSpPr>
          <p:cNvPr id="1537" name="CuadroTexto 6"/>
          <p:cNvSpPr/>
          <p:nvPr/>
        </p:nvSpPr>
        <p:spPr>
          <a:xfrm>
            <a:off x="1923120" y="1841400"/>
            <a:ext cx="746280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es-ES" sz="4800" spc="-1" strike="noStrike">
                <a:solidFill>
                  <a:srgbClr val="e2ac00"/>
                </a:solidFill>
                <a:latin typeface="Arial"/>
                <a:ea typeface="Arial"/>
              </a:rPr>
              <a:t>ASISTENCIA TÉCNICA</a:t>
            </a:r>
            <a:endParaRPr b="0" lang="es-BO" sz="4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38" name="Imagen 7" descr=""/>
          <p:cNvPicPr/>
          <p:nvPr/>
        </p:nvPicPr>
        <p:blipFill>
          <a:blip r:embed="rId3"/>
          <a:stretch/>
        </p:blipFill>
        <p:spPr>
          <a:xfrm flipH="1" rot="10800000">
            <a:off x="2042640" y="2624040"/>
            <a:ext cx="1459080" cy="41760"/>
          </a:xfrm>
          <a:prstGeom prst="rect">
            <a:avLst/>
          </a:prstGeom>
          <a:ln w="0">
            <a:noFill/>
          </a:ln>
        </p:spPr>
      </p:pic>
      <p:sp>
        <p:nvSpPr>
          <p:cNvPr id="1539" name="PlaceHolder 1"/>
          <p:cNvSpPr>
            <a:spLocks noGrp="1"/>
          </p:cNvSpPr>
          <p:nvPr>
            <p:ph/>
          </p:nvPr>
        </p:nvSpPr>
        <p:spPr>
          <a:xfrm>
            <a:off x="2042640" y="2718720"/>
            <a:ext cx="3529080" cy="3619800"/>
          </a:xfrm>
          <a:prstGeom prst="rect">
            <a:avLst/>
          </a:prstGeom>
          <a:noFill/>
          <a:ln w="19080">
            <a:solidFill>
              <a:srgbClr val="02b1a8"/>
            </a:solidFill>
            <a:round/>
          </a:ln>
        </p:spPr>
        <p:txBody>
          <a:bodyPr lIns="0" rIns="0" tIns="0" bIns="0" anchor="t">
            <a:normAutofit/>
          </a:bodyPr>
          <a:p>
            <a:pPr indent="0">
              <a:lnSpc>
                <a:spcPct val="100000"/>
              </a:lnSpc>
              <a:buNone/>
            </a:pPr>
            <a:r>
              <a:rPr b="0" lang="es-ES" sz="24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Source Sans Pro"/>
                <a:ea typeface="Source Sans Pro"/>
              </a:rPr>
              <a:t>1 Brindar asistencia técnica a los Gobiernos Autónomos y al Nivel Central en temas relacionados al ámbito competencial, normativo y económico financiero.</a:t>
            </a:r>
            <a:endParaRPr b="0" lang="es-BO" sz="2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40" name="Marcador de contenido 8"/>
          <p:cNvSpPr/>
          <p:nvPr/>
        </p:nvSpPr>
        <p:spPr>
          <a:xfrm>
            <a:off x="5893560" y="2718720"/>
            <a:ext cx="10725840" cy="3619800"/>
          </a:xfrm>
          <a:prstGeom prst="rect">
            <a:avLst/>
          </a:prstGeom>
          <a:noFill/>
          <a:ln w="19050">
            <a:solidFill>
              <a:srgbClr val="02b1a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37160" rIns="137160" tIns="68760" bIns="68760" anchor="t">
            <a:normAutofit fontScale="96763" lnSpcReduction="10000"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24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Source Sans Pro"/>
                <a:ea typeface="Source Sans Pro"/>
              </a:rPr>
              <a:t>847 intervenciones de asistencia técnica, a través de informes técnicos, talleres presenciales y virtuales, reuniones técnicas y cursos de capacitación.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24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Source Sans Pro"/>
                <a:ea typeface="Source Sans Pro"/>
              </a:rPr>
              <a:t>Para el fortalecimiento de la sostenibilidad financiera de los GGAA  se realizaron talleres de tributación subnacional para incrementar recursos propios.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24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Source Sans Pro"/>
                <a:ea typeface="Source Sans Pro"/>
              </a:rPr>
              <a:t>Se fortaleció la gestión de conflictos y controversias vinculadas al ejercicio de competencias y acuerdos intergubernativos, 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24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Source Sans Pro"/>
                <a:ea typeface="Source Sans Pro"/>
              </a:rPr>
              <a:t>Se atendieron solicitudes de movilidad competencial mediante la emisión de informes técnicos y la realización de audiencias (siete solicitudes de conciliación y cinco de movilidad competencial)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90000"/>
              </a:lnSpc>
              <a:spcBef>
                <a:spcPts val="1001"/>
              </a:spcBef>
            </a:pP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1" name="Marcador de contenido 8"/>
          <p:cNvSpPr/>
          <p:nvPr/>
        </p:nvSpPr>
        <p:spPr>
          <a:xfrm>
            <a:off x="2042640" y="6549840"/>
            <a:ext cx="3529080" cy="2877840"/>
          </a:xfrm>
          <a:prstGeom prst="rect">
            <a:avLst/>
          </a:prstGeom>
          <a:noFill/>
          <a:ln w="19050">
            <a:solidFill>
              <a:srgbClr val="ffd966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37160" rIns="137160" tIns="68760" bIns="68760" anchor="t">
            <a:normAutofit fontScale="87480" lnSpcReduction="10000"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255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Source Sans Pro"/>
                <a:ea typeface="Source Sans Pro"/>
              </a:rPr>
              <a:t>2 Fortalecimiento de la gestión autonómica multinivel, consejos de coordinación sectorial, esquemas asociativos municipales de concurrencia de planes, programas y proyectos</a:t>
            </a:r>
            <a:r>
              <a:rPr b="0" lang="es-ES" sz="24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Source Sans Pro"/>
                <a:ea typeface="Source Sans Pro"/>
              </a:rPr>
              <a:t>. 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2" name="Marcador de contenido 8"/>
          <p:cNvSpPr/>
          <p:nvPr/>
        </p:nvSpPr>
        <p:spPr>
          <a:xfrm>
            <a:off x="5893560" y="6549840"/>
            <a:ext cx="10725840" cy="2877840"/>
          </a:xfrm>
          <a:prstGeom prst="rect">
            <a:avLst/>
          </a:prstGeom>
          <a:noFill/>
          <a:ln w="19050">
            <a:solidFill>
              <a:srgbClr val="ffc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37160" rIns="137160" tIns="68760" bIns="68760" anchor="t">
            <a:normAutofit fontScale="96763"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24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Source Sans Pro"/>
                <a:ea typeface="Source Sans Pro"/>
              </a:rPr>
              <a:t>Se aportaron criterios técnicos en la Mesa Técnica de la Política Pública de Corresponsabilidad de los Cuidados en Bolivia, el Consejo de la Niña, Niño y Adolescente y el Consejo “Por una Vida Libre de Violencia”, para coadyuvar en el desarrollo de políticas públicas y normas, fortaleciendo la coherencia normativa y adecuación al marco competencial.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24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Source Sans Pro"/>
                <a:ea typeface="Source Sans Pro"/>
              </a:rPr>
              <a:t>Se generaron insumos técnicos y normativos para optimizar el abastecimiento, distribución y coordinación en la gestión de medicamentos entre los gobiernos municipales y la Central de Abastecimiento y Suministros de Salud (CEASS).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90000"/>
              </a:lnSpc>
              <a:spcBef>
                <a:spcPts val="1001"/>
              </a:spcBef>
            </a:pP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slow">
    <p:push dir="u"/>
  </p:transition>
</p:sld>
</file>

<file path=ppt/slides/slide8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3" name="Imagen 4" descr=""/>
          <p:cNvPicPr/>
          <p:nvPr/>
        </p:nvPicPr>
        <p:blipFill>
          <a:blip r:embed="rId1"/>
          <a:srcRect l="0" t="7152" r="0" b="0"/>
          <a:stretch/>
        </p:blipFill>
        <p:spPr>
          <a:xfrm>
            <a:off x="15689520" y="0"/>
            <a:ext cx="1860480" cy="1924200"/>
          </a:xfrm>
          <a:prstGeom prst="rect">
            <a:avLst/>
          </a:prstGeom>
          <a:ln w="0">
            <a:noFill/>
          </a:ln>
        </p:spPr>
      </p:pic>
      <p:sp>
        <p:nvSpPr>
          <p:cNvPr id="1544" name="CuadroTexto 1"/>
          <p:cNvSpPr/>
          <p:nvPr/>
        </p:nvSpPr>
        <p:spPr>
          <a:xfrm>
            <a:off x="1923120" y="970920"/>
            <a:ext cx="52081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s-BO" sz="1800" spc="-1" strike="noStrike">
                <a:solidFill>
                  <a:schemeClr val="lt1">
                    <a:lumMod val="50000"/>
                  </a:schemeClr>
                </a:solidFill>
                <a:latin typeface="Calibri"/>
                <a:ea typeface="Arial"/>
              </a:rPr>
              <a:t>SERVICIO ESTATAL DE AUTONOMÍAS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45" name="Imagen 2" descr=""/>
          <p:cNvPicPr/>
          <p:nvPr/>
        </p:nvPicPr>
        <p:blipFill>
          <a:blip r:embed="rId2"/>
          <a:stretch/>
        </p:blipFill>
        <p:spPr>
          <a:xfrm>
            <a:off x="696240" y="734040"/>
            <a:ext cx="918720" cy="888840"/>
          </a:xfrm>
          <a:prstGeom prst="rect">
            <a:avLst/>
          </a:prstGeom>
          <a:ln w="0">
            <a:noFill/>
          </a:ln>
        </p:spPr>
      </p:pic>
      <p:sp>
        <p:nvSpPr>
          <p:cNvPr id="1546" name="CuadroTexto 6"/>
          <p:cNvSpPr/>
          <p:nvPr/>
        </p:nvSpPr>
        <p:spPr>
          <a:xfrm>
            <a:off x="1923120" y="1627200"/>
            <a:ext cx="1356660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es-ES" sz="4800" spc="-1" strike="noStrike">
                <a:solidFill>
                  <a:srgbClr val="e2ac00"/>
                </a:solidFill>
                <a:latin typeface="Arial"/>
                <a:ea typeface="Arial"/>
              </a:rPr>
              <a:t>PUBLICACIONES Y REGISTRO NORMATIVO</a:t>
            </a:r>
            <a:endParaRPr b="0" lang="es-BO" sz="4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47" name="Imagen 7" descr=""/>
          <p:cNvPicPr/>
          <p:nvPr/>
        </p:nvPicPr>
        <p:blipFill>
          <a:blip r:embed="rId3"/>
          <a:stretch/>
        </p:blipFill>
        <p:spPr>
          <a:xfrm flipH="1" rot="10800000">
            <a:off x="2042640" y="2602800"/>
            <a:ext cx="1459080" cy="41760"/>
          </a:xfrm>
          <a:prstGeom prst="rect">
            <a:avLst/>
          </a:prstGeom>
          <a:ln w="0">
            <a:noFill/>
          </a:ln>
        </p:spPr>
      </p:pic>
      <p:sp>
        <p:nvSpPr>
          <p:cNvPr id="1548" name="PlaceHolder 1"/>
          <p:cNvSpPr>
            <a:spLocks noGrp="1"/>
          </p:cNvSpPr>
          <p:nvPr>
            <p:ph/>
          </p:nvPr>
        </p:nvSpPr>
        <p:spPr>
          <a:xfrm>
            <a:off x="2042640" y="2826720"/>
            <a:ext cx="3550680" cy="4382280"/>
          </a:xfrm>
          <a:prstGeom prst="rect">
            <a:avLst/>
          </a:prstGeom>
          <a:noFill/>
          <a:ln w="19080">
            <a:solidFill>
              <a:srgbClr val="02b1a8"/>
            </a:solidFill>
            <a:round/>
          </a:ln>
        </p:spPr>
        <p:txBody>
          <a:bodyPr lIns="0" rIns="0" tIns="0" bIns="0" anchor="t">
            <a:normAutofit/>
          </a:bodyPr>
          <a:p>
            <a:pPr indent="0">
              <a:lnSpc>
                <a:spcPct val="100000"/>
              </a:lnSpc>
              <a:buNone/>
            </a:pPr>
            <a:r>
              <a:rPr b="0" lang="es-ES" sz="24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Source Sans Pro"/>
                <a:ea typeface="Source Sans Pro"/>
              </a:rPr>
              <a:t>3. Desarrollar la investigación sobre jurisprudencia en pluralismo jurídico, paridad de género y gestión territorial en el Estado Plurinacional de Bolivia</a:t>
            </a:r>
            <a:r>
              <a:rPr b="0" lang="es-ES" sz="27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Source Sans Pro"/>
                <a:ea typeface="Source Sans Pro"/>
              </a:rPr>
              <a:t>.</a:t>
            </a:r>
            <a:endParaRPr b="0" lang="es-BO" sz="27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100000"/>
              </a:lnSpc>
              <a:buNone/>
            </a:pPr>
            <a:endParaRPr b="0" lang="es-BO" sz="27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49" name="Marcador de contenido 8"/>
          <p:cNvSpPr/>
          <p:nvPr/>
        </p:nvSpPr>
        <p:spPr>
          <a:xfrm>
            <a:off x="5807880" y="2826720"/>
            <a:ext cx="10811880" cy="4382280"/>
          </a:xfrm>
          <a:prstGeom prst="rect">
            <a:avLst/>
          </a:prstGeom>
          <a:noFill/>
          <a:ln w="19050">
            <a:solidFill>
              <a:srgbClr val="02b1a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37160" rIns="137160" tIns="68760" bIns="68760" anchor="t">
            <a:normAutofit fontScale="37491" lnSpcReduction="10000"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60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Source Sans Pro"/>
                <a:ea typeface="Source Sans Pro"/>
              </a:rPr>
              <a:t>Se elaboraron los siguientes documentos:</a:t>
            </a:r>
            <a:endParaRPr b="0" lang="es-BO" sz="60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60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Source Sans Pro"/>
                <a:ea typeface="Source Sans Pro"/>
              </a:rPr>
              <a:t>Lineamiento: Separación Administrativa y Financiera de Órganos.</a:t>
            </a:r>
            <a:endParaRPr b="0" lang="es-BO" sz="60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60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Source Sans Pro"/>
                <a:ea typeface="Source Sans Pro"/>
              </a:rPr>
              <a:t>Guía para el análisis y ejercicio competencial en desarrollo productivo en Gobiernos Autónomos Municipales y Gobiernos Autónomos Indígena Originario Campesinos.</a:t>
            </a:r>
            <a:endParaRPr b="0" lang="es-BO" sz="60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60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Source Sans Pro"/>
                <a:ea typeface="Source Sans Pro"/>
              </a:rPr>
              <a:t>Guía Técnica para la Gestión Concurrente de Residuos Sólidos a través de Convenios Intergubernativos y Aplicación de la Matriz de Riesgos en los Convenios.</a:t>
            </a:r>
            <a:endParaRPr b="0" lang="es-BO" sz="60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60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Source Sans Pro"/>
                <a:ea typeface="Source Sans Pro"/>
              </a:rPr>
              <a:t>Guía de Corresponsabilidad del Cuidado. </a:t>
            </a:r>
            <a:endParaRPr b="0" lang="es-BO" sz="60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60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Source Sans Pro"/>
                <a:ea typeface="Source Sans Pro"/>
              </a:rPr>
              <a:t>Tejiendo el poder con equilibrio, complementariedad y formas de participación política de las mujeres en las autonomías indígenas.</a:t>
            </a:r>
            <a:endParaRPr b="0" lang="es-BO" sz="60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60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Source Sans Pro"/>
                <a:ea typeface="Source Sans Pro"/>
              </a:rPr>
              <a:t>Gestión Territorial y Estructuras de Gobiernos Indígena Originario Campesinos. </a:t>
            </a:r>
            <a:endParaRPr b="0" lang="es-BO" sz="60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90000"/>
              </a:lnSpc>
              <a:spcBef>
                <a:spcPts val="1001"/>
              </a:spcBef>
            </a:pP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0" name="Marcador de contenido 8"/>
          <p:cNvSpPr/>
          <p:nvPr/>
        </p:nvSpPr>
        <p:spPr>
          <a:xfrm>
            <a:off x="2042640" y="7209720"/>
            <a:ext cx="3550680" cy="2400480"/>
          </a:xfrm>
          <a:prstGeom prst="rect">
            <a:avLst/>
          </a:prstGeom>
          <a:noFill/>
          <a:ln w="19050">
            <a:solidFill>
              <a:srgbClr val="ffd966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37160" rIns="137160" tIns="68760" bIns="68760" anchor="t">
            <a:normAutofit fontScale="98192" lnSpcReduction="10000"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24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Source Sans Pro"/>
                <a:ea typeface="Source Sans Pro"/>
              </a:rPr>
              <a:t>4. Mejorar el Sistema de Información Normativa Autonómica (SINA) con un nuevo sistema y saneamiento de archivos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1" name="Marcador de contenido 8"/>
          <p:cNvSpPr/>
          <p:nvPr/>
        </p:nvSpPr>
        <p:spPr>
          <a:xfrm>
            <a:off x="5807880" y="7209720"/>
            <a:ext cx="10811880" cy="2400480"/>
          </a:xfrm>
          <a:prstGeom prst="rect">
            <a:avLst/>
          </a:prstGeom>
          <a:noFill/>
          <a:ln w="19050">
            <a:solidFill>
              <a:srgbClr val="ffc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37160" rIns="137160" tIns="68760" bIns="68760" anchor="t">
            <a:norm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24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Source Sans Pro"/>
                <a:ea typeface="Source Sans Pro"/>
              </a:rPr>
              <a:t>Se consolidó la gestión documental del SINA mediante el saneamiento del archivo físico y la implementación de un nuevo sistema, mejorando la organización y disponibilidad de la información.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24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Source Sans Pro"/>
                <a:ea typeface="Source Sans Pro"/>
              </a:rPr>
              <a:t>Se fortaleció el registro normativo del SINA con la incorporación de 4.944 normas subnacionales durante la gestión, alcanzando un acumulado de 55.701 normas registradas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90000"/>
              </a:lnSpc>
              <a:spcBef>
                <a:spcPts val="1001"/>
              </a:spcBef>
            </a:pP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slow">
    <p:push dir="u"/>
  </p:transition>
</p:sld>
</file>

<file path=ppt/slides/slide8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2" name="Imagen 4" descr=""/>
          <p:cNvPicPr/>
          <p:nvPr/>
        </p:nvPicPr>
        <p:blipFill>
          <a:blip r:embed="rId1"/>
          <a:srcRect l="0" t="7152" r="0" b="0"/>
          <a:stretch/>
        </p:blipFill>
        <p:spPr>
          <a:xfrm>
            <a:off x="15689520" y="0"/>
            <a:ext cx="1860480" cy="1924200"/>
          </a:xfrm>
          <a:prstGeom prst="rect">
            <a:avLst/>
          </a:prstGeom>
          <a:ln w="0">
            <a:noFill/>
          </a:ln>
        </p:spPr>
      </p:pic>
      <p:sp>
        <p:nvSpPr>
          <p:cNvPr id="1553" name="CuadroTexto 1"/>
          <p:cNvSpPr/>
          <p:nvPr/>
        </p:nvSpPr>
        <p:spPr>
          <a:xfrm>
            <a:off x="1923120" y="970920"/>
            <a:ext cx="52081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s-BO" sz="1800" spc="-1" strike="noStrike">
                <a:solidFill>
                  <a:schemeClr val="lt1">
                    <a:lumMod val="50000"/>
                  </a:schemeClr>
                </a:solidFill>
                <a:latin typeface="Calibri"/>
                <a:ea typeface="Arial"/>
              </a:rPr>
              <a:t>SERVICIO ESTATAL DE AUTONOMÍAS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54" name="Imagen 2" descr=""/>
          <p:cNvPicPr/>
          <p:nvPr/>
        </p:nvPicPr>
        <p:blipFill>
          <a:blip r:embed="rId2"/>
          <a:stretch/>
        </p:blipFill>
        <p:spPr>
          <a:xfrm>
            <a:off x="696240" y="734040"/>
            <a:ext cx="918720" cy="888840"/>
          </a:xfrm>
          <a:prstGeom prst="rect">
            <a:avLst/>
          </a:prstGeom>
          <a:ln w="0">
            <a:noFill/>
          </a:ln>
        </p:spPr>
      </p:pic>
      <p:sp>
        <p:nvSpPr>
          <p:cNvPr id="1555" name="CuadroTexto 6"/>
          <p:cNvSpPr/>
          <p:nvPr/>
        </p:nvSpPr>
        <p:spPr>
          <a:xfrm>
            <a:off x="1923120" y="1605600"/>
            <a:ext cx="1336536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es-ES" sz="4800" spc="-1" strike="noStrike">
                <a:solidFill>
                  <a:srgbClr val="e2ac00"/>
                </a:solidFill>
                <a:latin typeface="Arial"/>
                <a:ea typeface="Arial"/>
              </a:rPr>
              <a:t>GESTIÓN TERRITORIAL INTERCULTURAL </a:t>
            </a:r>
            <a:endParaRPr b="0" lang="es-BO" sz="4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56" name="Imagen 7" descr=""/>
          <p:cNvPicPr/>
          <p:nvPr/>
        </p:nvPicPr>
        <p:blipFill>
          <a:blip r:embed="rId3"/>
          <a:stretch/>
        </p:blipFill>
        <p:spPr>
          <a:xfrm flipH="1" rot="10800000">
            <a:off x="2042640" y="2581200"/>
            <a:ext cx="1459080" cy="41760"/>
          </a:xfrm>
          <a:prstGeom prst="rect">
            <a:avLst/>
          </a:prstGeom>
          <a:ln w="0">
            <a:noFill/>
          </a:ln>
        </p:spPr>
      </p:pic>
      <p:sp>
        <p:nvSpPr>
          <p:cNvPr id="1557" name="PlaceHolder 1"/>
          <p:cNvSpPr>
            <a:spLocks noGrp="1"/>
          </p:cNvSpPr>
          <p:nvPr>
            <p:ph/>
          </p:nvPr>
        </p:nvSpPr>
        <p:spPr>
          <a:xfrm>
            <a:off x="2042640" y="2763360"/>
            <a:ext cx="4922280" cy="3786120"/>
          </a:xfrm>
          <a:prstGeom prst="rect">
            <a:avLst/>
          </a:prstGeom>
          <a:noFill/>
          <a:ln w="19080">
            <a:solidFill>
              <a:srgbClr val="02b1a8"/>
            </a:solidFill>
            <a:round/>
          </a:ln>
        </p:spPr>
        <p:txBody>
          <a:bodyPr lIns="0" rIns="0" tIns="0" bIns="0" anchor="t">
            <a:normAutofit fontScale="96666" lnSpcReduction="10000"/>
          </a:bodyPr>
          <a:p>
            <a:pPr indent="0">
              <a:lnSpc>
                <a:spcPct val="100000"/>
              </a:lnSpc>
              <a:buNone/>
            </a:pPr>
            <a:r>
              <a:rPr b="0" lang="es-ES" sz="255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Source Sans Pro"/>
                <a:ea typeface="Source Sans Pro"/>
              </a:rPr>
              <a:t>5. Implementar la Escuela de Gestión Territorial Intercultural (EGTI), para fortalecer la gestión territorial comunitaria de las AIOCs a través de la formación integral de jóvenes indígenas y autoridades en ejercicio, para la gestión pública intercultural. (Planificación, control y gestión de su territorio)</a:t>
            </a:r>
            <a:endParaRPr b="0" lang="es-BO" sz="255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100000"/>
              </a:lnSpc>
              <a:buNone/>
            </a:pPr>
            <a:endParaRPr b="0" lang="es-BO" sz="27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58" name="Marcador de contenido 8"/>
          <p:cNvSpPr/>
          <p:nvPr/>
        </p:nvSpPr>
        <p:spPr>
          <a:xfrm>
            <a:off x="7670160" y="2763360"/>
            <a:ext cx="8949240" cy="3786120"/>
          </a:xfrm>
          <a:prstGeom prst="rect">
            <a:avLst/>
          </a:prstGeom>
          <a:noFill/>
          <a:ln w="19050">
            <a:solidFill>
              <a:srgbClr val="02b1a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37160" rIns="137160" tIns="68760" bIns="68760" anchor="t">
            <a:norm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24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Source Sans Pro"/>
                <a:ea typeface="Source Sans Pro"/>
              </a:rPr>
              <a:t>Se desarrollaron cuatro cursos intensivos dirigidos a 94 lideresas, líderes y jóvenes de los GAIOCs de Charagua Iyambae, Kereimba Iyambae, Huacaya y Uru Chipaya, fortaleciendo capacidades en planificación, gestión territorial, economía comunitaria y sostenibilidad ambiental.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24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Source Sans Pro"/>
                <a:ea typeface="Source Sans Pro"/>
              </a:rPr>
              <a:t>Se generaron procesos de investigación y reflexión territorial que incluyeron 91 historias de vida, 40 registros testimoniales y ocho mapeos históricos, fortaleciendo las estructuras organizativas, la democracia comunitaria y criterios para la gestión territorial sostenible frente al deterioro ambiental.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90000"/>
              </a:lnSpc>
              <a:spcBef>
                <a:spcPts val="1001"/>
              </a:spcBef>
            </a:pP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9" name="Marcador de contenido 8"/>
          <p:cNvSpPr/>
          <p:nvPr/>
        </p:nvSpPr>
        <p:spPr>
          <a:xfrm>
            <a:off x="2042640" y="6879600"/>
            <a:ext cx="4922280" cy="2548080"/>
          </a:xfrm>
          <a:prstGeom prst="rect">
            <a:avLst/>
          </a:prstGeom>
          <a:noFill/>
          <a:ln w="19050">
            <a:solidFill>
              <a:srgbClr val="ffd966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37160" rIns="137160" tIns="68760" bIns="68760" anchor="t">
            <a:norm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24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Source Sans Pro"/>
                <a:ea typeface="Source Sans Pro"/>
              </a:rPr>
              <a:t>6. Desarrollo de la Biblioteca del Autogobierno Indígena Originario Campesino (BAIOC), herramienta web orientada a contribuir al reconocimiento, revalorización y de los procesos de autonomía indígena.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0" name="Marcador de contenido 8"/>
          <p:cNvSpPr/>
          <p:nvPr/>
        </p:nvSpPr>
        <p:spPr>
          <a:xfrm>
            <a:off x="7670160" y="6871320"/>
            <a:ext cx="8949240" cy="2548080"/>
          </a:xfrm>
          <a:prstGeom prst="rect">
            <a:avLst/>
          </a:prstGeom>
          <a:noFill/>
          <a:ln w="19050">
            <a:solidFill>
              <a:srgbClr val="ffc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37160" rIns="137160" tIns="68760" bIns="68760" anchor="t">
            <a:norm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24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Source Sans Pro"/>
                <a:ea typeface="Source Sans Pro"/>
              </a:rPr>
              <a:t>Implementación de la BAIOC, biblioteca virtual de acceso abierto, que almacena actualmente 1.047 registros (libros, artículos, revistas, tesis, normas, videos, entre otros) referidos al autogobierno de las Naciones y Pueblos Indígena Originario Campesinos (NPIOC) de Bolivia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90000"/>
              </a:lnSpc>
              <a:spcBef>
                <a:spcPts val="1001"/>
              </a:spcBef>
            </a:pP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slow">
    <p:push dir="u"/>
  </p:transition>
</p:sld>
</file>

<file path=ppt/slides/slide8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1" name="Imagen 4" descr=""/>
          <p:cNvPicPr/>
          <p:nvPr/>
        </p:nvPicPr>
        <p:blipFill>
          <a:blip r:embed="rId1"/>
          <a:srcRect l="0" t="7152" r="0" b="0"/>
          <a:stretch/>
        </p:blipFill>
        <p:spPr>
          <a:xfrm>
            <a:off x="15689520" y="0"/>
            <a:ext cx="1860480" cy="1924200"/>
          </a:xfrm>
          <a:prstGeom prst="rect">
            <a:avLst/>
          </a:prstGeom>
          <a:ln w="0">
            <a:noFill/>
          </a:ln>
        </p:spPr>
      </p:pic>
      <p:sp>
        <p:nvSpPr>
          <p:cNvPr id="1562" name="CuadroTexto 1"/>
          <p:cNvSpPr/>
          <p:nvPr/>
        </p:nvSpPr>
        <p:spPr>
          <a:xfrm>
            <a:off x="1923120" y="970920"/>
            <a:ext cx="52081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s-BO" sz="1800" spc="-1" strike="noStrike">
                <a:solidFill>
                  <a:schemeClr val="lt1">
                    <a:lumMod val="50000"/>
                  </a:schemeClr>
                </a:solidFill>
                <a:latin typeface="Calibri"/>
                <a:ea typeface="Arial"/>
              </a:rPr>
              <a:t>SERVICIO ESTATAL DE AUTONOMÍAS</a:t>
            </a: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63" name="Imagen 2" descr=""/>
          <p:cNvPicPr/>
          <p:nvPr/>
        </p:nvPicPr>
        <p:blipFill>
          <a:blip r:embed="rId2"/>
          <a:stretch/>
        </p:blipFill>
        <p:spPr>
          <a:xfrm>
            <a:off x="696240" y="734040"/>
            <a:ext cx="918720" cy="888840"/>
          </a:xfrm>
          <a:prstGeom prst="rect">
            <a:avLst/>
          </a:prstGeom>
          <a:ln w="0">
            <a:noFill/>
          </a:ln>
        </p:spPr>
      </p:pic>
      <p:sp>
        <p:nvSpPr>
          <p:cNvPr id="1564" name="CuadroTexto 6"/>
          <p:cNvSpPr/>
          <p:nvPr/>
        </p:nvSpPr>
        <p:spPr>
          <a:xfrm>
            <a:off x="1923120" y="1841400"/>
            <a:ext cx="1432188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es-ES" sz="4800" spc="-1" strike="noStrike">
                <a:solidFill>
                  <a:srgbClr val="e2ac00"/>
                </a:solidFill>
                <a:latin typeface="Arial"/>
                <a:ea typeface="Arial"/>
              </a:rPr>
              <a:t>GÉNERO Y APOYO TÉCNICO AL EJE 50 - 50</a:t>
            </a:r>
            <a:endParaRPr b="0" lang="es-BO" sz="4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65" name="Imagen 7" descr=""/>
          <p:cNvPicPr/>
          <p:nvPr/>
        </p:nvPicPr>
        <p:blipFill>
          <a:blip r:embed="rId3"/>
          <a:stretch/>
        </p:blipFill>
        <p:spPr>
          <a:xfrm flipH="1" rot="10800000">
            <a:off x="2042640" y="2838600"/>
            <a:ext cx="1459080" cy="41760"/>
          </a:xfrm>
          <a:prstGeom prst="rect">
            <a:avLst/>
          </a:prstGeom>
          <a:ln w="0">
            <a:noFill/>
          </a:ln>
        </p:spPr>
      </p:pic>
      <p:sp>
        <p:nvSpPr>
          <p:cNvPr id="1566" name="PlaceHolder 1"/>
          <p:cNvSpPr>
            <a:spLocks noGrp="1"/>
          </p:cNvSpPr>
          <p:nvPr>
            <p:ph/>
          </p:nvPr>
        </p:nvSpPr>
        <p:spPr>
          <a:xfrm>
            <a:off x="2042640" y="3338280"/>
            <a:ext cx="5360760" cy="3000240"/>
          </a:xfrm>
          <a:prstGeom prst="rect">
            <a:avLst/>
          </a:prstGeom>
          <a:noFill/>
          <a:ln w="19080">
            <a:solidFill>
              <a:srgbClr val="02b1a8"/>
            </a:solidFill>
            <a:round/>
          </a:ln>
        </p:spPr>
        <p:txBody>
          <a:bodyPr lIns="0" rIns="0" tIns="0" bIns="0" anchor="t">
            <a:normAutofit/>
          </a:bodyPr>
          <a:p>
            <a:pPr indent="0">
              <a:lnSpc>
                <a:spcPct val="100000"/>
              </a:lnSpc>
              <a:buNone/>
            </a:pPr>
            <a:r>
              <a:rPr b="0" lang="es-ES" sz="27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Source Sans Pro"/>
                <a:ea typeface="Source Sans Pro"/>
              </a:rPr>
              <a:t>7. Lanzamiento del concurso de ensayos biográficos “Mujeres del Bicentenario”. </a:t>
            </a:r>
            <a:endParaRPr b="0" lang="es-BO" sz="27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100000"/>
              </a:lnSpc>
              <a:buNone/>
            </a:pPr>
            <a:endParaRPr b="0" lang="es-BO" sz="27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67" name="Marcador de contenido 8"/>
          <p:cNvSpPr/>
          <p:nvPr/>
        </p:nvSpPr>
        <p:spPr>
          <a:xfrm>
            <a:off x="7670160" y="3338280"/>
            <a:ext cx="8949240" cy="3000240"/>
          </a:xfrm>
          <a:prstGeom prst="rect">
            <a:avLst/>
          </a:prstGeom>
          <a:noFill/>
          <a:ln w="19050">
            <a:solidFill>
              <a:srgbClr val="02b1a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37160" rIns="137160" tIns="68760" bIns="68760" anchor="t">
            <a:norm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27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Source Sans Pro"/>
                <a:ea typeface="Source Sans Pro"/>
              </a:rPr>
              <a:t>Resultado del concurso: se recibieron más de 170 Ensayos Biográficos de ocho departamentos del país; un Comité de Evaluación seleccionó los diez mejores ensayos.</a:t>
            </a:r>
            <a:endParaRPr b="0" lang="es-BO" sz="27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27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Source Sans Pro"/>
                <a:ea typeface="Source Sans Pro"/>
              </a:rPr>
              <a:t>Con el apoyo del SEPMUD se realizó la publicación del libro “Mujeres del Bicentenario”.</a:t>
            </a:r>
            <a:endParaRPr b="0" lang="es-BO" sz="27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90000"/>
              </a:lnSpc>
              <a:spcBef>
                <a:spcPts val="1001"/>
              </a:spcBef>
            </a:pP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8" name="Marcador de contenido 8"/>
          <p:cNvSpPr/>
          <p:nvPr/>
        </p:nvSpPr>
        <p:spPr>
          <a:xfrm>
            <a:off x="2042640" y="6549840"/>
            <a:ext cx="5360760" cy="2877840"/>
          </a:xfrm>
          <a:prstGeom prst="rect">
            <a:avLst/>
          </a:prstGeom>
          <a:noFill/>
          <a:ln w="19050">
            <a:solidFill>
              <a:srgbClr val="ffd966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37160" rIns="137160" tIns="68760" bIns="68760" anchor="t">
            <a:norm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27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Source Sans Pro"/>
                <a:ea typeface="Source Sans Pro"/>
              </a:rPr>
              <a:t>8. Apoyo técnico para la construcción del eje 50 – 50 del actual plan de gobierno.</a:t>
            </a:r>
            <a:endParaRPr b="0" lang="es-BO" sz="2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9" name="Marcador de contenido 8"/>
          <p:cNvSpPr/>
          <p:nvPr/>
        </p:nvSpPr>
        <p:spPr>
          <a:xfrm>
            <a:off x="7670160" y="6549840"/>
            <a:ext cx="8949240" cy="2877840"/>
          </a:xfrm>
          <a:prstGeom prst="rect">
            <a:avLst/>
          </a:prstGeom>
          <a:noFill/>
          <a:ln w="19050">
            <a:solidFill>
              <a:srgbClr val="ffc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37160" rIns="137160" tIns="68760" bIns="68760" anchor="t">
            <a:normAutofit/>
          </a:bodyPr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27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Source Sans Pro"/>
                <a:ea typeface="Source Sans Pro"/>
              </a:rPr>
              <a:t>Participación en la elaboración conjunta del documento: La Agenda 50/50 para un Estado Equitativo y Eficiente. Propuesta Base: Diálogo para el Pacto Fiscal. </a:t>
            </a:r>
            <a:endParaRPr b="0" lang="es-BO" sz="2700" spc="-1" strike="noStrike">
              <a:solidFill>
                <a:srgbClr val="000000"/>
              </a:solidFill>
              <a:latin typeface="Arial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es-ES" sz="2700" spc="-1" strike="noStrike">
                <a:solidFill>
                  <a:schemeClr val="dk1">
                    <a:lumMod val="75000"/>
                    <a:lumOff val="25000"/>
                  </a:schemeClr>
                </a:solidFill>
                <a:latin typeface="Source Sans Pro"/>
                <a:ea typeface="Source Sans Pro"/>
              </a:rPr>
              <a:t>Resultado estratégico: Aporte técnico en espacios de discusión estructural del Estado.</a:t>
            </a:r>
            <a:endParaRPr b="0" lang="es-BO" sz="27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90000"/>
              </a:lnSpc>
              <a:spcBef>
                <a:spcPts val="1001"/>
              </a:spcBef>
            </a:pPr>
            <a:endParaRPr b="0" lang="es-BO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slow">
    <p:push dir="u"/>
  </p:transition>
</p:sld>
</file>

<file path=ppt/slides/slide8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0" name="Google Shape;90;p14"/>
          <p:cNvGrpSpPr/>
          <p:nvPr/>
        </p:nvGrpSpPr>
        <p:grpSpPr>
          <a:xfrm>
            <a:off x="0" y="10136160"/>
            <a:ext cx="18287640" cy="150480"/>
            <a:chOff x="0" y="10136160"/>
            <a:chExt cx="18287640" cy="150480"/>
          </a:xfrm>
        </p:grpSpPr>
        <p:sp>
          <p:nvSpPr>
            <p:cNvPr id="1571" name="Google Shape;91;p14"/>
            <p:cNvSpPr/>
            <p:nvPr/>
          </p:nvSpPr>
          <p:spPr>
            <a:xfrm>
              <a:off x="0" y="10136160"/>
              <a:ext cx="6032160" cy="150480"/>
            </a:xfrm>
            <a:prstGeom prst="rect">
              <a:avLst/>
            </a:prstGeom>
            <a:solidFill>
              <a:srgbClr val="ff313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572" name="Google Shape;92;p14"/>
            <p:cNvSpPr/>
            <p:nvPr/>
          </p:nvSpPr>
          <p:spPr>
            <a:xfrm>
              <a:off x="6127920" y="10136160"/>
              <a:ext cx="6032160" cy="150480"/>
            </a:xfrm>
            <a:prstGeom prst="rect">
              <a:avLst/>
            </a:prstGeom>
            <a:solidFill>
              <a:srgbClr val="ffde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573" name="Google Shape;93;p14"/>
            <p:cNvSpPr/>
            <p:nvPr/>
          </p:nvSpPr>
          <p:spPr>
            <a:xfrm>
              <a:off x="12255480" y="10136160"/>
              <a:ext cx="6032160" cy="150480"/>
            </a:xfrm>
            <a:prstGeom prst="rect">
              <a:avLst/>
            </a:prstGeom>
            <a:solidFill>
              <a:srgbClr val="00bf6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pic>
        <p:nvPicPr>
          <p:cNvPr id="1574" name="Imagen 1" descr=""/>
          <p:cNvPicPr/>
          <p:nvPr/>
        </p:nvPicPr>
        <p:blipFill>
          <a:blip r:embed="rId1"/>
          <a:srcRect l="0" t="0" r="0" b="44473"/>
          <a:stretch/>
        </p:blipFill>
        <p:spPr>
          <a:xfrm>
            <a:off x="3993840" y="1781280"/>
            <a:ext cx="6211800" cy="3996360"/>
          </a:xfrm>
          <a:prstGeom prst="rect">
            <a:avLst/>
          </a:prstGeom>
          <a:ln w="0">
            <a:noFill/>
          </a:ln>
        </p:spPr>
      </p:pic>
      <p:cxnSp>
        <p:nvCxnSpPr>
          <p:cNvPr id="1575" name="Conector recto 3"/>
          <p:cNvCxnSpPr/>
          <p:nvPr/>
        </p:nvCxnSpPr>
        <p:spPr>
          <a:xfrm>
            <a:off x="9297360" y="1867680"/>
            <a:ext cx="360" cy="3567960"/>
          </a:xfrm>
          <a:prstGeom prst="straightConnector1">
            <a:avLst/>
          </a:prstGeom>
          <a:ln>
            <a:solidFill>
              <a:srgbClr val="000000"/>
            </a:solidFill>
            <a:round/>
          </a:ln>
        </p:spPr>
      </p:cxnSp>
      <p:sp>
        <p:nvSpPr>
          <p:cNvPr id="1576" name="CuadroTexto 4"/>
          <p:cNvSpPr/>
          <p:nvPr/>
        </p:nvSpPr>
        <p:spPr>
          <a:xfrm>
            <a:off x="9297720" y="2759040"/>
            <a:ext cx="6375600" cy="161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es-MX" sz="5000" spc="-1" strike="noStrike">
                <a:solidFill>
                  <a:srgbClr val="e2ac00"/>
                </a:solidFill>
                <a:latin typeface="Arial"/>
                <a:ea typeface="Arial"/>
              </a:rPr>
              <a:t>MINISTERIO DE LA PRESIDENCIA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77" name="Google Shape;95;p14"/>
          <p:cNvSpPr/>
          <p:nvPr/>
        </p:nvSpPr>
        <p:spPr>
          <a:xfrm>
            <a:off x="2793240" y="5568840"/>
            <a:ext cx="13466520" cy="3048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s-MX" sz="5000" spc="-1" strike="noStrike">
                <a:solidFill>
                  <a:schemeClr val="dk1"/>
                </a:solidFill>
                <a:latin typeface="Arial"/>
                <a:ea typeface="Arial"/>
              </a:rPr>
              <a:t>INSTITUTO NACIONAL DE REFORMA AGRARIA 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s-MX" sz="5000" spc="-1" strike="noStrike">
                <a:solidFill>
                  <a:schemeClr val="dk1"/>
                </a:solidFill>
                <a:latin typeface="Arial"/>
                <a:ea typeface="Arial"/>
              </a:rPr>
              <a:t>(INRA)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slow">
    <p:wipe dir="l"/>
  </p:transition>
</p:sld>
</file>

<file path=ppt/slides/slide8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8" name="Freeform 2"/>
          <p:cNvSpPr/>
          <p:nvPr/>
        </p:nvSpPr>
        <p:spPr>
          <a:xfrm>
            <a:off x="-2832840" y="-848520"/>
            <a:ext cx="13213440" cy="12358800"/>
          </a:xfrm>
          <a:custGeom>
            <a:avLst/>
            <a:gdLst>
              <a:gd name="textAreaLeft" fmla="*/ 0 w 13213440"/>
              <a:gd name="textAreaRight" fmla="*/ 13213800 w 13213440"/>
              <a:gd name="textAreaTop" fmla="*/ 0 h 12358800"/>
              <a:gd name="textAreaBottom" fmla="*/ 12359160 h 12358800"/>
            </a:gdLst>
            <a:ahLst/>
            <a:rect l="textAreaLeft" t="textAreaTop" r="textAreaRight" b="textAreaBottom"/>
            <a:pathLst>
              <a:path w="13213890" h="12359211">
                <a:moveTo>
                  <a:pt x="0" y="0"/>
                </a:moveTo>
                <a:lnTo>
                  <a:pt x="13213890" y="0"/>
                </a:lnTo>
                <a:lnTo>
                  <a:pt x="13213890" y="12359211"/>
                </a:lnTo>
                <a:lnTo>
                  <a:pt x="0" y="12359211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grpSp>
        <p:nvGrpSpPr>
          <p:cNvPr id="1579" name="Group 3"/>
          <p:cNvGrpSpPr/>
          <p:nvPr/>
        </p:nvGrpSpPr>
        <p:grpSpPr>
          <a:xfrm>
            <a:off x="16757280" y="9250200"/>
            <a:ext cx="501840" cy="225000"/>
            <a:chOff x="16757280" y="9250200"/>
            <a:chExt cx="501840" cy="225000"/>
          </a:xfrm>
        </p:grpSpPr>
        <p:sp>
          <p:nvSpPr>
            <p:cNvPr id="1580" name="Freeform 4"/>
            <p:cNvSpPr/>
            <p:nvPr/>
          </p:nvSpPr>
          <p:spPr>
            <a:xfrm>
              <a:off x="16757280" y="9250200"/>
              <a:ext cx="501840" cy="225000"/>
            </a:xfrm>
            <a:custGeom>
              <a:avLst/>
              <a:gdLst>
                <a:gd name="textAreaLeft" fmla="*/ 0 w 501840"/>
                <a:gd name="textAreaRight" fmla="*/ 502200 w 501840"/>
                <a:gd name="textAreaTop" fmla="*/ 0 h 225000"/>
                <a:gd name="textAreaBottom" fmla="*/ 225360 h 225000"/>
              </a:gdLst>
              <a:ahLst/>
              <a:rect l="textAreaLeft" t="textAreaTop" r="textAreaRight" b="textAreaBottom"/>
              <a:pathLst>
                <a:path w="669417" h="300609">
                  <a:moveTo>
                    <a:pt x="0" y="0"/>
                  </a:moveTo>
                  <a:lnTo>
                    <a:pt x="669417" y="0"/>
                  </a:lnTo>
                  <a:lnTo>
                    <a:pt x="669417" y="300609"/>
                  </a:lnTo>
                  <a:lnTo>
                    <a:pt x="0" y="300609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3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sp>
        <p:nvSpPr>
          <p:cNvPr id="1581" name="Freeform 5"/>
          <p:cNvSpPr/>
          <p:nvPr/>
        </p:nvSpPr>
        <p:spPr>
          <a:xfrm>
            <a:off x="8758080" y="7073280"/>
            <a:ext cx="771840" cy="407520"/>
          </a:xfrm>
          <a:custGeom>
            <a:avLst/>
            <a:gdLst>
              <a:gd name="textAreaLeft" fmla="*/ 0 w 771840"/>
              <a:gd name="textAreaRight" fmla="*/ 772200 w 771840"/>
              <a:gd name="textAreaTop" fmla="*/ 0 h 407520"/>
              <a:gd name="textAreaBottom" fmla="*/ 407880 h 407520"/>
            </a:gdLst>
            <a:ahLst/>
            <a:rect l="textAreaLeft" t="textAreaTop" r="textAreaRight" b="textAreaBottom"/>
            <a:pathLst>
              <a:path w="772135" h="407927">
                <a:moveTo>
                  <a:pt x="0" y="0"/>
                </a:moveTo>
                <a:lnTo>
                  <a:pt x="772134" y="0"/>
                </a:lnTo>
                <a:lnTo>
                  <a:pt x="772134" y="407927"/>
                </a:lnTo>
                <a:lnTo>
                  <a:pt x="0" y="407927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582" name="Freeform 6"/>
          <p:cNvSpPr/>
          <p:nvPr/>
        </p:nvSpPr>
        <p:spPr>
          <a:xfrm>
            <a:off x="8691480" y="3205440"/>
            <a:ext cx="767520" cy="403200"/>
          </a:xfrm>
          <a:custGeom>
            <a:avLst/>
            <a:gdLst>
              <a:gd name="textAreaLeft" fmla="*/ 0 w 767520"/>
              <a:gd name="textAreaRight" fmla="*/ 767880 w 767520"/>
              <a:gd name="textAreaTop" fmla="*/ 0 h 403200"/>
              <a:gd name="textAreaBottom" fmla="*/ 403560 h 403200"/>
            </a:gdLst>
            <a:ahLst/>
            <a:rect l="textAreaLeft" t="textAreaTop" r="textAreaRight" b="textAreaBottom"/>
            <a:pathLst>
              <a:path w="767810" h="403603">
                <a:moveTo>
                  <a:pt x="0" y="0"/>
                </a:moveTo>
                <a:lnTo>
                  <a:pt x="767810" y="0"/>
                </a:lnTo>
                <a:lnTo>
                  <a:pt x="767810" y="403603"/>
                </a:lnTo>
                <a:lnTo>
                  <a:pt x="0" y="40360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583" name="TextBox 7"/>
          <p:cNvSpPr/>
          <p:nvPr/>
        </p:nvSpPr>
        <p:spPr>
          <a:xfrm>
            <a:off x="1149120" y="3092760"/>
            <a:ext cx="6406560" cy="1463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0000"/>
              </a:lnSpc>
            </a:pPr>
            <a:r>
              <a:rPr b="1" lang="en-US" sz="4800" spc="-1" strike="noStrike">
                <a:solidFill>
                  <a:schemeClr val="dk1"/>
                </a:solidFill>
                <a:latin typeface="Arial Bold"/>
                <a:ea typeface="Arial Bold"/>
              </a:rPr>
              <a:t>Superficie saneada y titulada</a:t>
            </a:r>
            <a:endParaRPr b="0" lang="es-BO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4" name="TextBox 8"/>
          <p:cNvSpPr/>
          <p:nvPr/>
        </p:nvSpPr>
        <p:spPr>
          <a:xfrm>
            <a:off x="1690920" y="1655280"/>
            <a:ext cx="5668200" cy="163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ts val="12915"/>
              </a:lnSpc>
            </a:pPr>
            <a:r>
              <a:rPr b="1" lang="en-US" sz="8800" spc="-1" strike="noStrike">
                <a:solidFill>
                  <a:schemeClr val="dk1"/>
                </a:solidFill>
                <a:latin typeface="Arial Bold"/>
                <a:ea typeface="Arial Bold"/>
              </a:rPr>
              <a:t>94 %</a:t>
            </a:r>
            <a:endParaRPr b="0" lang="es-BO" sz="8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5" name="TextBox 9"/>
          <p:cNvSpPr/>
          <p:nvPr/>
        </p:nvSpPr>
        <p:spPr>
          <a:xfrm>
            <a:off x="10503360" y="4080960"/>
            <a:ext cx="5668200" cy="121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ts val="4799"/>
              </a:lnSpc>
            </a:pPr>
            <a:r>
              <a:rPr b="1" lang="en-US" sz="4000" spc="-1" strike="noStrike">
                <a:solidFill>
                  <a:srgbClr val="242732"/>
                </a:solidFill>
                <a:latin typeface="Arial Bold"/>
                <a:ea typeface="Arial Bold"/>
              </a:rPr>
              <a:t>578.011 hectáreas 8.482 predios</a:t>
            </a:r>
            <a:endParaRPr b="0" lang="es-BO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6" name="TextBox 10"/>
          <p:cNvSpPr/>
          <p:nvPr/>
        </p:nvSpPr>
        <p:spPr>
          <a:xfrm>
            <a:off x="10381320" y="2982240"/>
            <a:ext cx="5668200" cy="97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ts val="3841"/>
              </a:lnSpc>
            </a:pPr>
            <a:r>
              <a:rPr b="1" lang="en-US" sz="3200" spc="-1" strike="noStrike">
                <a:solidFill>
                  <a:srgbClr val="c9a751"/>
                </a:solidFill>
                <a:latin typeface="Arial Bold"/>
                <a:ea typeface="Arial Bold"/>
              </a:rPr>
              <a:t>RESOLUCIONES FINALES DE SANEAMIENTO</a:t>
            </a:r>
            <a:endParaRPr b="0" lang="es-BO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7" name="TextBox 11"/>
          <p:cNvSpPr/>
          <p:nvPr/>
        </p:nvSpPr>
        <p:spPr>
          <a:xfrm>
            <a:off x="10503360" y="6659640"/>
            <a:ext cx="5668200" cy="207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ts val="4799"/>
              </a:lnSpc>
            </a:pPr>
            <a:r>
              <a:rPr b="1" lang="en-US" sz="4000" spc="-1" strike="noStrike">
                <a:solidFill>
                  <a:srgbClr val="242732"/>
                </a:solidFill>
                <a:latin typeface="Arial Bold"/>
                <a:ea typeface="Arial Bold"/>
              </a:rPr>
              <a:t>798.949 hectáreas 15.500 predios</a:t>
            </a:r>
            <a:endParaRPr b="0" lang="es-BO" sz="4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ts val="6721"/>
              </a:lnSpc>
            </a:pPr>
            <a:r>
              <a:rPr b="1" lang="en-US" sz="4000" spc="-1" strike="noStrike">
                <a:solidFill>
                  <a:srgbClr val="242732"/>
                </a:solidFill>
                <a:latin typeface="Arial Bold"/>
                <a:ea typeface="Arial Bold"/>
              </a:rPr>
              <a:t>26.804 beneficiarios</a:t>
            </a:r>
            <a:endParaRPr b="0" lang="es-BO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8" name="TextBox 12"/>
          <p:cNvSpPr/>
          <p:nvPr/>
        </p:nvSpPr>
        <p:spPr>
          <a:xfrm>
            <a:off x="10503360" y="5879520"/>
            <a:ext cx="5668200" cy="488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ts val="3841"/>
              </a:lnSpc>
            </a:pPr>
            <a:r>
              <a:rPr b="1" lang="en-US" sz="3200" spc="-1" strike="noStrike">
                <a:solidFill>
                  <a:srgbClr val="c9a751"/>
                </a:solidFill>
                <a:latin typeface="Arial Bold"/>
                <a:ea typeface="Arial Bold"/>
              </a:rPr>
              <a:t>SANEADA Y TITULADA</a:t>
            </a:r>
            <a:endParaRPr b="0" lang="es-BO" sz="32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589" name="Group 13"/>
          <p:cNvGrpSpPr/>
          <p:nvPr/>
        </p:nvGrpSpPr>
        <p:grpSpPr>
          <a:xfrm>
            <a:off x="478800" y="9048240"/>
            <a:ext cx="2468520" cy="855000"/>
            <a:chOff x="478800" y="9048240"/>
            <a:chExt cx="2468520" cy="855000"/>
          </a:xfrm>
        </p:grpSpPr>
        <p:sp>
          <p:nvSpPr>
            <p:cNvPr id="1590" name="Freeform 14"/>
            <p:cNvSpPr/>
            <p:nvPr/>
          </p:nvSpPr>
          <p:spPr>
            <a:xfrm>
              <a:off x="478800" y="9048240"/>
              <a:ext cx="2468520" cy="855000"/>
            </a:xfrm>
            <a:custGeom>
              <a:avLst/>
              <a:gdLst>
                <a:gd name="textAreaLeft" fmla="*/ 0 w 2468520"/>
                <a:gd name="textAreaRight" fmla="*/ 2468880 w 2468520"/>
                <a:gd name="textAreaTop" fmla="*/ 0 h 855000"/>
                <a:gd name="textAreaBottom" fmla="*/ 855360 h 855000"/>
              </a:gdLst>
              <a:ahLst/>
              <a:rect l="textAreaLeft" t="textAreaTop" r="textAreaRight" b="textAreaBottom"/>
              <a:pathLst>
                <a:path w="4172204" h="1445260">
                  <a:moveTo>
                    <a:pt x="0" y="0"/>
                  </a:moveTo>
                  <a:lnTo>
                    <a:pt x="4172204" y="0"/>
                  </a:lnTo>
                  <a:lnTo>
                    <a:pt x="4172204" y="1445260"/>
                  </a:lnTo>
                  <a:lnTo>
                    <a:pt x="0" y="1445260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8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sp>
        <p:nvSpPr>
          <p:cNvPr id="1591" name="TextBox 15"/>
          <p:cNvSpPr/>
          <p:nvPr/>
        </p:nvSpPr>
        <p:spPr>
          <a:xfrm>
            <a:off x="4761360" y="533520"/>
            <a:ext cx="12706920" cy="218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r">
              <a:lnSpc>
                <a:spcPts val="8620"/>
              </a:lnSpc>
            </a:pPr>
            <a:r>
              <a:rPr b="1" lang="en-US" sz="5980" spc="-1" strike="noStrike">
                <a:solidFill>
                  <a:srgbClr val="e2ac00"/>
                </a:solidFill>
                <a:latin typeface="Arial Bold"/>
                <a:ea typeface="Arial Bold"/>
              </a:rPr>
              <a:t>RESULTADOS DE SANEAMIENTO Y TITULACIÓN 2025</a:t>
            </a:r>
            <a:endParaRPr b="0" lang="es-BO" sz="598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2" name="TextBox 7"/>
          <p:cNvSpPr/>
          <p:nvPr/>
        </p:nvSpPr>
        <p:spPr>
          <a:xfrm>
            <a:off x="1321560" y="6257520"/>
            <a:ext cx="6406560" cy="2926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0000"/>
              </a:lnSpc>
            </a:pPr>
            <a:r>
              <a:rPr b="1" lang="es-ES" sz="4800" spc="-1" strike="noStrike">
                <a:solidFill>
                  <a:schemeClr val="dk1"/>
                </a:solidFill>
                <a:latin typeface="Arial Bold"/>
                <a:ea typeface="Arial Bold"/>
              </a:rPr>
              <a:t>de los propietarios son mujeres y cuentan con títulos agrarios</a:t>
            </a:r>
            <a:endParaRPr b="0" lang="es-BO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3" name="TextBox 8"/>
          <p:cNvSpPr/>
          <p:nvPr/>
        </p:nvSpPr>
        <p:spPr>
          <a:xfrm>
            <a:off x="1887480" y="5104800"/>
            <a:ext cx="5668200" cy="163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ts val="12915"/>
              </a:lnSpc>
            </a:pPr>
            <a:r>
              <a:rPr b="1" lang="en-US" sz="8800" spc="-1" strike="noStrike">
                <a:solidFill>
                  <a:schemeClr val="dk1"/>
                </a:solidFill>
                <a:latin typeface="Arial Bold"/>
                <a:ea typeface="Arial Bold"/>
              </a:rPr>
              <a:t>45 %</a:t>
            </a:r>
            <a:endParaRPr b="0" lang="es-BO" sz="8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slow">
    <p:push dir="u"/>
  </p:transition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143;p17"/>
          <p:cNvSpPr/>
          <p:nvPr/>
        </p:nvSpPr>
        <p:spPr>
          <a:xfrm>
            <a:off x="1086840" y="5794920"/>
            <a:ext cx="392400" cy="392400"/>
          </a:xfrm>
          <a:custGeom>
            <a:avLst/>
            <a:gdLst>
              <a:gd name="textAreaLeft" fmla="*/ 0 w 392400"/>
              <a:gd name="textAreaRight" fmla="*/ 392760 w 392400"/>
              <a:gd name="textAreaTop" fmla="*/ 0 h 392400"/>
              <a:gd name="textAreaBottom" fmla="*/ 392760 h 392400"/>
            </a:gdLst>
            <a:ahLst/>
            <a:rect l="textAreaLeft" t="textAreaTop" r="textAreaRight" b="textAreaBottom"/>
            <a:pathLst>
              <a:path w="392635" h="392635">
                <a:moveTo>
                  <a:pt x="0" y="0"/>
                </a:moveTo>
                <a:lnTo>
                  <a:pt x="392635" y="0"/>
                </a:lnTo>
                <a:lnTo>
                  <a:pt x="392635" y="392634"/>
                </a:lnTo>
                <a:lnTo>
                  <a:pt x="0" y="39263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252" name="Google Shape;144;p17"/>
          <p:cNvSpPr/>
          <p:nvPr/>
        </p:nvSpPr>
        <p:spPr>
          <a:xfrm>
            <a:off x="9370080" y="5794920"/>
            <a:ext cx="392400" cy="392400"/>
          </a:xfrm>
          <a:custGeom>
            <a:avLst/>
            <a:gdLst>
              <a:gd name="textAreaLeft" fmla="*/ 0 w 392400"/>
              <a:gd name="textAreaRight" fmla="*/ 392760 w 392400"/>
              <a:gd name="textAreaTop" fmla="*/ 0 h 392400"/>
              <a:gd name="textAreaBottom" fmla="*/ 392760 h 392400"/>
            </a:gdLst>
            <a:ahLst/>
            <a:rect l="textAreaLeft" t="textAreaTop" r="textAreaRight" b="textAreaBottom"/>
            <a:pathLst>
              <a:path w="392635" h="392635">
                <a:moveTo>
                  <a:pt x="0" y="0"/>
                </a:moveTo>
                <a:lnTo>
                  <a:pt x="392635" y="0"/>
                </a:lnTo>
                <a:lnTo>
                  <a:pt x="392635" y="392634"/>
                </a:lnTo>
                <a:lnTo>
                  <a:pt x="0" y="39263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253" name="Google Shape;145;p17"/>
          <p:cNvSpPr/>
          <p:nvPr/>
        </p:nvSpPr>
        <p:spPr>
          <a:xfrm>
            <a:off x="1028880" y="6312600"/>
            <a:ext cx="392400" cy="392400"/>
          </a:xfrm>
          <a:custGeom>
            <a:avLst/>
            <a:gdLst>
              <a:gd name="textAreaLeft" fmla="*/ 0 w 392400"/>
              <a:gd name="textAreaRight" fmla="*/ 392760 w 392400"/>
              <a:gd name="textAreaTop" fmla="*/ 0 h 392400"/>
              <a:gd name="textAreaBottom" fmla="*/ 392760 h 392400"/>
            </a:gdLst>
            <a:ahLst/>
            <a:rect l="textAreaLeft" t="textAreaTop" r="textAreaRight" b="textAreaBottom"/>
            <a:pathLst>
              <a:path w="392635" h="392635">
                <a:moveTo>
                  <a:pt x="0" y="0"/>
                </a:moveTo>
                <a:lnTo>
                  <a:pt x="392635" y="0"/>
                </a:lnTo>
                <a:lnTo>
                  <a:pt x="392635" y="392634"/>
                </a:lnTo>
                <a:lnTo>
                  <a:pt x="0" y="39263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254" name="Google Shape;146;p17"/>
          <p:cNvSpPr/>
          <p:nvPr/>
        </p:nvSpPr>
        <p:spPr>
          <a:xfrm>
            <a:off x="9312120" y="6312600"/>
            <a:ext cx="392400" cy="392400"/>
          </a:xfrm>
          <a:custGeom>
            <a:avLst/>
            <a:gdLst>
              <a:gd name="textAreaLeft" fmla="*/ 0 w 392400"/>
              <a:gd name="textAreaRight" fmla="*/ 392760 w 392400"/>
              <a:gd name="textAreaTop" fmla="*/ 0 h 392400"/>
              <a:gd name="textAreaBottom" fmla="*/ 392760 h 392400"/>
            </a:gdLst>
            <a:ahLst/>
            <a:rect l="textAreaLeft" t="textAreaTop" r="textAreaRight" b="textAreaBottom"/>
            <a:pathLst>
              <a:path w="392635" h="392635">
                <a:moveTo>
                  <a:pt x="0" y="0"/>
                </a:moveTo>
                <a:lnTo>
                  <a:pt x="392635" y="0"/>
                </a:lnTo>
                <a:lnTo>
                  <a:pt x="392635" y="392634"/>
                </a:lnTo>
                <a:lnTo>
                  <a:pt x="0" y="39263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255" name="Google Shape;147;p17"/>
          <p:cNvSpPr/>
          <p:nvPr/>
        </p:nvSpPr>
        <p:spPr>
          <a:xfrm>
            <a:off x="1086840" y="6890760"/>
            <a:ext cx="392400" cy="392400"/>
          </a:xfrm>
          <a:custGeom>
            <a:avLst/>
            <a:gdLst>
              <a:gd name="textAreaLeft" fmla="*/ 0 w 392400"/>
              <a:gd name="textAreaRight" fmla="*/ 392760 w 392400"/>
              <a:gd name="textAreaTop" fmla="*/ 0 h 392400"/>
              <a:gd name="textAreaBottom" fmla="*/ 392760 h 392400"/>
            </a:gdLst>
            <a:ahLst/>
            <a:rect l="textAreaLeft" t="textAreaTop" r="textAreaRight" b="textAreaBottom"/>
            <a:pathLst>
              <a:path w="392635" h="392635">
                <a:moveTo>
                  <a:pt x="0" y="0"/>
                </a:moveTo>
                <a:lnTo>
                  <a:pt x="392635" y="0"/>
                </a:lnTo>
                <a:lnTo>
                  <a:pt x="392635" y="392634"/>
                </a:lnTo>
                <a:lnTo>
                  <a:pt x="0" y="39263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256" name="Google Shape;148;p17"/>
          <p:cNvSpPr/>
          <p:nvPr/>
        </p:nvSpPr>
        <p:spPr>
          <a:xfrm>
            <a:off x="9370080" y="6890760"/>
            <a:ext cx="392400" cy="392400"/>
          </a:xfrm>
          <a:custGeom>
            <a:avLst/>
            <a:gdLst>
              <a:gd name="textAreaLeft" fmla="*/ 0 w 392400"/>
              <a:gd name="textAreaRight" fmla="*/ 392760 w 392400"/>
              <a:gd name="textAreaTop" fmla="*/ 0 h 392400"/>
              <a:gd name="textAreaBottom" fmla="*/ 392760 h 392400"/>
            </a:gdLst>
            <a:ahLst/>
            <a:rect l="textAreaLeft" t="textAreaTop" r="textAreaRight" b="textAreaBottom"/>
            <a:pathLst>
              <a:path w="392635" h="392635">
                <a:moveTo>
                  <a:pt x="0" y="0"/>
                </a:moveTo>
                <a:lnTo>
                  <a:pt x="392635" y="0"/>
                </a:lnTo>
                <a:lnTo>
                  <a:pt x="392635" y="392634"/>
                </a:lnTo>
                <a:lnTo>
                  <a:pt x="0" y="39263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257" name="Google Shape;147;p17"/>
          <p:cNvSpPr/>
          <p:nvPr/>
        </p:nvSpPr>
        <p:spPr>
          <a:xfrm>
            <a:off x="1028880" y="8161920"/>
            <a:ext cx="392400" cy="392400"/>
          </a:xfrm>
          <a:custGeom>
            <a:avLst/>
            <a:gdLst>
              <a:gd name="textAreaLeft" fmla="*/ 0 w 392400"/>
              <a:gd name="textAreaRight" fmla="*/ 392760 w 392400"/>
              <a:gd name="textAreaTop" fmla="*/ 0 h 392400"/>
              <a:gd name="textAreaBottom" fmla="*/ 392760 h 392400"/>
            </a:gdLst>
            <a:ahLst/>
            <a:rect l="textAreaLeft" t="textAreaTop" r="textAreaRight" b="textAreaBottom"/>
            <a:pathLst>
              <a:path w="392635" h="392635">
                <a:moveTo>
                  <a:pt x="0" y="0"/>
                </a:moveTo>
                <a:lnTo>
                  <a:pt x="392635" y="0"/>
                </a:lnTo>
                <a:lnTo>
                  <a:pt x="392635" y="392634"/>
                </a:lnTo>
                <a:lnTo>
                  <a:pt x="0" y="39263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258" name="Google Shape;148;p17"/>
          <p:cNvSpPr/>
          <p:nvPr/>
        </p:nvSpPr>
        <p:spPr>
          <a:xfrm>
            <a:off x="9312120" y="8161920"/>
            <a:ext cx="392400" cy="392400"/>
          </a:xfrm>
          <a:custGeom>
            <a:avLst/>
            <a:gdLst>
              <a:gd name="textAreaLeft" fmla="*/ 0 w 392400"/>
              <a:gd name="textAreaRight" fmla="*/ 392760 w 392400"/>
              <a:gd name="textAreaTop" fmla="*/ 0 h 392400"/>
              <a:gd name="textAreaBottom" fmla="*/ 392760 h 392400"/>
            </a:gdLst>
            <a:ahLst/>
            <a:rect l="textAreaLeft" t="textAreaTop" r="textAreaRight" b="textAreaBottom"/>
            <a:pathLst>
              <a:path w="392635" h="392635">
                <a:moveTo>
                  <a:pt x="0" y="0"/>
                </a:moveTo>
                <a:lnTo>
                  <a:pt x="392635" y="0"/>
                </a:lnTo>
                <a:lnTo>
                  <a:pt x="392635" y="392634"/>
                </a:lnTo>
                <a:lnTo>
                  <a:pt x="0" y="39263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259" name="CuadroTexto 8"/>
          <p:cNvSpPr/>
          <p:nvPr/>
        </p:nvSpPr>
        <p:spPr>
          <a:xfrm>
            <a:off x="745560" y="598680"/>
            <a:ext cx="11540520" cy="699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>
              <a:lnSpc>
                <a:spcPct val="115000"/>
              </a:lnSpc>
              <a:spcAft>
                <a:spcPts val="799"/>
              </a:spcAft>
            </a:pP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5000"/>
              </a:lnSpc>
              <a:spcAft>
                <a:spcPts val="799"/>
              </a:spcAft>
            </a:pPr>
            <a:endParaRPr b="0" lang="es-BO" sz="10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5000"/>
              </a:lnSpc>
              <a:spcAft>
                <a:spcPts val="799"/>
              </a:spcAft>
            </a:pPr>
            <a:r>
              <a:rPr b="1" lang="es-BO" sz="2000" spc="-1" strike="noStrike">
                <a:solidFill>
                  <a:srgbClr val="000000"/>
                </a:solidFill>
                <a:latin typeface="Montserrat"/>
                <a:ea typeface="Arial"/>
              </a:rPr>
              <a:t>Personas Adultas Mayores: </a:t>
            </a:r>
            <a:r>
              <a:rPr b="0" lang="es-BO" sz="2000" spc="-1" strike="noStrike">
                <a:solidFill>
                  <a:srgbClr val="000000"/>
                </a:solidFill>
                <a:latin typeface="Montserrat"/>
                <a:ea typeface="Arial"/>
              </a:rPr>
              <a:t>Se llevó a cabo la Olimpiada Plurinacional Físico-Cognitiva el 31 de julio en Cochabamba, integrando a 236 personas adultas mayores en actividades de fortalecimiento integral.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5000"/>
              </a:lnSpc>
              <a:spcAft>
                <a:spcPts val="799"/>
              </a:spcAft>
            </a:pP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5000"/>
              </a:lnSpc>
              <a:spcAft>
                <a:spcPts val="799"/>
              </a:spcAft>
            </a:pPr>
            <a:r>
              <a:rPr b="1" lang="es-BO" sz="2000" spc="-1" strike="noStrike">
                <a:solidFill>
                  <a:srgbClr val="000000"/>
                </a:solidFill>
                <a:latin typeface="Montserrat"/>
                <a:ea typeface="Arial"/>
              </a:rPr>
              <a:t>Implementación del Sistema SINNA: </a:t>
            </a:r>
            <a:r>
              <a:rPr b="0" lang="es-BO" sz="2000" spc="-1" strike="noStrike">
                <a:solidFill>
                  <a:srgbClr val="000000"/>
                </a:solidFill>
                <a:latin typeface="Montserrat"/>
                <a:ea typeface="Arial"/>
              </a:rPr>
              <a:t>Se impulsó la gestión de información mediante la capacitación de 348 personas en el uso de los módulos territoriales (MID, MODEFA y MOSPA), consolidando una base de 564 usuarios activos a nivel nacional.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5000"/>
              </a:lnSpc>
              <a:spcAft>
                <a:spcPts val="799"/>
              </a:spcAft>
            </a:pP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5000"/>
              </a:lnSpc>
              <a:spcAft>
                <a:spcPts val="799"/>
              </a:spcAft>
            </a:pPr>
            <a:r>
              <a:rPr b="1" lang="es-BO" sz="2000" spc="-1" strike="noStrike">
                <a:solidFill>
                  <a:srgbClr val="000000"/>
                </a:solidFill>
                <a:latin typeface="Montserrat"/>
                <a:ea typeface="Arial"/>
              </a:rPr>
              <a:t>Restitución del Derecho a la Familia: </a:t>
            </a:r>
            <a:r>
              <a:rPr b="0" lang="es-BO" sz="2000" spc="-1" strike="noStrike">
                <a:solidFill>
                  <a:srgbClr val="000000"/>
                </a:solidFill>
                <a:latin typeface="Montserrat"/>
                <a:ea typeface="Arial"/>
              </a:rPr>
              <a:t>Se supervisaron 57 centros de acogimiento y se revisaron 1,390 expedientes de NNA institucionalizados. Además, mediante la articulación de 27 mesas técnicas en 7 departamentos y la región del Gran Chaco, se alcanzaron 669 acuerdos para la protección administrativa y judicial.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5000"/>
              </a:lnSpc>
              <a:spcAft>
                <a:spcPts val="799"/>
              </a:spcAft>
            </a:pP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5000"/>
              </a:lnSpc>
              <a:spcAft>
                <a:spcPts val="799"/>
              </a:spcAft>
            </a:pPr>
            <a:r>
              <a:rPr b="1" lang="es-BO" sz="2000" spc="-1" strike="noStrike">
                <a:solidFill>
                  <a:srgbClr val="000000"/>
                </a:solidFill>
                <a:latin typeface="Montserrat"/>
                <a:ea typeface="Arial"/>
              </a:rPr>
              <a:t>Prevención del Abandono: </a:t>
            </a:r>
            <a:r>
              <a:rPr b="0" lang="es-BO" sz="2000" spc="-1" strike="noStrike">
                <a:solidFill>
                  <a:srgbClr val="000000"/>
                </a:solidFill>
                <a:latin typeface="Montserrat"/>
                <a:ea typeface="Arial"/>
              </a:rPr>
              <a:t>Se implementaron las líneas estratégicas de la Política Pública Plurinacional con la participación de 373 representantes de instituciones judiciales, administrativas y de la sociedad civil, garantizando el derecho a vivir familiar.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260" name="Google Shape;149;p17"/>
          <p:cNvCxnSpPr/>
          <p:nvPr/>
        </p:nvCxnSpPr>
        <p:spPr>
          <a:xfrm>
            <a:off x="671400" y="2898720"/>
            <a:ext cx="11237040" cy="360"/>
          </a:xfrm>
          <a:prstGeom prst="straightConnector1">
            <a:avLst/>
          </a:prstGeom>
          <a:ln w="19050">
            <a:solidFill>
              <a:srgbClr val="c9a751"/>
            </a:solidFill>
            <a:round/>
          </a:ln>
        </p:spPr>
      </p:cxnSp>
      <p:cxnSp>
        <p:nvCxnSpPr>
          <p:cNvPr id="261" name="Google Shape;149;p17"/>
          <p:cNvCxnSpPr/>
          <p:nvPr/>
        </p:nvCxnSpPr>
        <p:spPr>
          <a:xfrm>
            <a:off x="745560" y="4475880"/>
            <a:ext cx="11077560" cy="360"/>
          </a:xfrm>
          <a:prstGeom prst="straightConnector1">
            <a:avLst/>
          </a:prstGeom>
          <a:ln w="19050">
            <a:solidFill>
              <a:srgbClr val="c9a751"/>
            </a:solidFill>
            <a:round/>
          </a:ln>
        </p:spPr>
      </p:cxnSp>
      <p:cxnSp>
        <p:nvCxnSpPr>
          <p:cNvPr id="262" name="Google Shape;149;p17"/>
          <p:cNvCxnSpPr/>
          <p:nvPr/>
        </p:nvCxnSpPr>
        <p:spPr>
          <a:xfrm flipV="1">
            <a:off x="745560" y="6187320"/>
            <a:ext cx="11541240" cy="25920"/>
          </a:xfrm>
          <a:prstGeom prst="straightConnector1">
            <a:avLst/>
          </a:prstGeom>
          <a:ln w="19050">
            <a:solidFill>
              <a:srgbClr val="c9a751"/>
            </a:solidFill>
            <a:round/>
          </a:ln>
        </p:spPr>
      </p:cxnSp>
      <p:pic>
        <p:nvPicPr>
          <p:cNvPr id="263" name="Imagen 17" descr=""/>
          <p:cNvPicPr/>
          <p:nvPr/>
        </p:nvPicPr>
        <p:blipFill>
          <a:blip r:embed="rId9"/>
          <a:stretch/>
        </p:blipFill>
        <p:spPr>
          <a:xfrm>
            <a:off x="13369320" y="7161120"/>
            <a:ext cx="4048560" cy="2875680"/>
          </a:xfrm>
          <a:prstGeom prst="rect">
            <a:avLst/>
          </a:prstGeom>
          <a:ln w="0">
            <a:noFill/>
          </a:ln>
        </p:spPr>
      </p:pic>
      <p:pic>
        <p:nvPicPr>
          <p:cNvPr id="264" name="Imagen 19" descr=""/>
          <p:cNvPicPr/>
          <p:nvPr/>
        </p:nvPicPr>
        <p:blipFill>
          <a:blip r:embed="rId10"/>
          <a:stretch/>
        </p:blipFill>
        <p:spPr>
          <a:xfrm>
            <a:off x="1631880" y="7651080"/>
            <a:ext cx="3179160" cy="2385720"/>
          </a:xfrm>
          <a:prstGeom prst="rect">
            <a:avLst/>
          </a:prstGeom>
          <a:ln w="0">
            <a:noFill/>
          </a:ln>
        </p:spPr>
      </p:pic>
      <p:pic>
        <p:nvPicPr>
          <p:cNvPr id="265" name="Imagen 21" descr=""/>
          <p:cNvPicPr/>
          <p:nvPr/>
        </p:nvPicPr>
        <p:blipFill>
          <a:blip r:embed="rId11"/>
          <a:stretch/>
        </p:blipFill>
        <p:spPr>
          <a:xfrm flipH="1">
            <a:off x="13369680" y="1509840"/>
            <a:ext cx="4087440" cy="2718000"/>
          </a:xfrm>
          <a:prstGeom prst="rect">
            <a:avLst/>
          </a:prstGeom>
          <a:ln w="0">
            <a:noFill/>
          </a:ln>
        </p:spPr>
      </p:pic>
      <p:pic>
        <p:nvPicPr>
          <p:cNvPr id="266" name="Imagen 22" descr=""/>
          <p:cNvPicPr/>
          <p:nvPr/>
        </p:nvPicPr>
        <p:blipFill>
          <a:blip r:embed="rId12"/>
          <a:stretch/>
        </p:blipFill>
        <p:spPr>
          <a:xfrm>
            <a:off x="7094880" y="7651080"/>
            <a:ext cx="3974040" cy="2385720"/>
          </a:xfrm>
          <a:prstGeom prst="rect">
            <a:avLst/>
          </a:prstGeom>
          <a:ln w="0">
            <a:noFill/>
          </a:ln>
        </p:spPr>
      </p:pic>
      <p:pic>
        <p:nvPicPr>
          <p:cNvPr id="267" name="Imagen 28" descr=""/>
          <p:cNvPicPr/>
          <p:nvPr/>
        </p:nvPicPr>
        <p:blipFill>
          <a:blip r:embed="rId13"/>
          <a:stretch/>
        </p:blipFill>
        <p:spPr>
          <a:xfrm>
            <a:off x="13369320" y="4452840"/>
            <a:ext cx="4087440" cy="2483280"/>
          </a:xfrm>
          <a:prstGeom prst="rect">
            <a:avLst/>
          </a:prstGeom>
          <a:ln w="0">
            <a:noFill/>
          </a:ln>
        </p:spPr>
      </p:pic>
      <p:sp>
        <p:nvSpPr>
          <p:cNvPr id="268" name="Google Shape;95;p14"/>
          <p:cNvSpPr/>
          <p:nvPr/>
        </p:nvSpPr>
        <p:spPr>
          <a:xfrm>
            <a:off x="671400" y="268560"/>
            <a:ext cx="18408600" cy="60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-US" sz="4000" spc="-1" strike="noStrike">
                <a:solidFill>
                  <a:srgbClr val="e2ac00"/>
                </a:solidFill>
                <a:latin typeface="Montserrat"/>
                <a:ea typeface="Arial"/>
              </a:rPr>
              <a:t>DIRECCIÓN GENERAL DE IGUALDAD DE OPORTUNIDADES</a:t>
            </a:r>
            <a:endParaRPr b="0" lang="es-BO" sz="4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9" name="Google Shape;96;p14"/>
          <p:cNvSpPr/>
          <p:nvPr/>
        </p:nvSpPr>
        <p:spPr>
          <a:xfrm>
            <a:off x="0" y="863280"/>
            <a:ext cx="18287640" cy="44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21000"/>
              </a:lnSpc>
              <a:tabLst>
                <a:tab algn="l" pos="0"/>
              </a:tabLst>
            </a:pPr>
            <a:r>
              <a:rPr b="1" lang="en-US" sz="2400" spc="-1" strike="noStrike">
                <a:solidFill>
                  <a:srgbClr val="242732"/>
                </a:solidFill>
                <a:latin typeface="Montserrat"/>
                <a:ea typeface="Arial"/>
              </a:rPr>
              <a:t>UNIDAD DE NIÑEZ Y PERSONAS ADULTAS MAYORES </a:t>
            </a:r>
            <a:endParaRPr b="0" lang="es-BO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slow">
    <p:push dir="u"/>
  </p:transition>
</p:sld>
</file>

<file path=ppt/slides/slide9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4" name="AutoShape 2"/>
          <p:cNvSpPr/>
          <p:nvPr/>
        </p:nvSpPr>
        <p:spPr>
          <a:xfrm>
            <a:off x="1019160" y="2934360"/>
            <a:ext cx="16249320" cy="19080"/>
          </a:xfrm>
          <a:prstGeom prst="line">
            <a:avLst/>
          </a:prstGeom>
          <a:ln cap="rnd" w="19050">
            <a:solidFill>
              <a:srgbClr val="c9a751"/>
            </a:solidFill>
            <a:round/>
            <a:headEnd len="lg" type="oval" w="lg"/>
            <a:tailEnd len="lg" type="oval" w="lg"/>
          </a:ln>
        </p:spPr>
        <p:style>
          <a:lnRef idx="0"/>
          <a:fillRef idx="0"/>
          <a:effectRef idx="0"/>
          <a:fontRef idx="minor"/>
        </p:style>
        <p:txBody>
          <a:bodyPr lIns="90000" rIns="90000" tIns="-25920" bIns="-25920" anchor="t">
            <a:noAutofit/>
          </a:bodyPr>
          <a:p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595" name="TextBox 3"/>
          <p:cNvSpPr/>
          <p:nvPr/>
        </p:nvSpPr>
        <p:spPr>
          <a:xfrm>
            <a:off x="1042200" y="7363080"/>
            <a:ext cx="5387760" cy="182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ts val="3589"/>
              </a:lnSpc>
            </a:pPr>
            <a:r>
              <a:rPr b="1" lang="en-US" sz="2300" spc="-1" strike="noStrike">
                <a:solidFill>
                  <a:srgbClr val="242732"/>
                </a:solidFill>
                <a:latin typeface="Arial Bold"/>
                <a:ea typeface="Arial Bold"/>
              </a:rPr>
              <a:t>Consolidadas en asentamientos humanos a través de 24 procesos agrarios de dotación y reagrupamiento</a:t>
            </a:r>
            <a:endParaRPr b="0" lang="es-BO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6" name="TextBox 4"/>
          <p:cNvSpPr/>
          <p:nvPr/>
        </p:nvSpPr>
        <p:spPr>
          <a:xfrm>
            <a:off x="6700680" y="7307640"/>
            <a:ext cx="5152320" cy="136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ts val="3589"/>
              </a:lnSpc>
            </a:pPr>
            <a:r>
              <a:rPr b="1" lang="en-US" sz="2300" spc="-1" strike="noStrike">
                <a:solidFill>
                  <a:srgbClr val="242732"/>
                </a:solidFill>
                <a:latin typeface="Arial Bold"/>
                <a:ea typeface="Arial Bold"/>
              </a:rPr>
              <a:t>Autorizadas mediante 46 Resoluciones de Asentamientos y usufructo</a:t>
            </a:r>
            <a:endParaRPr b="0" lang="es-BO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7" name="TextBox 5"/>
          <p:cNvSpPr/>
          <p:nvPr/>
        </p:nvSpPr>
        <p:spPr>
          <a:xfrm>
            <a:off x="12033000" y="7363080"/>
            <a:ext cx="5226120" cy="136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ts val="3589"/>
              </a:lnSpc>
            </a:pPr>
            <a:r>
              <a:rPr b="1" lang="en-US" sz="2300" spc="-1" strike="noStrike">
                <a:solidFill>
                  <a:srgbClr val="242732"/>
                </a:solidFill>
                <a:latin typeface="Arial Bold"/>
                <a:ea typeface="Arial Bold"/>
              </a:rPr>
              <a:t>Evaluadas en áreas autorizadas, beneficiando directamente a 473 familias.</a:t>
            </a:r>
            <a:endParaRPr b="0" lang="es-BO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8" name="TextBox 6"/>
          <p:cNvSpPr/>
          <p:nvPr/>
        </p:nvSpPr>
        <p:spPr>
          <a:xfrm>
            <a:off x="1344600" y="587160"/>
            <a:ext cx="13129920" cy="195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7690"/>
              </a:lnSpc>
            </a:pPr>
            <a:r>
              <a:rPr b="1" lang="en-US" sz="5340" spc="-1" strike="noStrike">
                <a:solidFill>
                  <a:srgbClr val="c9a751"/>
                </a:solidFill>
                <a:latin typeface="Arial Bold"/>
                <a:ea typeface="Arial Bold"/>
              </a:rPr>
              <a:t>RESULTADOS DE DISTRIBUCIÓN DE TIERRAS FISCALES DISPONIBLES 2025</a:t>
            </a:r>
            <a:endParaRPr b="0" lang="es-BO" sz="534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599" name="Group 7"/>
          <p:cNvGrpSpPr/>
          <p:nvPr/>
        </p:nvGrpSpPr>
        <p:grpSpPr>
          <a:xfrm>
            <a:off x="1042200" y="3969000"/>
            <a:ext cx="5409360" cy="3373560"/>
            <a:chOff x="1042200" y="3969000"/>
            <a:chExt cx="5409360" cy="3373560"/>
          </a:xfrm>
        </p:grpSpPr>
        <p:sp>
          <p:nvSpPr>
            <p:cNvPr id="1600" name="Freeform 8"/>
            <p:cNvSpPr/>
            <p:nvPr/>
          </p:nvSpPr>
          <p:spPr>
            <a:xfrm>
              <a:off x="1042200" y="3969000"/>
              <a:ext cx="5409360" cy="3373560"/>
            </a:xfrm>
            <a:custGeom>
              <a:avLst/>
              <a:gdLst>
                <a:gd name="textAreaLeft" fmla="*/ 0 w 5409360"/>
                <a:gd name="textAreaRight" fmla="*/ 5409720 w 5409360"/>
                <a:gd name="textAreaTop" fmla="*/ 0 h 3373560"/>
                <a:gd name="textAreaBottom" fmla="*/ 3373920 h 3373560"/>
              </a:gdLst>
              <a:ahLst/>
              <a:rect l="textAreaLeft" t="textAreaTop" r="textAreaRight" b="textAreaBottom"/>
              <a:pathLst>
                <a:path w="7212838" h="4498467">
                  <a:moveTo>
                    <a:pt x="0" y="0"/>
                  </a:moveTo>
                  <a:lnTo>
                    <a:pt x="7212838" y="0"/>
                  </a:lnTo>
                  <a:lnTo>
                    <a:pt x="7212838" y="4498467"/>
                  </a:lnTo>
                  <a:lnTo>
                    <a:pt x="0" y="4498467"/>
                  </a:lnTo>
                  <a:close/>
                </a:path>
              </a:pathLst>
            </a:custGeom>
            <a:solidFill>
              <a:srgbClr val="c9a75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grpSp>
        <p:nvGrpSpPr>
          <p:cNvPr id="1601" name="Group 9"/>
          <p:cNvGrpSpPr/>
          <p:nvPr/>
        </p:nvGrpSpPr>
        <p:grpSpPr>
          <a:xfrm>
            <a:off x="1042200" y="3947400"/>
            <a:ext cx="5409360" cy="4844520"/>
            <a:chOff x="1042200" y="3947400"/>
            <a:chExt cx="5409360" cy="4844520"/>
          </a:xfrm>
        </p:grpSpPr>
        <p:sp>
          <p:nvSpPr>
            <p:cNvPr id="1602" name="Freeform 10"/>
            <p:cNvSpPr/>
            <p:nvPr/>
          </p:nvSpPr>
          <p:spPr>
            <a:xfrm>
              <a:off x="1042200" y="3969000"/>
              <a:ext cx="5409360" cy="4822920"/>
            </a:xfrm>
            <a:custGeom>
              <a:avLst/>
              <a:gdLst>
                <a:gd name="textAreaLeft" fmla="*/ 0 w 5409360"/>
                <a:gd name="textAreaRight" fmla="*/ 5409720 w 5409360"/>
                <a:gd name="textAreaTop" fmla="*/ 0 h 4822920"/>
                <a:gd name="textAreaBottom" fmla="*/ 4823280 h 4822920"/>
              </a:gdLst>
              <a:ahLst/>
              <a:rect l="textAreaLeft" t="textAreaTop" r="textAreaRight" b="textAreaBottom"/>
              <a:pathLst>
                <a:path w="7212888" h="6430901">
                  <a:moveTo>
                    <a:pt x="0" y="0"/>
                  </a:moveTo>
                  <a:lnTo>
                    <a:pt x="7212888" y="0"/>
                  </a:lnTo>
                  <a:lnTo>
                    <a:pt x="7212888" y="6430901"/>
                  </a:lnTo>
                  <a:lnTo>
                    <a:pt x="0" y="6430901"/>
                  </a:lnTo>
                  <a:close/>
                </a:path>
              </a:pathLst>
            </a:custGeom>
            <a:blipFill rotWithShape="0">
              <a:blip r:embed="rId1">
                <a:alphaModFix amt="0"/>
              </a:blip>
              <a:srcRect/>
              <a:stretch>
                <a:fillRect l="-56698" r="-56698" b="6725"/>
              </a:stretch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603" name="TextBox 11"/>
            <p:cNvSpPr/>
            <p:nvPr/>
          </p:nvSpPr>
          <p:spPr>
            <a:xfrm>
              <a:off x="1042200" y="3947400"/>
              <a:ext cx="5409360" cy="4844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ctr">
              <a:noAutofit/>
            </a:bodyPr>
            <a:p>
              <a:pPr algn="ctr">
                <a:lnSpc>
                  <a:spcPts val="8640"/>
                </a:lnSpc>
              </a:pPr>
              <a:r>
                <a:rPr b="1" lang="en-US" sz="7200" spc="-1" strike="noStrike">
                  <a:solidFill>
                    <a:srgbClr val="036633"/>
                  </a:solidFill>
                  <a:latin typeface="Arial Bold"/>
                  <a:ea typeface="Arial Bold"/>
                </a:rPr>
                <a:t>35.740</a:t>
              </a:r>
              <a:endParaRPr b="0" lang="es-BO" sz="7200" spc="-1" strike="noStrike">
                <a:solidFill>
                  <a:srgbClr val="000000"/>
                </a:solidFill>
                <a:latin typeface="Arial"/>
              </a:endParaRPr>
            </a:p>
            <a:p>
              <a:pPr algn="ctr">
                <a:lnSpc>
                  <a:spcPts val="8640"/>
                </a:lnSpc>
              </a:pPr>
              <a:r>
                <a:rPr b="1" lang="en-US" sz="7200" spc="-1" strike="noStrike">
                  <a:solidFill>
                    <a:srgbClr val="036633"/>
                  </a:solidFill>
                  <a:latin typeface="Arial Bold"/>
                  <a:ea typeface="Arial Bold"/>
                </a:rPr>
                <a:t>Hectáreas</a:t>
              </a:r>
              <a:endParaRPr b="0" lang="es-BO" sz="7200" spc="-1" strike="noStrike">
                <a:solidFill>
                  <a:srgbClr val="000000"/>
                </a:solidFill>
                <a:latin typeface="Arial"/>
              </a:endParaRPr>
            </a:p>
            <a:p>
              <a:pPr algn="ctr">
                <a:lnSpc>
                  <a:spcPts val="11520"/>
                </a:lnSpc>
              </a:pPr>
              <a:endParaRPr b="0" lang="es-BO" sz="72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1604" name="Group 12"/>
          <p:cNvGrpSpPr/>
          <p:nvPr/>
        </p:nvGrpSpPr>
        <p:grpSpPr>
          <a:xfrm>
            <a:off x="6623280" y="3969000"/>
            <a:ext cx="5238000" cy="3373560"/>
            <a:chOff x="6623280" y="3969000"/>
            <a:chExt cx="5238000" cy="3373560"/>
          </a:xfrm>
        </p:grpSpPr>
        <p:sp>
          <p:nvSpPr>
            <p:cNvPr id="1605" name="Freeform 13"/>
            <p:cNvSpPr/>
            <p:nvPr/>
          </p:nvSpPr>
          <p:spPr>
            <a:xfrm>
              <a:off x="6623280" y="3969000"/>
              <a:ext cx="5238000" cy="3373560"/>
            </a:xfrm>
            <a:custGeom>
              <a:avLst/>
              <a:gdLst>
                <a:gd name="textAreaLeft" fmla="*/ 0 w 5238000"/>
                <a:gd name="textAreaRight" fmla="*/ 5238360 w 5238000"/>
                <a:gd name="textAreaTop" fmla="*/ 0 h 3373560"/>
                <a:gd name="textAreaBottom" fmla="*/ 3373920 h 3373560"/>
              </a:gdLst>
              <a:ahLst/>
              <a:rect l="textAreaLeft" t="textAreaTop" r="textAreaRight" b="textAreaBottom"/>
              <a:pathLst>
                <a:path w="6984365" h="4498467">
                  <a:moveTo>
                    <a:pt x="0" y="0"/>
                  </a:moveTo>
                  <a:lnTo>
                    <a:pt x="6984365" y="0"/>
                  </a:lnTo>
                  <a:lnTo>
                    <a:pt x="6984365" y="4498467"/>
                  </a:lnTo>
                  <a:lnTo>
                    <a:pt x="0" y="4498467"/>
                  </a:lnTo>
                  <a:close/>
                </a:path>
              </a:pathLst>
            </a:custGeom>
            <a:solidFill>
              <a:srgbClr val="c9a75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grpSp>
        <p:nvGrpSpPr>
          <p:cNvPr id="1606" name="Group 14"/>
          <p:cNvGrpSpPr/>
          <p:nvPr/>
        </p:nvGrpSpPr>
        <p:grpSpPr>
          <a:xfrm>
            <a:off x="6623280" y="3947400"/>
            <a:ext cx="5238000" cy="4844520"/>
            <a:chOff x="6623280" y="3947400"/>
            <a:chExt cx="5238000" cy="4844520"/>
          </a:xfrm>
        </p:grpSpPr>
        <p:sp>
          <p:nvSpPr>
            <p:cNvPr id="1607" name="Freeform 15"/>
            <p:cNvSpPr/>
            <p:nvPr/>
          </p:nvSpPr>
          <p:spPr>
            <a:xfrm>
              <a:off x="6623280" y="3969000"/>
              <a:ext cx="5238000" cy="4822920"/>
            </a:xfrm>
            <a:custGeom>
              <a:avLst/>
              <a:gdLst>
                <a:gd name="textAreaLeft" fmla="*/ 0 w 5238000"/>
                <a:gd name="textAreaRight" fmla="*/ 5238360 w 5238000"/>
                <a:gd name="textAreaTop" fmla="*/ 0 h 4822920"/>
                <a:gd name="textAreaBottom" fmla="*/ 4823280 h 4822920"/>
              </a:gdLst>
              <a:ahLst/>
              <a:rect l="textAreaLeft" t="textAreaTop" r="textAreaRight" b="textAreaBottom"/>
              <a:pathLst>
                <a:path w="6984380" h="6430901">
                  <a:moveTo>
                    <a:pt x="0" y="0"/>
                  </a:moveTo>
                  <a:lnTo>
                    <a:pt x="6984380" y="0"/>
                  </a:lnTo>
                  <a:lnTo>
                    <a:pt x="6984380" y="6430901"/>
                  </a:lnTo>
                  <a:lnTo>
                    <a:pt x="0" y="6430901"/>
                  </a:lnTo>
                  <a:close/>
                </a:path>
              </a:pathLst>
            </a:custGeom>
            <a:blipFill rotWithShape="0">
              <a:blip r:embed="rId2">
                <a:alphaModFix amt="0"/>
              </a:blip>
              <a:srcRect/>
              <a:stretch>
                <a:fillRect l="-60185" r="-60185" b="6725"/>
              </a:stretch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608" name="TextBox 16"/>
            <p:cNvSpPr/>
            <p:nvPr/>
          </p:nvSpPr>
          <p:spPr>
            <a:xfrm>
              <a:off x="6623280" y="3947400"/>
              <a:ext cx="5238000" cy="48441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ctr">
              <a:noAutofit/>
            </a:bodyPr>
            <a:p>
              <a:pPr algn="ctr">
                <a:lnSpc>
                  <a:spcPts val="8640"/>
                </a:lnSpc>
              </a:pPr>
              <a:r>
                <a:rPr b="1" lang="en-US" sz="7200" spc="-1" strike="noStrike">
                  <a:solidFill>
                    <a:srgbClr val="036633"/>
                  </a:solidFill>
                  <a:latin typeface="Arial Bold"/>
                  <a:ea typeface="Arial Bold"/>
                </a:rPr>
                <a:t>44.758</a:t>
              </a:r>
              <a:endParaRPr b="0" lang="es-BO" sz="7200" spc="-1" strike="noStrike">
                <a:solidFill>
                  <a:srgbClr val="000000"/>
                </a:solidFill>
                <a:latin typeface="Arial"/>
              </a:endParaRPr>
            </a:p>
            <a:p>
              <a:pPr algn="ctr">
                <a:lnSpc>
                  <a:spcPts val="8640"/>
                </a:lnSpc>
              </a:pPr>
              <a:r>
                <a:rPr b="1" lang="en-US" sz="7200" spc="-1" strike="noStrike">
                  <a:solidFill>
                    <a:srgbClr val="036633"/>
                  </a:solidFill>
                  <a:latin typeface="Arial Bold"/>
                  <a:ea typeface="Arial Bold"/>
                </a:rPr>
                <a:t>Hectáreas</a:t>
              </a:r>
              <a:endParaRPr b="0" lang="es-BO" sz="7200" spc="-1" strike="noStrike">
                <a:solidFill>
                  <a:srgbClr val="000000"/>
                </a:solidFill>
                <a:latin typeface="Arial"/>
              </a:endParaRPr>
            </a:p>
            <a:p>
              <a:pPr algn="ctr">
                <a:lnSpc>
                  <a:spcPts val="11520"/>
                </a:lnSpc>
              </a:pPr>
              <a:endParaRPr b="0" lang="es-BO" sz="72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1609" name="Group 17"/>
          <p:cNvGrpSpPr/>
          <p:nvPr/>
        </p:nvGrpSpPr>
        <p:grpSpPr>
          <a:xfrm>
            <a:off x="12033000" y="3935520"/>
            <a:ext cx="5226120" cy="3373560"/>
            <a:chOff x="12033000" y="3935520"/>
            <a:chExt cx="5226120" cy="3373560"/>
          </a:xfrm>
        </p:grpSpPr>
        <p:sp>
          <p:nvSpPr>
            <p:cNvPr id="1610" name="Freeform 18"/>
            <p:cNvSpPr/>
            <p:nvPr/>
          </p:nvSpPr>
          <p:spPr>
            <a:xfrm>
              <a:off x="12033000" y="3935520"/>
              <a:ext cx="5226120" cy="3373560"/>
            </a:xfrm>
            <a:custGeom>
              <a:avLst/>
              <a:gdLst>
                <a:gd name="textAreaLeft" fmla="*/ 0 w 5226120"/>
                <a:gd name="textAreaRight" fmla="*/ 5226480 w 5226120"/>
                <a:gd name="textAreaTop" fmla="*/ 0 h 3373560"/>
                <a:gd name="textAreaBottom" fmla="*/ 3373920 h 3373560"/>
              </a:gdLst>
              <a:ahLst/>
              <a:rect l="textAreaLeft" t="textAreaTop" r="textAreaRight" b="textAreaBottom"/>
              <a:pathLst>
                <a:path w="6968490" h="4498467">
                  <a:moveTo>
                    <a:pt x="0" y="0"/>
                  </a:moveTo>
                  <a:lnTo>
                    <a:pt x="6968490" y="0"/>
                  </a:lnTo>
                  <a:lnTo>
                    <a:pt x="6968490" y="4498467"/>
                  </a:lnTo>
                  <a:lnTo>
                    <a:pt x="0" y="4498467"/>
                  </a:lnTo>
                  <a:close/>
                </a:path>
              </a:pathLst>
            </a:custGeom>
            <a:solidFill>
              <a:srgbClr val="c9a75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grpSp>
        <p:nvGrpSpPr>
          <p:cNvPr id="1611" name="Group 19"/>
          <p:cNvGrpSpPr/>
          <p:nvPr/>
        </p:nvGrpSpPr>
        <p:grpSpPr>
          <a:xfrm>
            <a:off x="11861640" y="3947400"/>
            <a:ext cx="5226120" cy="3508920"/>
            <a:chOff x="11861640" y="3947400"/>
            <a:chExt cx="5226120" cy="3508920"/>
          </a:xfrm>
        </p:grpSpPr>
        <p:sp>
          <p:nvSpPr>
            <p:cNvPr id="1612" name="Freeform 20"/>
            <p:cNvSpPr/>
            <p:nvPr/>
          </p:nvSpPr>
          <p:spPr>
            <a:xfrm>
              <a:off x="11861640" y="3969000"/>
              <a:ext cx="5226120" cy="3487320"/>
            </a:xfrm>
            <a:custGeom>
              <a:avLst/>
              <a:gdLst>
                <a:gd name="textAreaLeft" fmla="*/ 0 w 5226120"/>
                <a:gd name="textAreaRight" fmla="*/ 5226480 w 5226120"/>
                <a:gd name="textAreaTop" fmla="*/ 0 h 3487320"/>
                <a:gd name="textAreaBottom" fmla="*/ 3487680 h 3487320"/>
              </a:gdLst>
              <a:ahLst/>
              <a:rect l="textAreaLeft" t="textAreaTop" r="textAreaRight" b="textAreaBottom"/>
              <a:pathLst>
                <a:path w="6968434" h="4650451">
                  <a:moveTo>
                    <a:pt x="0" y="0"/>
                  </a:moveTo>
                  <a:lnTo>
                    <a:pt x="6968434" y="0"/>
                  </a:lnTo>
                  <a:lnTo>
                    <a:pt x="6968434" y="4650451"/>
                  </a:lnTo>
                  <a:lnTo>
                    <a:pt x="0" y="4650451"/>
                  </a:lnTo>
                  <a:close/>
                </a:path>
              </a:pathLst>
            </a:custGeom>
            <a:blipFill rotWithShape="0">
              <a:blip r:embed="rId3">
                <a:alphaModFix amt="0"/>
              </a:blip>
              <a:srcRect/>
              <a:stretch>
                <a:fillRect l="-60439" r="-60439" b="-28987"/>
              </a:stretch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613" name="TextBox 21"/>
            <p:cNvSpPr/>
            <p:nvPr/>
          </p:nvSpPr>
          <p:spPr>
            <a:xfrm>
              <a:off x="11861640" y="3947400"/>
              <a:ext cx="5226120" cy="3508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ctr">
              <a:noAutofit/>
            </a:bodyPr>
            <a:p>
              <a:pPr algn="ctr">
                <a:lnSpc>
                  <a:spcPts val="8640"/>
                </a:lnSpc>
              </a:pPr>
              <a:r>
                <a:rPr b="1" lang="en-US" sz="7200" spc="-1" strike="noStrike">
                  <a:solidFill>
                    <a:srgbClr val="036633"/>
                  </a:solidFill>
                  <a:latin typeface="Arial Bold"/>
                  <a:ea typeface="Arial Bold"/>
                </a:rPr>
                <a:t>4.035</a:t>
              </a:r>
              <a:endParaRPr b="0" lang="es-BO" sz="7200" spc="-1" strike="noStrike">
                <a:solidFill>
                  <a:srgbClr val="000000"/>
                </a:solidFill>
                <a:latin typeface="Arial"/>
              </a:endParaRPr>
            </a:p>
            <a:p>
              <a:pPr algn="ctr">
                <a:lnSpc>
                  <a:spcPts val="8640"/>
                </a:lnSpc>
              </a:pPr>
              <a:r>
                <a:rPr b="1" lang="en-US" sz="7200" spc="-1" strike="noStrike">
                  <a:solidFill>
                    <a:srgbClr val="036633"/>
                  </a:solidFill>
                  <a:latin typeface="Arial Bold"/>
                  <a:ea typeface="Arial Bold"/>
                </a:rPr>
                <a:t>Hectáreas</a:t>
              </a:r>
              <a:endParaRPr b="0" lang="es-BO" sz="72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1614" name="Group 22"/>
          <p:cNvGrpSpPr/>
          <p:nvPr/>
        </p:nvGrpSpPr>
        <p:grpSpPr>
          <a:xfrm>
            <a:off x="15306840" y="403560"/>
            <a:ext cx="2459520" cy="851760"/>
            <a:chOff x="15306840" y="403560"/>
            <a:chExt cx="2459520" cy="851760"/>
          </a:xfrm>
        </p:grpSpPr>
        <p:sp>
          <p:nvSpPr>
            <p:cNvPr id="1615" name="Freeform 23"/>
            <p:cNvSpPr/>
            <p:nvPr/>
          </p:nvSpPr>
          <p:spPr>
            <a:xfrm>
              <a:off x="15306840" y="403560"/>
              <a:ext cx="2459520" cy="851760"/>
            </a:xfrm>
            <a:custGeom>
              <a:avLst/>
              <a:gdLst>
                <a:gd name="textAreaLeft" fmla="*/ 0 w 2459520"/>
                <a:gd name="textAreaRight" fmla="*/ 2459880 w 2459520"/>
                <a:gd name="textAreaTop" fmla="*/ 0 h 851760"/>
                <a:gd name="textAreaBottom" fmla="*/ 852120 h 851760"/>
              </a:gdLst>
              <a:ahLst/>
              <a:rect l="textAreaLeft" t="textAreaTop" r="textAreaRight" b="textAreaBottom"/>
              <a:pathLst>
                <a:path w="4172204" h="1445260">
                  <a:moveTo>
                    <a:pt x="0" y="0"/>
                  </a:moveTo>
                  <a:lnTo>
                    <a:pt x="4172204" y="0"/>
                  </a:lnTo>
                  <a:lnTo>
                    <a:pt x="4172204" y="1445260"/>
                  </a:lnTo>
                  <a:lnTo>
                    <a:pt x="0" y="1445260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4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</p:spTree>
  </p:cSld>
  <p:transition spd="slow">
    <p:push dir="u"/>
  </p:transition>
</p:sld>
</file>

<file path=ppt/slides/slide9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6" name="Group 2"/>
          <p:cNvGrpSpPr/>
          <p:nvPr/>
        </p:nvGrpSpPr>
        <p:grpSpPr>
          <a:xfrm>
            <a:off x="8623440" y="2598480"/>
            <a:ext cx="425880" cy="425880"/>
            <a:chOff x="8623440" y="2598480"/>
            <a:chExt cx="425880" cy="425880"/>
          </a:xfrm>
        </p:grpSpPr>
        <p:sp>
          <p:nvSpPr>
            <p:cNvPr id="1617" name="Freeform 3"/>
            <p:cNvSpPr/>
            <p:nvPr/>
          </p:nvSpPr>
          <p:spPr>
            <a:xfrm>
              <a:off x="8623440" y="2598480"/>
              <a:ext cx="425880" cy="425880"/>
            </a:xfrm>
            <a:custGeom>
              <a:avLst/>
              <a:gdLst>
                <a:gd name="textAreaLeft" fmla="*/ 0 w 425880"/>
                <a:gd name="textAreaRight" fmla="*/ 426240 w 425880"/>
                <a:gd name="textAreaTop" fmla="*/ 0 h 425880"/>
                <a:gd name="textAreaBottom" fmla="*/ 426240 h 425880"/>
              </a:gdLst>
              <a:ahLst/>
              <a:rect l="textAreaLeft" t="textAreaTop" r="textAreaRight" b="textAreaBottom"/>
              <a:pathLst>
                <a:path w="568198" h="568198">
                  <a:moveTo>
                    <a:pt x="0" y="0"/>
                  </a:moveTo>
                  <a:lnTo>
                    <a:pt x="568198" y="0"/>
                  </a:lnTo>
                  <a:lnTo>
                    <a:pt x="568198" y="568198"/>
                  </a:lnTo>
                  <a:lnTo>
                    <a:pt x="0" y="568198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1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grpSp>
        <p:nvGrpSpPr>
          <p:cNvPr id="1618" name="Group 4"/>
          <p:cNvGrpSpPr/>
          <p:nvPr/>
        </p:nvGrpSpPr>
        <p:grpSpPr>
          <a:xfrm>
            <a:off x="8623440" y="5102640"/>
            <a:ext cx="425880" cy="425880"/>
            <a:chOff x="8623440" y="5102640"/>
            <a:chExt cx="425880" cy="425880"/>
          </a:xfrm>
        </p:grpSpPr>
        <p:sp>
          <p:nvSpPr>
            <p:cNvPr id="1619" name="Freeform 5"/>
            <p:cNvSpPr/>
            <p:nvPr/>
          </p:nvSpPr>
          <p:spPr>
            <a:xfrm>
              <a:off x="8623440" y="5102640"/>
              <a:ext cx="425880" cy="425880"/>
            </a:xfrm>
            <a:custGeom>
              <a:avLst/>
              <a:gdLst>
                <a:gd name="textAreaLeft" fmla="*/ 0 w 425880"/>
                <a:gd name="textAreaRight" fmla="*/ 426240 w 425880"/>
                <a:gd name="textAreaTop" fmla="*/ 0 h 425880"/>
                <a:gd name="textAreaBottom" fmla="*/ 426240 h 425880"/>
              </a:gdLst>
              <a:ahLst/>
              <a:rect l="textAreaLeft" t="textAreaTop" r="textAreaRight" b="textAreaBottom"/>
              <a:pathLst>
                <a:path w="568198" h="568198">
                  <a:moveTo>
                    <a:pt x="0" y="0"/>
                  </a:moveTo>
                  <a:lnTo>
                    <a:pt x="568198" y="0"/>
                  </a:lnTo>
                  <a:lnTo>
                    <a:pt x="568198" y="568198"/>
                  </a:lnTo>
                  <a:lnTo>
                    <a:pt x="0" y="568198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2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grpSp>
        <p:nvGrpSpPr>
          <p:cNvPr id="1620" name="Group 6"/>
          <p:cNvGrpSpPr/>
          <p:nvPr/>
        </p:nvGrpSpPr>
        <p:grpSpPr>
          <a:xfrm>
            <a:off x="8623440" y="7819560"/>
            <a:ext cx="425880" cy="425880"/>
            <a:chOff x="8623440" y="7819560"/>
            <a:chExt cx="425880" cy="425880"/>
          </a:xfrm>
        </p:grpSpPr>
        <p:sp>
          <p:nvSpPr>
            <p:cNvPr id="1621" name="Freeform 7"/>
            <p:cNvSpPr/>
            <p:nvPr/>
          </p:nvSpPr>
          <p:spPr>
            <a:xfrm>
              <a:off x="8623440" y="7819560"/>
              <a:ext cx="425880" cy="425880"/>
            </a:xfrm>
            <a:custGeom>
              <a:avLst/>
              <a:gdLst>
                <a:gd name="textAreaLeft" fmla="*/ 0 w 425880"/>
                <a:gd name="textAreaRight" fmla="*/ 426240 w 425880"/>
                <a:gd name="textAreaTop" fmla="*/ 0 h 425880"/>
                <a:gd name="textAreaBottom" fmla="*/ 426240 h 425880"/>
              </a:gdLst>
              <a:ahLst/>
              <a:rect l="textAreaLeft" t="textAreaTop" r="textAreaRight" b="textAreaBottom"/>
              <a:pathLst>
                <a:path w="568198" h="568198">
                  <a:moveTo>
                    <a:pt x="0" y="0"/>
                  </a:moveTo>
                  <a:lnTo>
                    <a:pt x="568198" y="0"/>
                  </a:lnTo>
                  <a:lnTo>
                    <a:pt x="568198" y="568198"/>
                  </a:lnTo>
                  <a:lnTo>
                    <a:pt x="0" y="568198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3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sp>
        <p:nvSpPr>
          <p:cNvPr id="1622" name="AutoShape 8"/>
          <p:cNvSpPr/>
          <p:nvPr/>
        </p:nvSpPr>
        <p:spPr>
          <a:xfrm>
            <a:off x="8613720" y="4579560"/>
            <a:ext cx="8645400" cy="19080"/>
          </a:xfrm>
          <a:prstGeom prst="line">
            <a:avLst/>
          </a:prstGeom>
          <a:ln cap="rnd" w="19050">
            <a:solidFill>
              <a:srgbClr val="c9a75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25920" bIns="-25920" anchor="t">
            <a:noAutofit/>
          </a:bodyPr>
          <a:p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623" name="AutoShape 9"/>
          <p:cNvSpPr/>
          <p:nvPr/>
        </p:nvSpPr>
        <p:spPr>
          <a:xfrm>
            <a:off x="8613720" y="7296840"/>
            <a:ext cx="8645400" cy="19080"/>
          </a:xfrm>
          <a:prstGeom prst="line">
            <a:avLst/>
          </a:prstGeom>
          <a:ln cap="rnd" w="19050">
            <a:solidFill>
              <a:srgbClr val="c9a75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25920" bIns="-25920" anchor="t">
            <a:noAutofit/>
          </a:bodyPr>
          <a:p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624" name="AutoShape 10"/>
          <p:cNvSpPr/>
          <p:nvPr/>
        </p:nvSpPr>
        <p:spPr>
          <a:xfrm>
            <a:off x="8604360" y="10010160"/>
            <a:ext cx="8645040" cy="18720"/>
          </a:xfrm>
          <a:prstGeom prst="line">
            <a:avLst/>
          </a:prstGeom>
          <a:ln cap="rnd" w="19050">
            <a:solidFill>
              <a:srgbClr val="c9a75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26280" bIns="-26280" anchor="t">
            <a:noAutofit/>
          </a:bodyPr>
          <a:p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grpSp>
        <p:nvGrpSpPr>
          <p:cNvPr id="1625" name="Group 11"/>
          <p:cNvGrpSpPr/>
          <p:nvPr/>
        </p:nvGrpSpPr>
        <p:grpSpPr>
          <a:xfrm>
            <a:off x="588960" y="502560"/>
            <a:ext cx="2449800" cy="848520"/>
            <a:chOff x="588960" y="502560"/>
            <a:chExt cx="2449800" cy="848520"/>
          </a:xfrm>
        </p:grpSpPr>
        <p:sp>
          <p:nvSpPr>
            <p:cNvPr id="1626" name="Freeform 12"/>
            <p:cNvSpPr/>
            <p:nvPr/>
          </p:nvSpPr>
          <p:spPr>
            <a:xfrm>
              <a:off x="588960" y="502560"/>
              <a:ext cx="2449800" cy="848520"/>
            </a:xfrm>
            <a:custGeom>
              <a:avLst/>
              <a:gdLst>
                <a:gd name="textAreaLeft" fmla="*/ 0 w 2449800"/>
                <a:gd name="textAreaRight" fmla="*/ 2450160 w 2449800"/>
                <a:gd name="textAreaTop" fmla="*/ 0 h 848520"/>
                <a:gd name="textAreaBottom" fmla="*/ 848880 h 848520"/>
              </a:gdLst>
              <a:ahLst/>
              <a:rect l="textAreaLeft" t="textAreaTop" r="textAreaRight" b="textAreaBottom"/>
              <a:pathLst>
                <a:path w="4172204" h="1445260">
                  <a:moveTo>
                    <a:pt x="0" y="0"/>
                  </a:moveTo>
                  <a:lnTo>
                    <a:pt x="4172204" y="0"/>
                  </a:lnTo>
                  <a:lnTo>
                    <a:pt x="4172204" y="1445260"/>
                  </a:lnTo>
                  <a:lnTo>
                    <a:pt x="0" y="1445260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4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sp>
        <p:nvSpPr>
          <p:cNvPr id="1627" name="Freeform 13"/>
          <p:cNvSpPr/>
          <p:nvPr/>
        </p:nvSpPr>
        <p:spPr>
          <a:xfrm>
            <a:off x="1565280" y="3661560"/>
            <a:ext cx="5536800" cy="3307320"/>
          </a:xfrm>
          <a:custGeom>
            <a:avLst/>
            <a:gdLst>
              <a:gd name="textAreaLeft" fmla="*/ 0 w 5536800"/>
              <a:gd name="textAreaRight" fmla="*/ 5537160 w 5536800"/>
              <a:gd name="textAreaTop" fmla="*/ 0 h 3307320"/>
              <a:gd name="textAreaBottom" fmla="*/ 3307680 h 3307320"/>
            </a:gdLst>
            <a:ahLst/>
            <a:rect l="textAreaLeft" t="textAreaTop" r="textAreaRight" b="textAreaBottom"/>
            <a:pathLst>
              <a:path w="5537241" h="3307801">
                <a:moveTo>
                  <a:pt x="0" y="0"/>
                </a:moveTo>
                <a:lnTo>
                  <a:pt x="5537240" y="0"/>
                </a:lnTo>
                <a:lnTo>
                  <a:pt x="5537240" y="3307801"/>
                </a:lnTo>
                <a:lnTo>
                  <a:pt x="0" y="3307801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628" name="TextBox 14"/>
          <p:cNvSpPr/>
          <p:nvPr/>
        </p:nvSpPr>
        <p:spPr>
          <a:xfrm>
            <a:off x="9616680" y="2598480"/>
            <a:ext cx="6845760" cy="723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ts val="2849"/>
              </a:lnSpc>
            </a:pPr>
            <a:r>
              <a:rPr b="1" lang="en-US" sz="2500" spc="-1" strike="noStrike">
                <a:solidFill>
                  <a:srgbClr val="036633"/>
                </a:solidFill>
                <a:latin typeface="Arial Bold"/>
                <a:ea typeface="Arial Bold"/>
              </a:rPr>
              <a:t>EMISION DE CERTIFICADOS CATASTRALES</a:t>
            </a:r>
            <a:endParaRPr b="0" lang="es-BO" sz="25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ts val="2849"/>
              </a:lnSpc>
            </a:pPr>
            <a:endParaRPr b="0" lang="es-BO" sz="2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9" name="TextBox 15"/>
          <p:cNvSpPr/>
          <p:nvPr/>
        </p:nvSpPr>
        <p:spPr>
          <a:xfrm>
            <a:off x="9600840" y="4748760"/>
            <a:ext cx="7648560" cy="76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2999"/>
              </a:lnSpc>
            </a:pPr>
            <a:r>
              <a:rPr b="1" lang="en-US" sz="2500" spc="-1" strike="noStrike">
                <a:solidFill>
                  <a:srgbClr val="036633"/>
                </a:solidFill>
                <a:latin typeface="Arial Bold"/>
                <a:ea typeface="Arial Bold"/>
              </a:rPr>
              <a:t>RESOLUCIONES ADMINISTRATIVAS DE ACTUALIZACIÓN   CATASTRAL </a:t>
            </a:r>
            <a:endParaRPr b="0" lang="es-BO" sz="2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0" name="TextBox 16"/>
          <p:cNvSpPr/>
          <p:nvPr/>
        </p:nvSpPr>
        <p:spPr>
          <a:xfrm>
            <a:off x="9600840" y="7619760"/>
            <a:ext cx="6845760" cy="108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>
              <a:lnSpc>
                <a:spcPts val="2849"/>
              </a:lnSpc>
            </a:pPr>
            <a:r>
              <a:rPr b="1" lang="en-US" sz="2500" spc="-1" strike="noStrike">
                <a:solidFill>
                  <a:srgbClr val="036633"/>
                </a:solidFill>
                <a:latin typeface="Arial Bold"/>
                <a:ea typeface="Arial Bold"/>
              </a:rPr>
              <a:t>ENVÍO DE TÍTULOS PARA REGISTRO EN DERECHOS REALES</a:t>
            </a:r>
            <a:endParaRPr b="0" lang="es-BO" sz="25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ts val="2849"/>
              </a:lnSpc>
            </a:pPr>
            <a:endParaRPr b="0" lang="es-BO" sz="2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1" name="TextBox 17"/>
          <p:cNvSpPr/>
          <p:nvPr/>
        </p:nvSpPr>
        <p:spPr>
          <a:xfrm>
            <a:off x="1765800" y="8136000"/>
            <a:ext cx="5336280" cy="85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ts val="3359"/>
              </a:lnSpc>
            </a:pPr>
            <a:r>
              <a:rPr b="1" lang="en-US" sz="2800" spc="-4" strike="noStrike">
                <a:solidFill>
                  <a:srgbClr val="000000"/>
                </a:solidFill>
                <a:latin typeface="Arial Bold"/>
                <a:ea typeface="Arial Bold"/>
              </a:rPr>
              <a:t>23.932.626 Bs</a:t>
            </a:r>
            <a:r>
              <a:rPr b="0" lang="en-US" sz="2800" spc="-4" strike="noStrike">
                <a:solidFill>
                  <a:srgbClr val="000000"/>
                </a:solidFill>
                <a:latin typeface="Arial"/>
                <a:ea typeface="Arial"/>
              </a:rPr>
              <a:t>. Recaudados por servicios catastrales.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2" name="TextBox 18"/>
          <p:cNvSpPr/>
          <p:nvPr/>
        </p:nvSpPr>
        <p:spPr>
          <a:xfrm>
            <a:off x="9049680" y="3303360"/>
            <a:ext cx="5811120" cy="426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ts val="3359"/>
              </a:lnSpc>
            </a:pPr>
            <a:r>
              <a:rPr b="1" lang="en-US" sz="2800" spc="-1" strike="noStrike">
                <a:solidFill>
                  <a:srgbClr val="000000"/>
                </a:solidFill>
                <a:latin typeface="Arial Bold"/>
                <a:ea typeface="Arial Bold"/>
              </a:rPr>
              <a:t>84.728 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  <a:ea typeface="Arial"/>
              </a:rPr>
              <a:t>Certificados Emitidos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3" name="TextBox 19"/>
          <p:cNvSpPr/>
          <p:nvPr/>
        </p:nvSpPr>
        <p:spPr>
          <a:xfrm>
            <a:off x="9616680" y="6144120"/>
            <a:ext cx="7266600" cy="426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ts val="3359"/>
              </a:lnSpc>
            </a:pPr>
            <a:r>
              <a:rPr b="1" lang="en-US" sz="2800" spc="-1" strike="noStrike">
                <a:solidFill>
                  <a:srgbClr val="000000"/>
                </a:solidFill>
                <a:latin typeface="Arial Bold"/>
                <a:ea typeface="Arial Bold"/>
              </a:rPr>
              <a:t>10.066 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  <a:ea typeface="Arial"/>
              </a:rPr>
              <a:t>Resoluciones emitidas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4" name="TextBox 20"/>
          <p:cNvSpPr/>
          <p:nvPr/>
        </p:nvSpPr>
        <p:spPr>
          <a:xfrm>
            <a:off x="8739720" y="8579160"/>
            <a:ext cx="5811120" cy="426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ts val="3359"/>
              </a:lnSpc>
            </a:pPr>
            <a:r>
              <a:rPr b="1" lang="en-US" sz="2800" spc="-1" strike="noStrike">
                <a:solidFill>
                  <a:srgbClr val="000000"/>
                </a:solidFill>
                <a:latin typeface="Arial Bold"/>
                <a:ea typeface="Arial Bold"/>
              </a:rPr>
              <a:t>22.760 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  <a:ea typeface="Arial"/>
              </a:rPr>
              <a:t>Títulos Enviados</a:t>
            </a:r>
            <a:endParaRPr b="0" lang="es-BO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5" name="TextBox 21"/>
          <p:cNvSpPr/>
          <p:nvPr/>
        </p:nvSpPr>
        <p:spPr>
          <a:xfrm>
            <a:off x="4222440" y="474120"/>
            <a:ext cx="13036680" cy="1859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ts val="7319"/>
              </a:lnSpc>
            </a:pPr>
            <a:r>
              <a:rPr b="1" lang="en-US" sz="6100" spc="-1" strike="noStrike">
                <a:solidFill>
                  <a:srgbClr val="c9a751"/>
                </a:solidFill>
                <a:latin typeface="Arial Bold"/>
                <a:ea typeface="Arial Bold"/>
              </a:rPr>
              <a:t>RESULTADOS DE CATASTRO RURAL 2025</a:t>
            </a:r>
            <a:endParaRPr b="0" lang="es-BO" sz="6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6" name="TextBox 22"/>
          <p:cNvSpPr/>
          <p:nvPr/>
        </p:nvSpPr>
        <p:spPr>
          <a:xfrm>
            <a:off x="2209680" y="2680200"/>
            <a:ext cx="3425400" cy="569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ts val="4484"/>
              </a:lnSpc>
            </a:pPr>
            <a:r>
              <a:rPr b="1" lang="en-US" sz="3209" spc="-1" strike="noStrike">
                <a:solidFill>
                  <a:srgbClr val="000000"/>
                </a:solidFill>
                <a:latin typeface="Arial Bold"/>
                <a:ea typeface="Arial Bold"/>
              </a:rPr>
              <a:t>Catastro Móvil</a:t>
            </a:r>
            <a:endParaRPr b="0" lang="es-BO" sz="3209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slow">
    <p:push dir="u"/>
  </p:transition>
</p:sld>
</file>

<file path=ppt/slides/slide9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7" name="TextBox 2"/>
          <p:cNvSpPr/>
          <p:nvPr/>
        </p:nvSpPr>
        <p:spPr>
          <a:xfrm>
            <a:off x="1028880" y="1143000"/>
            <a:ext cx="6093360" cy="3540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ts val="5576"/>
              </a:lnSpc>
            </a:pPr>
            <a:r>
              <a:rPr b="1" lang="en-US" sz="5880" spc="-1" strike="noStrike">
                <a:solidFill>
                  <a:srgbClr val="c9a751"/>
                </a:solidFill>
                <a:latin typeface="Arial Bold"/>
                <a:ea typeface="Arial Bold"/>
              </a:rPr>
              <a:t>PRESUPUESTO PROGRAMADO Y EJECUTADO 2025</a:t>
            </a:r>
            <a:endParaRPr b="0" lang="es-BO" sz="588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ts val="5576"/>
              </a:lnSpc>
            </a:pPr>
            <a:endParaRPr b="0" lang="es-BO" sz="588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638" name="Group 3"/>
          <p:cNvGrpSpPr/>
          <p:nvPr/>
        </p:nvGrpSpPr>
        <p:grpSpPr>
          <a:xfrm>
            <a:off x="8870400" y="1082880"/>
            <a:ext cx="8489880" cy="8543520"/>
            <a:chOff x="8870400" y="1082880"/>
            <a:chExt cx="8489880" cy="8543520"/>
          </a:xfrm>
        </p:grpSpPr>
        <p:sp>
          <p:nvSpPr>
            <p:cNvPr id="1639" name="Freeform 4"/>
            <p:cNvSpPr/>
            <p:nvPr/>
          </p:nvSpPr>
          <p:spPr>
            <a:xfrm>
              <a:off x="8870400" y="1124640"/>
              <a:ext cx="8489880" cy="8501760"/>
            </a:xfrm>
            <a:custGeom>
              <a:avLst/>
              <a:gdLst>
                <a:gd name="textAreaLeft" fmla="*/ 0 w 8489880"/>
                <a:gd name="textAreaRight" fmla="*/ 8490240 w 8489880"/>
                <a:gd name="textAreaTop" fmla="*/ 0 h 8501760"/>
                <a:gd name="textAreaBottom" fmla="*/ 8502120 h 8501760"/>
              </a:gdLst>
              <a:ahLst/>
              <a:rect l="textAreaLeft" t="textAreaTop" r="textAreaRight" b="textAreaBottom"/>
              <a:pathLst>
                <a:path w="11582400" h="11598581">
                  <a:moveTo>
                    <a:pt x="0" y="0"/>
                  </a:moveTo>
                  <a:lnTo>
                    <a:pt x="11582400" y="0"/>
                  </a:lnTo>
                  <a:lnTo>
                    <a:pt x="11582400" y="11598581"/>
                  </a:lnTo>
                  <a:lnTo>
                    <a:pt x="0" y="11598581"/>
                  </a:lnTo>
                  <a:close/>
                </a:path>
              </a:pathLst>
            </a:custGeom>
            <a:blipFill rotWithShape="0">
              <a:blip r:embed="rId1">
                <a:alphaModFix amt="0"/>
              </a:blip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640" name="TextBox 5"/>
            <p:cNvSpPr/>
            <p:nvPr/>
          </p:nvSpPr>
          <p:spPr>
            <a:xfrm>
              <a:off x="8870400" y="1082880"/>
              <a:ext cx="8489880" cy="85435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ctr">
              <a:noAutofit/>
            </a:bodyPr>
            <a:p>
              <a:pPr algn="ctr">
                <a:lnSpc>
                  <a:spcPts val="2591"/>
                </a:lnSpc>
              </a:pPr>
              <a:r>
                <a:rPr b="1" lang="en-US" sz="1800" spc="-1" strike="noStrike">
                  <a:solidFill>
                    <a:srgbClr val="ffffff"/>
                  </a:solidFill>
                  <a:latin typeface="Arial Bold"/>
                  <a:ea typeface="Arial Bold"/>
                </a:rPr>
                <a:t>IMAGEN</a:t>
              </a:r>
              <a:endParaRPr b="0" lang="es-BO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1641" name="Group 6"/>
          <p:cNvGrpSpPr/>
          <p:nvPr/>
        </p:nvGrpSpPr>
        <p:grpSpPr>
          <a:xfrm>
            <a:off x="14797800" y="8639640"/>
            <a:ext cx="2461320" cy="852480"/>
            <a:chOff x="14797800" y="8639640"/>
            <a:chExt cx="2461320" cy="852480"/>
          </a:xfrm>
        </p:grpSpPr>
        <p:sp>
          <p:nvSpPr>
            <p:cNvPr id="1642" name="Freeform 7"/>
            <p:cNvSpPr/>
            <p:nvPr/>
          </p:nvSpPr>
          <p:spPr>
            <a:xfrm>
              <a:off x="14797800" y="8639640"/>
              <a:ext cx="2461320" cy="852480"/>
            </a:xfrm>
            <a:custGeom>
              <a:avLst/>
              <a:gdLst>
                <a:gd name="textAreaLeft" fmla="*/ 0 w 2461320"/>
                <a:gd name="textAreaRight" fmla="*/ 2461680 w 2461320"/>
                <a:gd name="textAreaTop" fmla="*/ 0 h 852480"/>
                <a:gd name="textAreaBottom" fmla="*/ 852840 h 852480"/>
              </a:gdLst>
              <a:ahLst/>
              <a:rect l="textAreaLeft" t="textAreaTop" r="textAreaRight" b="textAreaBottom"/>
              <a:pathLst>
                <a:path w="4172204" h="1445260">
                  <a:moveTo>
                    <a:pt x="0" y="0"/>
                  </a:moveTo>
                  <a:lnTo>
                    <a:pt x="4172204" y="0"/>
                  </a:lnTo>
                  <a:lnTo>
                    <a:pt x="4172204" y="1445260"/>
                  </a:lnTo>
                  <a:lnTo>
                    <a:pt x="0" y="1445260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2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grpSp>
        <p:nvGrpSpPr>
          <p:cNvPr id="1643" name="Group 8"/>
          <p:cNvGrpSpPr/>
          <p:nvPr/>
        </p:nvGrpSpPr>
        <p:grpSpPr>
          <a:xfrm>
            <a:off x="11579040" y="5530680"/>
            <a:ext cx="5126400" cy="1937520"/>
            <a:chOff x="11579040" y="5530680"/>
            <a:chExt cx="5126400" cy="1937520"/>
          </a:xfrm>
        </p:grpSpPr>
        <p:sp>
          <p:nvSpPr>
            <p:cNvPr id="1644" name="Freeform 9"/>
            <p:cNvSpPr/>
            <p:nvPr/>
          </p:nvSpPr>
          <p:spPr>
            <a:xfrm>
              <a:off x="11579040" y="5586480"/>
              <a:ext cx="5126400" cy="1881720"/>
            </a:xfrm>
            <a:custGeom>
              <a:avLst/>
              <a:gdLst>
                <a:gd name="textAreaLeft" fmla="*/ 0 w 5126400"/>
                <a:gd name="textAreaRight" fmla="*/ 5126760 w 5126400"/>
                <a:gd name="textAreaTop" fmla="*/ 0 h 1881720"/>
                <a:gd name="textAreaBottom" fmla="*/ 1882080 h 1881720"/>
              </a:gdLst>
              <a:ahLst/>
              <a:rect l="textAreaLeft" t="textAreaTop" r="textAreaRight" b="textAreaBottom"/>
              <a:pathLst>
                <a:path w="6994045" h="2567488">
                  <a:moveTo>
                    <a:pt x="0" y="0"/>
                  </a:moveTo>
                  <a:lnTo>
                    <a:pt x="6994045" y="0"/>
                  </a:lnTo>
                  <a:lnTo>
                    <a:pt x="6994045" y="2567488"/>
                  </a:lnTo>
                  <a:lnTo>
                    <a:pt x="0" y="2567488"/>
                  </a:lnTo>
                  <a:close/>
                </a:path>
              </a:pathLst>
            </a:custGeom>
            <a:blipFill rotWithShape="0">
              <a:blip r:embed="rId3">
                <a:alphaModFix amt="0"/>
              </a:blip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645" name="TextBox 10"/>
            <p:cNvSpPr/>
            <p:nvPr/>
          </p:nvSpPr>
          <p:spPr>
            <a:xfrm>
              <a:off x="11579040" y="5530680"/>
              <a:ext cx="5126400" cy="19375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b">
              <a:noAutofit/>
            </a:bodyPr>
            <a:p>
              <a:pPr>
                <a:lnSpc>
                  <a:spcPts val="4201"/>
                </a:lnSpc>
              </a:pPr>
              <a:r>
                <a:rPr b="0" lang="en-US" sz="3500" spc="-1" strike="noStrike">
                  <a:solidFill>
                    <a:srgbClr val="000000"/>
                  </a:solidFill>
                  <a:latin typeface="Calibri (MS)"/>
                  <a:ea typeface="Calibri (MS)"/>
                </a:rPr>
                <a:t>INRA: Presupuesto inscrito Vs Disponible Gestión 2025</a:t>
              </a:r>
              <a:endParaRPr b="0" lang="es-BO" sz="3500" spc="-1" strike="noStrike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1646" name="Group 11"/>
          <p:cNvGrpSpPr/>
          <p:nvPr/>
        </p:nvGrpSpPr>
        <p:grpSpPr>
          <a:xfrm>
            <a:off x="9308520" y="1001160"/>
            <a:ext cx="8216280" cy="3633480"/>
            <a:chOff x="9308520" y="1001160"/>
            <a:chExt cx="8216280" cy="3633480"/>
          </a:xfrm>
        </p:grpSpPr>
        <p:sp>
          <p:nvSpPr>
            <p:cNvPr id="1647" name="Freeform 12"/>
            <p:cNvSpPr/>
            <p:nvPr/>
          </p:nvSpPr>
          <p:spPr>
            <a:xfrm>
              <a:off x="9308520" y="1001160"/>
              <a:ext cx="8216280" cy="3633480"/>
            </a:xfrm>
            <a:custGeom>
              <a:avLst/>
              <a:gdLst>
                <a:gd name="textAreaLeft" fmla="*/ 0 w 8216280"/>
                <a:gd name="textAreaRight" fmla="*/ 8216640 w 8216280"/>
                <a:gd name="textAreaTop" fmla="*/ 0 h 3633480"/>
                <a:gd name="textAreaBottom" fmla="*/ 3633840 h 3633480"/>
              </a:gdLst>
              <a:ahLst/>
              <a:rect l="textAreaLeft" t="textAreaTop" r="textAreaRight" b="textAreaBottom"/>
              <a:pathLst>
                <a:path w="11720820" h="5183505">
                  <a:moveTo>
                    <a:pt x="0" y="0"/>
                  </a:moveTo>
                  <a:lnTo>
                    <a:pt x="11720820" y="0"/>
                  </a:lnTo>
                  <a:lnTo>
                    <a:pt x="11720820" y="5183505"/>
                  </a:lnTo>
                  <a:lnTo>
                    <a:pt x="0" y="5183505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4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grpSp>
        <p:nvGrpSpPr>
          <p:cNvPr id="1648" name="Group 13"/>
          <p:cNvGrpSpPr/>
          <p:nvPr/>
        </p:nvGrpSpPr>
        <p:grpSpPr>
          <a:xfrm>
            <a:off x="1028880" y="4996080"/>
            <a:ext cx="7718400" cy="4496040"/>
            <a:chOff x="1028880" y="4996080"/>
            <a:chExt cx="7718400" cy="4496040"/>
          </a:xfrm>
        </p:grpSpPr>
        <p:sp>
          <p:nvSpPr>
            <p:cNvPr id="1649" name="Freeform 14"/>
            <p:cNvSpPr/>
            <p:nvPr/>
          </p:nvSpPr>
          <p:spPr>
            <a:xfrm>
              <a:off x="1028880" y="4996080"/>
              <a:ext cx="7718400" cy="4496040"/>
            </a:xfrm>
            <a:custGeom>
              <a:avLst/>
              <a:gdLst>
                <a:gd name="textAreaLeft" fmla="*/ 0 w 7718400"/>
                <a:gd name="textAreaRight" fmla="*/ 7718760 w 7718400"/>
                <a:gd name="textAreaTop" fmla="*/ 0 h 4496040"/>
                <a:gd name="textAreaBottom" fmla="*/ 4496400 h 4496040"/>
              </a:gdLst>
              <a:ahLst/>
              <a:rect l="textAreaLeft" t="textAreaTop" r="textAreaRight" b="textAreaBottom"/>
              <a:pathLst>
                <a:path w="11933461" h="6951472">
                  <a:moveTo>
                    <a:pt x="0" y="0"/>
                  </a:moveTo>
                  <a:lnTo>
                    <a:pt x="11933461" y="0"/>
                  </a:lnTo>
                  <a:lnTo>
                    <a:pt x="11933461" y="6951472"/>
                  </a:lnTo>
                  <a:lnTo>
                    <a:pt x="0" y="6951472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5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grpSp>
        <p:nvGrpSpPr>
          <p:cNvPr id="1650" name="Group 15"/>
          <p:cNvGrpSpPr/>
          <p:nvPr/>
        </p:nvGrpSpPr>
        <p:grpSpPr>
          <a:xfrm>
            <a:off x="9443520" y="6384960"/>
            <a:ext cx="1559880" cy="1330200"/>
            <a:chOff x="9443520" y="6384960"/>
            <a:chExt cx="1559880" cy="1330200"/>
          </a:xfrm>
        </p:grpSpPr>
        <p:sp>
          <p:nvSpPr>
            <p:cNvPr id="1651" name="Freeform 16"/>
            <p:cNvSpPr/>
            <p:nvPr/>
          </p:nvSpPr>
          <p:spPr>
            <a:xfrm rot="10800000">
              <a:off x="9452520" y="6393960"/>
              <a:ext cx="1541520" cy="1311840"/>
            </a:xfrm>
            <a:custGeom>
              <a:avLst/>
              <a:gdLst>
                <a:gd name="textAreaLeft" fmla="*/ 0 w 1541520"/>
                <a:gd name="textAreaRight" fmla="*/ 1541880 w 1541520"/>
                <a:gd name="textAreaTop" fmla="*/ 0 h 1311840"/>
                <a:gd name="textAreaBottom" fmla="*/ 1312200 h 1311840"/>
              </a:gdLst>
              <a:ahLst/>
              <a:rect l="textAreaLeft" t="textAreaTop" r="textAreaRight" b="textAreaBottom"/>
              <a:pathLst>
                <a:path w="2796413" h="2379726">
                  <a:moveTo>
                    <a:pt x="0" y="594995"/>
                  </a:moveTo>
                  <a:lnTo>
                    <a:pt x="1604010" y="594995"/>
                  </a:lnTo>
                  <a:lnTo>
                    <a:pt x="1604010" y="0"/>
                  </a:lnTo>
                  <a:lnTo>
                    <a:pt x="2796413" y="1189863"/>
                  </a:lnTo>
                  <a:lnTo>
                    <a:pt x="1604010" y="2379726"/>
                  </a:lnTo>
                  <a:lnTo>
                    <a:pt x="1604010" y="1784858"/>
                  </a:lnTo>
                  <a:lnTo>
                    <a:pt x="0" y="1784858"/>
                  </a:lnTo>
                  <a:close/>
                </a:path>
              </a:pathLst>
            </a:custGeom>
            <a:solidFill>
              <a:srgbClr val="c9a75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652" name="Freeform 17"/>
            <p:cNvSpPr/>
            <p:nvPr/>
          </p:nvSpPr>
          <p:spPr>
            <a:xfrm rot="10800000">
              <a:off x="9443520" y="6384960"/>
              <a:ext cx="1559880" cy="1330200"/>
            </a:xfrm>
            <a:custGeom>
              <a:avLst/>
              <a:gdLst>
                <a:gd name="textAreaLeft" fmla="*/ 0 w 1559880"/>
                <a:gd name="textAreaRight" fmla="*/ 1560240 w 1559880"/>
                <a:gd name="textAreaTop" fmla="*/ 0 h 1330200"/>
                <a:gd name="textAreaBottom" fmla="*/ 1330560 h 1330200"/>
              </a:gdLst>
              <a:ahLst/>
              <a:rect l="textAreaLeft" t="textAreaTop" r="textAreaRight" b="textAreaBottom"/>
              <a:pathLst>
                <a:path w="2830195" h="2413461">
                  <a:moveTo>
                    <a:pt x="16891" y="594972"/>
                  </a:moveTo>
                  <a:lnTo>
                    <a:pt x="1620901" y="594972"/>
                  </a:lnTo>
                  <a:lnTo>
                    <a:pt x="1620901" y="611863"/>
                  </a:lnTo>
                  <a:lnTo>
                    <a:pt x="1604010" y="611863"/>
                  </a:lnTo>
                  <a:lnTo>
                    <a:pt x="1604010" y="16868"/>
                  </a:lnTo>
                  <a:cubicBezTo>
                    <a:pt x="1604010" y="10010"/>
                    <a:pt x="1608074" y="3787"/>
                    <a:pt x="1614424" y="1247"/>
                  </a:cubicBezTo>
                  <a:cubicBezTo>
                    <a:pt x="1620774" y="-1293"/>
                    <a:pt x="1628013" y="104"/>
                    <a:pt x="1632839" y="4930"/>
                  </a:cubicBezTo>
                  <a:lnTo>
                    <a:pt x="2825242" y="1194793"/>
                  </a:lnTo>
                  <a:cubicBezTo>
                    <a:pt x="2828417" y="1197968"/>
                    <a:pt x="2830195" y="1202286"/>
                    <a:pt x="2830195" y="1206731"/>
                  </a:cubicBezTo>
                  <a:cubicBezTo>
                    <a:pt x="2830195" y="1211176"/>
                    <a:pt x="2828417" y="1215494"/>
                    <a:pt x="2825242" y="1218669"/>
                  </a:cubicBezTo>
                  <a:lnTo>
                    <a:pt x="1632839" y="2408532"/>
                  </a:lnTo>
                  <a:cubicBezTo>
                    <a:pt x="1628013" y="2413358"/>
                    <a:pt x="1620774" y="2414755"/>
                    <a:pt x="1614424" y="2412215"/>
                  </a:cubicBezTo>
                  <a:cubicBezTo>
                    <a:pt x="1608074" y="2409675"/>
                    <a:pt x="1604010" y="2403452"/>
                    <a:pt x="1604010" y="2396594"/>
                  </a:cubicBezTo>
                  <a:lnTo>
                    <a:pt x="1604010" y="1801726"/>
                  </a:lnTo>
                  <a:lnTo>
                    <a:pt x="1620901" y="1801726"/>
                  </a:lnTo>
                  <a:lnTo>
                    <a:pt x="1620901" y="1818617"/>
                  </a:lnTo>
                  <a:lnTo>
                    <a:pt x="16891" y="1818617"/>
                  </a:lnTo>
                  <a:cubicBezTo>
                    <a:pt x="7493" y="1818617"/>
                    <a:pt x="0" y="1810997"/>
                    <a:pt x="0" y="1801726"/>
                  </a:cubicBezTo>
                  <a:lnTo>
                    <a:pt x="0" y="611863"/>
                  </a:lnTo>
                  <a:cubicBezTo>
                    <a:pt x="0" y="602465"/>
                    <a:pt x="7620" y="594972"/>
                    <a:pt x="16891" y="594972"/>
                  </a:cubicBezTo>
                  <a:moveTo>
                    <a:pt x="16891" y="628881"/>
                  </a:moveTo>
                  <a:lnTo>
                    <a:pt x="16891" y="611863"/>
                  </a:lnTo>
                  <a:lnTo>
                    <a:pt x="33909" y="611863"/>
                  </a:lnTo>
                  <a:lnTo>
                    <a:pt x="33909" y="1801726"/>
                  </a:lnTo>
                  <a:lnTo>
                    <a:pt x="16891" y="1801726"/>
                  </a:lnTo>
                  <a:lnTo>
                    <a:pt x="16891" y="1784835"/>
                  </a:lnTo>
                  <a:lnTo>
                    <a:pt x="1620901" y="1784835"/>
                  </a:lnTo>
                  <a:cubicBezTo>
                    <a:pt x="1630299" y="1784835"/>
                    <a:pt x="1637792" y="1792455"/>
                    <a:pt x="1637792" y="1801726"/>
                  </a:cubicBezTo>
                  <a:lnTo>
                    <a:pt x="1637792" y="2396721"/>
                  </a:lnTo>
                  <a:lnTo>
                    <a:pt x="1620901" y="2396721"/>
                  </a:lnTo>
                  <a:lnTo>
                    <a:pt x="1608963" y="2384783"/>
                  </a:lnTo>
                  <a:lnTo>
                    <a:pt x="2801366" y="1194920"/>
                  </a:lnTo>
                  <a:lnTo>
                    <a:pt x="2813304" y="1206858"/>
                  </a:lnTo>
                  <a:lnTo>
                    <a:pt x="2801366" y="1218796"/>
                  </a:lnTo>
                  <a:lnTo>
                    <a:pt x="1608963" y="28933"/>
                  </a:lnTo>
                  <a:lnTo>
                    <a:pt x="1620901" y="16995"/>
                  </a:lnTo>
                  <a:lnTo>
                    <a:pt x="1637792" y="16995"/>
                  </a:lnTo>
                  <a:lnTo>
                    <a:pt x="1637792" y="611863"/>
                  </a:lnTo>
                  <a:cubicBezTo>
                    <a:pt x="1637792" y="621261"/>
                    <a:pt x="1630172" y="628754"/>
                    <a:pt x="1620901" y="628754"/>
                  </a:cubicBezTo>
                  <a:lnTo>
                    <a:pt x="16891" y="628754"/>
                  </a:lnTo>
                  <a:close/>
                </a:path>
              </a:pathLst>
            </a:custGeom>
            <a:solidFill>
              <a:srgbClr val="8c3836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grpSp>
        <p:nvGrpSpPr>
          <p:cNvPr id="1653" name="Group 18"/>
          <p:cNvGrpSpPr/>
          <p:nvPr/>
        </p:nvGrpSpPr>
        <p:grpSpPr>
          <a:xfrm>
            <a:off x="7615800" y="2152800"/>
            <a:ext cx="1559880" cy="1330200"/>
            <a:chOff x="7615800" y="2152800"/>
            <a:chExt cx="1559880" cy="1330200"/>
          </a:xfrm>
        </p:grpSpPr>
        <p:sp>
          <p:nvSpPr>
            <p:cNvPr id="1654" name="Freeform 19"/>
            <p:cNvSpPr/>
            <p:nvPr/>
          </p:nvSpPr>
          <p:spPr>
            <a:xfrm>
              <a:off x="7625160" y="2162160"/>
              <a:ext cx="1541520" cy="1311840"/>
            </a:xfrm>
            <a:custGeom>
              <a:avLst/>
              <a:gdLst>
                <a:gd name="textAreaLeft" fmla="*/ 0 w 1541520"/>
                <a:gd name="textAreaRight" fmla="*/ 1541880 w 1541520"/>
                <a:gd name="textAreaTop" fmla="*/ 0 h 1311840"/>
                <a:gd name="textAreaBottom" fmla="*/ 1312200 h 1311840"/>
              </a:gdLst>
              <a:ahLst/>
              <a:rect l="textAreaLeft" t="textAreaTop" r="textAreaRight" b="textAreaBottom"/>
              <a:pathLst>
                <a:path w="2796413" h="2379726">
                  <a:moveTo>
                    <a:pt x="0" y="594995"/>
                  </a:moveTo>
                  <a:lnTo>
                    <a:pt x="1604010" y="594995"/>
                  </a:lnTo>
                  <a:lnTo>
                    <a:pt x="1604010" y="0"/>
                  </a:lnTo>
                  <a:lnTo>
                    <a:pt x="2796413" y="1189863"/>
                  </a:lnTo>
                  <a:lnTo>
                    <a:pt x="1604010" y="2379726"/>
                  </a:lnTo>
                  <a:lnTo>
                    <a:pt x="1604010" y="1784858"/>
                  </a:lnTo>
                  <a:lnTo>
                    <a:pt x="0" y="1784858"/>
                  </a:lnTo>
                  <a:close/>
                </a:path>
              </a:pathLst>
            </a:custGeom>
            <a:solidFill>
              <a:srgbClr val="c9a75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655" name="Freeform 20"/>
            <p:cNvSpPr/>
            <p:nvPr/>
          </p:nvSpPr>
          <p:spPr>
            <a:xfrm>
              <a:off x="7615800" y="2152800"/>
              <a:ext cx="1559880" cy="1330200"/>
            </a:xfrm>
            <a:custGeom>
              <a:avLst/>
              <a:gdLst>
                <a:gd name="textAreaLeft" fmla="*/ 0 w 1559880"/>
                <a:gd name="textAreaRight" fmla="*/ 1560240 w 1559880"/>
                <a:gd name="textAreaTop" fmla="*/ 0 h 1330200"/>
                <a:gd name="textAreaBottom" fmla="*/ 1330560 h 1330200"/>
              </a:gdLst>
              <a:ahLst/>
              <a:rect l="textAreaLeft" t="textAreaTop" r="textAreaRight" b="textAreaBottom"/>
              <a:pathLst>
                <a:path w="2830195" h="2413461">
                  <a:moveTo>
                    <a:pt x="16891" y="594972"/>
                  </a:moveTo>
                  <a:lnTo>
                    <a:pt x="1620901" y="594972"/>
                  </a:lnTo>
                  <a:lnTo>
                    <a:pt x="1620901" y="611863"/>
                  </a:lnTo>
                  <a:lnTo>
                    <a:pt x="1604010" y="611863"/>
                  </a:lnTo>
                  <a:lnTo>
                    <a:pt x="1604010" y="16868"/>
                  </a:lnTo>
                  <a:cubicBezTo>
                    <a:pt x="1604010" y="10010"/>
                    <a:pt x="1608074" y="3787"/>
                    <a:pt x="1614424" y="1247"/>
                  </a:cubicBezTo>
                  <a:cubicBezTo>
                    <a:pt x="1620774" y="-1293"/>
                    <a:pt x="1628013" y="104"/>
                    <a:pt x="1632839" y="4930"/>
                  </a:cubicBezTo>
                  <a:lnTo>
                    <a:pt x="2825242" y="1194793"/>
                  </a:lnTo>
                  <a:cubicBezTo>
                    <a:pt x="2828417" y="1197968"/>
                    <a:pt x="2830195" y="1202286"/>
                    <a:pt x="2830195" y="1206731"/>
                  </a:cubicBezTo>
                  <a:cubicBezTo>
                    <a:pt x="2830195" y="1211176"/>
                    <a:pt x="2828417" y="1215494"/>
                    <a:pt x="2825242" y="1218669"/>
                  </a:cubicBezTo>
                  <a:lnTo>
                    <a:pt x="1632839" y="2408532"/>
                  </a:lnTo>
                  <a:cubicBezTo>
                    <a:pt x="1628013" y="2413358"/>
                    <a:pt x="1620774" y="2414755"/>
                    <a:pt x="1614424" y="2412215"/>
                  </a:cubicBezTo>
                  <a:cubicBezTo>
                    <a:pt x="1608074" y="2409675"/>
                    <a:pt x="1604010" y="2403452"/>
                    <a:pt x="1604010" y="2396594"/>
                  </a:cubicBezTo>
                  <a:lnTo>
                    <a:pt x="1604010" y="1801726"/>
                  </a:lnTo>
                  <a:lnTo>
                    <a:pt x="1620901" y="1801726"/>
                  </a:lnTo>
                  <a:lnTo>
                    <a:pt x="1620901" y="1818617"/>
                  </a:lnTo>
                  <a:lnTo>
                    <a:pt x="16891" y="1818617"/>
                  </a:lnTo>
                  <a:cubicBezTo>
                    <a:pt x="7493" y="1818617"/>
                    <a:pt x="0" y="1810997"/>
                    <a:pt x="0" y="1801726"/>
                  </a:cubicBezTo>
                  <a:lnTo>
                    <a:pt x="0" y="611863"/>
                  </a:lnTo>
                  <a:cubicBezTo>
                    <a:pt x="0" y="602465"/>
                    <a:pt x="7620" y="594972"/>
                    <a:pt x="16891" y="594972"/>
                  </a:cubicBezTo>
                  <a:moveTo>
                    <a:pt x="16891" y="628881"/>
                  </a:moveTo>
                  <a:lnTo>
                    <a:pt x="16891" y="611863"/>
                  </a:lnTo>
                  <a:lnTo>
                    <a:pt x="33909" y="611863"/>
                  </a:lnTo>
                  <a:lnTo>
                    <a:pt x="33909" y="1801726"/>
                  </a:lnTo>
                  <a:lnTo>
                    <a:pt x="16891" y="1801726"/>
                  </a:lnTo>
                  <a:lnTo>
                    <a:pt x="16891" y="1784835"/>
                  </a:lnTo>
                  <a:lnTo>
                    <a:pt x="1620901" y="1784835"/>
                  </a:lnTo>
                  <a:cubicBezTo>
                    <a:pt x="1630299" y="1784835"/>
                    <a:pt x="1637792" y="1792455"/>
                    <a:pt x="1637792" y="1801726"/>
                  </a:cubicBezTo>
                  <a:lnTo>
                    <a:pt x="1637792" y="2396721"/>
                  </a:lnTo>
                  <a:lnTo>
                    <a:pt x="1620901" y="2396721"/>
                  </a:lnTo>
                  <a:lnTo>
                    <a:pt x="1608963" y="2384783"/>
                  </a:lnTo>
                  <a:lnTo>
                    <a:pt x="2801366" y="1194920"/>
                  </a:lnTo>
                  <a:lnTo>
                    <a:pt x="2813304" y="1206858"/>
                  </a:lnTo>
                  <a:lnTo>
                    <a:pt x="2801366" y="1218796"/>
                  </a:lnTo>
                  <a:lnTo>
                    <a:pt x="1608963" y="28933"/>
                  </a:lnTo>
                  <a:lnTo>
                    <a:pt x="1620901" y="16995"/>
                  </a:lnTo>
                  <a:lnTo>
                    <a:pt x="1637792" y="16995"/>
                  </a:lnTo>
                  <a:lnTo>
                    <a:pt x="1637792" y="611863"/>
                  </a:lnTo>
                  <a:cubicBezTo>
                    <a:pt x="1637792" y="621261"/>
                    <a:pt x="1630172" y="628754"/>
                    <a:pt x="1620901" y="628754"/>
                  </a:cubicBezTo>
                  <a:lnTo>
                    <a:pt x="16891" y="628754"/>
                  </a:lnTo>
                  <a:close/>
                </a:path>
              </a:pathLst>
            </a:custGeom>
            <a:solidFill>
              <a:srgbClr val="8c3836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pPr>
                <a:lnSpc>
                  <a:spcPct val="100000"/>
                </a:lnSpc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</p:spTree>
  </p:cSld>
  <p:transition spd="slow">
    <p:push dir="u"/>
  </p:transition>
</p:sld>
</file>

<file path=ppt/slides/slide9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56" name="Google Shape;90;p14"/>
          <p:cNvGrpSpPr/>
          <p:nvPr/>
        </p:nvGrpSpPr>
        <p:grpSpPr>
          <a:xfrm>
            <a:off x="0" y="10136160"/>
            <a:ext cx="18287640" cy="150480"/>
            <a:chOff x="0" y="10136160"/>
            <a:chExt cx="18287640" cy="150480"/>
          </a:xfrm>
        </p:grpSpPr>
        <p:sp>
          <p:nvSpPr>
            <p:cNvPr id="1657" name="Google Shape;91;p14"/>
            <p:cNvSpPr/>
            <p:nvPr/>
          </p:nvSpPr>
          <p:spPr>
            <a:xfrm>
              <a:off x="0" y="10136160"/>
              <a:ext cx="6032160" cy="150480"/>
            </a:xfrm>
            <a:prstGeom prst="rect">
              <a:avLst/>
            </a:prstGeom>
            <a:solidFill>
              <a:srgbClr val="ff313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658" name="Google Shape;92;p14"/>
            <p:cNvSpPr/>
            <p:nvPr/>
          </p:nvSpPr>
          <p:spPr>
            <a:xfrm>
              <a:off x="6127920" y="10136160"/>
              <a:ext cx="6032160" cy="150480"/>
            </a:xfrm>
            <a:prstGeom prst="rect">
              <a:avLst/>
            </a:prstGeom>
            <a:solidFill>
              <a:srgbClr val="ffde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659" name="Google Shape;93;p14"/>
            <p:cNvSpPr/>
            <p:nvPr/>
          </p:nvSpPr>
          <p:spPr>
            <a:xfrm>
              <a:off x="12255480" y="10136160"/>
              <a:ext cx="6032160" cy="150480"/>
            </a:xfrm>
            <a:prstGeom prst="rect">
              <a:avLst/>
            </a:prstGeom>
            <a:solidFill>
              <a:srgbClr val="00bf6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pic>
        <p:nvPicPr>
          <p:cNvPr id="1660" name="Imagen 1" descr=""/>
          <p:cNvPicPr/>
          <p:nvPr/>
        </p:nvPicPr>
        <p:blipFill>
          <a:blip r:embed="rId1"/>
          <a:srcRect l="0" t="0" r="0" b="44473"/>
          <a:stretch/>
        </p:blipFill>
        <p:spPr>
          <a:xfrm>
            <a:off x="3993840" y="1781280"/>
            <a:ext cx="6211800" cy="3996360"/>
          </a:xfrm>
          <a:prstGeom prst="rect">
            <a:avLst/>
          </a:prstGeom>
          <a:ln w="0">
            <a:noFill/>
          </a:ln>
        </p:spPr>
      </p:pic>
      <p:cxnSp>
        <p:nvCxnSpPr>
          <p:cNvPr id="1661" name="Conector recto 3"/>
          <p:cNvCxnSpPr/>
          <p:nvPr/>
        </p:nvCxnSpPr>
        <p:spPr>
          <a:xfrm>
            <a:off x="9297360" y="1867680"/>
            <a:ext cx="360" cy="3567960"/>
          </a:xfrm>
          <a:prstGeom prst="straightConnector1">
            <a:avLst/>
          </a:prstGeom>
          <a:ln>
            <a:solidFill>
              <a:srgbClr val="000000"/>
            </a:solidFill>
            <a:round/>
          </a:ln>
        </p:spPr>
      </p:cxnSp>
      <p:sp>
        <p:nvSpPr>
          <p:cNvPr id="1662" name="CuadroTexto 4"/>
          <p:cNvSpPr/>
          <p:nvPr/>
        </p:nvSpPr>
        <p:spPr>
          <a:xfrm>
            <a:off x="9297720" y="2759040"/>
            <a:ext cx="6375600" cy="161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es-MX" sz="5000" spc="-1" strike="noStrike">
                <a:solidFill>
                  <a:srgbClr val="e2ac00"/>
                </a:solidFill>
                <a:latin typeface="Arial"/>
                <a:ea typeface="Arial"/>
              </a:rPr>
              <a:t>MINISTERIO DE LA PRESIDENCIA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63" name="Google Shape;95;p14"/>
          <p:cNvSpPr/>
          <p:nvPr/>
        </p:nvSpPr>
        <p:spPr>
          <a:xfrm>
            <a:off x="2793240" y="5568840"/>
            <a:ext cx="13466520" cy="2286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s-MX" sz="5000" spc="-1" strike="noStrike">
                <a:solidFill>
                  <a:schemeClr val="dk1"/>
                </a:solidFill>
                <a:latin typeface="Arial"/>
                <a:ea typeface="Arial"/>
              </a:rPr>
              <a:t>EMPRESA ESTATAL DE TELEVISIÓN 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s-MX" sz="5000" spc="-1" strike="noStrike">
                <a:solidFill>
                  <a:schemeClr val="dk1"/>
                </a:solidFill>
                <a:latin typeface="Arial"/>
                <a:ea typeface="Arial"/>
              </a:rPr>
              <a:t>BOLIVIA TV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slow">
    <p:wipe dir="l"/>
  </p:transition>
</p:sld>
</file>

<file path=ppt/slides/slide9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4" name="Google Shape;202;p19"/>
          <p:cNvSpPr/>
          <p:nvPr/>
        </p:nvSpPr>
        <p:spPr>
          <a:xfrm>
            <a:off x="1839600" y="427320"/>
            <a:ext cx="14242320" cy="890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73000"/>
              </a:lnSpc>
            </a:pPr>
            <a:r>
              <a:rPr b="1" lang="en-US" sz="8000" spc="-1" strike="noStrike">
                <a:solidFill>
                  <a:srgbClr val="e2ac00"/>
                </a:solidFill>
                <a:latin typeface="Arial"/>
                <a:ea typeface="Arial"/>
              </a:rPr>
              <a:t>INFORMACIÓN FINANCIERA</a:t>
            </a:r>
            <a:endParaRPr b="0" lang="es-BO" sz="8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665" name="Imagen 1" descr=""/>
          <p:cNvPicPr/>
          <p:nvPr/>
        </p:nvPicPr>
        <p:blipFill>
          <a:blip r:embed="rId1"/>
          <a:stretch/>
        </p:blipFill>
        <p:spPr>
          <a:xfrm>
            <a:off x="2991240" y="1227960"/>
            <a:ext cx="11194560" cy="8804160"/>
          </a:xfrm>
          <a:prstGeom prst="rect">
            <a:avLst/>
          </a:prstGeom>
          <a:ln w="0">
            <a:noFill/>
          </a:ln>
        </p:spPr>
      </p:pic>
    </p:spTree>
  </p:cSld>
  <p:transition spd="slow">
    <p:push dir="u"/>
  </p:transition>
</p:sld>
</file>

<file path=ppt/slides/slide9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6" name="Google Shape;202;p19"/>
          <p:cNvSpPr/>
          <p:nvPr/>
        </p:nvSpPr>
        <p:spPr>
          <a:xfrm>
            <a:off x="988560" y="513360"/>
            <a:ext cx="14242320" cy="890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73000"/>
              </a:lnSpc>
            </a:pPr>
            <a:r>
              <a:rPr b="1" lang="en-US" sz="8000" spc="-1" strike="noStrike">
                <a:solidFill>
                  <a:srgbClr val="e2ac00"/>
                </a:solidFill>
                <a:latin typeface="Arial"/>
                <a:ea typeface="Arial"/>
              </a:rPr>
              <a:t>INFORMACIÓN FINANCIERA</a:t>
            </a:r>
            <a:endParaRPr b="0" lang="es-BO" sz="80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667" name="Tabla 2"/>
          <p:cNvGraphicFramePr/>
          <p:nvPr/>
        </p:nvGraphicFramePr>
        <p:xfrm>
          <a:off x="2286000" y="2502720"/>
          <a:ext cx="13702680" cy="2524320"/>
        </p:xfrm>
        <a:graphic>
          <a:graphicData uri="http://schemas.openxmlformats.org/drawingml/2006/table">
            <a:tbl>
              <a:tblPr/>
              <a:tblGrid>
                <a:gridCol w="6753240"/>
                <a:gridCol w="4597920"/>
                <a:gridCol w="2351160"/>
              </a:tblGrid>
              <a:tr h="593640">
                <a:tc>
                  <a:txBody>
                    <a:bodyPr lIns="102600" rIns="102600" tIns="0" bIns="0" anchor="t">
                      <a:noAutofit/>
                    </a:bodyPr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b="0" lang="es-ES" sz="36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  <a:endParaRPr b="0" lang="es-BO" sz="3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102600" marR="1026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102600" rIns="102600" tIns="0" bIns="0" anchor="t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es-ES" sz="36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2025</a:t>
                      </a:r>
                      <a:endParaRPr b="0" lang="es-BO" sz="3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102600" marR="1026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102600" rIns="102600" tIns="0" bIns="0" anchor="t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es-ES" sz="36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  <a:endParaRPr b="0" lang="es-BO" sz="3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102600" marR="1026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</a:tr>
              <a:tr h="593640">
                <a:tc>
                  <a:txBody>
                    <a:bodyPr lIns="102600" rIns="102600" tIns="0" bIns="0" anchor="t">
                      <a:noAutofit/>
                    </a:bodyPr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b="0" lang="es-ES" sz="36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RECURSOS CORRIENTES</a:t>
                      </a:r>
                      <a:endParaRPr b="0" lang="es-BO" sz="3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102600" marR="1026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102600" rIns="102600" tIns="0" bIns="0" anchor="t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es-ES" sz="3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65.749.053,83</a:t>
                      </a:r>
                      <a:endParaRPr b="0" lang="es-BO" sz="3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102600" marR="1026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102600" rIns="102600" tIns="0" bIns="0" anchor="t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es-ES" sz="3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100%</a:t>
                      </a:r>
                      <a:endParaRPr b="0" lang="es-BO" sz="3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102600" marR="1026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593640">
                <a:tc>
                  <a:txBody>
                    <a:bodyPr lIns="102600" rIns="102600" tIns="0" bIns="0" anchor="t">
                      <a:noAutofit/>
                    </a:bodyPr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b="0" lang="es-ES" sz="36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GASTOS CORRIENTES</a:t>
                      </a:r>
                      <a:endParaRPr b="0" lang="es-BO" sz="3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102600" marR="1026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102600" rIns="102600" tIns="0" bIns="0" anchor="t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es-ES" sz="3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66.762.514,69</a:t>
                      </a:r>
                      <a:endParaRPr b="0" lang="es-BO" sz="3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102600" marR="1026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lIns="102600" rIns="102600" tIns="0" bIns="0" anchor="t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es-ES" sz="3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102%</a:t>
                      </a:r>
                      <a:endParaRPr b="0" lang="es-BO" sz="3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102600" marR="1026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593640">
                <a:tc>
                  <a:txBody>
                    <a:bodyPr lIns="102600" rIns="102600" tIns="0" bIns="0" anchor="t">
                      <a:noAutofit/>
                    </a:bodyPr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b="0" lang="es-ES" sz="36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RESULTADO DEL EJERCICIO</a:t>
                      </a:r>
                      <a:endParaRPr b="0" lang="es-BO" sz="3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102600" marR="1026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102600" rIns="102600" tIns="0" bIns="0" anchor="t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es-ES" sz="3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-1.103.457,86</a:t>
                      </a:r>
                      <a:endParaRPr b="0" lang="es-BO" sz="3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102600" marR="1026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102600" rIns="102600" tIns="0" bIns="0" anchor="t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es-ES" sz="3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  <a:endParaRPr b="0" lang="es-BO" sz="3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102600" marR="1026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  <p:sp>
        <p:nvSpPr>
          <p:cNvPr id="1668" name="Rectangle 1"/>
          <p:cNvSpPr/>
          <p:nvPr/>
        </p:nvSpPr>
        <p:spPr>
          <a:xfrm>
            <a:off x="4062600" y="1292040"/>
            <a:ext cx="10750320" cy="164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137160" rIns="137160" tIns="68760" bIns="68760" anchor="ctr">
            <a:spAutoFit/>
          </a:bodyPr>
          <a:p>
            <a:pPr algn="ctr" defTabSz="1371600">
              <a:lnSpc>
                <a:spcPct val="100000"/>
              </a:lnSpc>
            </a:pPr>
            <a:r>
              <a:rPr b="1" lang="es-ES" sz="3600" spc="-1" strike="noStrike">
                <a:solidFill>
                  <a:schemeClr val="dk1"/>
                </a:solidFill>
                <a:latin typeface="Calibri"/>
                <a:ea typeface="Times New Roman"/>
              </a:rPr>
              <a:t>ESTADO DE RESULTADOS BOLIVIA TV</a:t>
            </a:r>
            <a:endParaRPr b="0" lang="es-BO" sz="3600" spc="-1" strike="noStrike">
              <a:solidFill>
                <a:srgbClr val="000000"/>
              </a:solidFill>
              <a:latin typeface="Arial"/>
            </a:endParaRPr>
          </a:p>
          <a:p>
            <a:pPr algn="ctr" defTabSz="1371600">
              <a:lnSpc>
                <a:spcPct val="100000"/>
              </a:lnSpc>
            </a:pPr>
            <a:r>
              <a:rPr b="0" lang="es-ES" sz="3600" spc="-1" strike="noStrike">
                <a:solidFill>
                  <a:schemeClr val="dk1"/>
                </a:solidFill>
                <a:latin typeface="Calibri"/>
                <a:ea typeface="Times New Roman"/>
              </a:rPr>
              <a:t>(Expresado en Bolivianos)</a:t>
            </a:r>
            <a:endParaRPr b="0" lang="es-BO" sz="3600" spc="-1" strike="noStrike">
              <a:solidFill>
                <a:srgbClr val="000000"/>
              </a:solidFill>
              <a:latin typeface="Arial"/>
            </a:endParaRPr>
          </a:p>
          <a:p>
            <a:pPr defTabSz="1371600">
              <a:lnSpc>
                <a:spcPct val="100000"/>
              </a:lnSpc>
            </a:pPr>
            <a:endParaRPr b="0" lang="es-BO" sz="27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669" name="Tabla 6"/>
          <p:cNvGraphicFramePr/>
          <p:nvPr/>
        </p:nvGraphicFramePr>
        <p:xfrm>
          <a:off x="2286000" y="6124680"/>
          <a:ext cx="13702680" cy="5047560"/>
        </p:xfrm>
        <a:graphic>
          <a:graphicData uri="http://schemas.openxmlformats.org/drawingml/2006/table">
            <a:tbl>
              <a:tblPr/>
              <a:tblGrid>
                <a:gridCol w="6845040"/>
                <a:gridCol w="3579840"/>
                <a:gridCol w="3277440"/>
              </a:tblGrid>
              <a:tr h="1224720">
                <a:tc rowSpan="2">
                  <a:txBody>
                    <a:bodyPr lIns="102600" rIns="102600" tIns="0" bIns="0" anchor="t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es-ES" sz="36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  <a:endParaRPr b="0" lang="es-BO" sz="3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es-ES" sz="36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TIPO DE PERSONAL o CONSULTORÍAS</a:t>
                      </a:r>
                      <a:endParaRPr b="0" lang="es-BO" sz="3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102600" marR="1026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 gridSpan="2">
                  <a:txBody>
                    <a:bodyPr lIns="102600" rIns="102600" tIns="0" bIns="0" anchor="t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es-ES" sz="36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GESTIÓN 2025</a:t>
                      </a:r>
                      <a:endParaRPr b="0" lang="es-BO" sz="3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es-ES" sz="36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CANTIDAD</a:t>
                      </a:r>
                      <a:endParaRPr b="0" lang="es-BO" sz="3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102600" marR="1026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es-BO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</a:tr>
              <a:tr h="63072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es-BO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102600" rIns="102600" tIns="0" bIns="0" anchor="t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1" lang="es-ES" sz="3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PROGRAMADO</a:t>
                      </a:r>
                      <a:endParaRPr b="0" lang="es-BO" sz="3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102600" marR="1026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102600" rIns="102600" tIns="0" bIns="0" anchor="t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1" lang="es-ES" sz="3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CONTRATADO</a:t>
                      </a:r>
                      <a:endParaRPr b="0" lang="es-BO" sz="3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102600" marR="1026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593640">
                <a:tc>
                  <a:txBody>
                    <a:bodyPr lIns="102600" rIns="102600" tIns="0" bIns="0" anchor="t">
                      <a:noAutofit/>
                    </a:bodyPr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b="0" lang="es-ES" sz="36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Personal de planta (ITEM)</a:t>
                      </a:r>
                      <a:endParaRPr b="0" lang="es-BO" sz="3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102600" marR="1026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102600" rIns="102600" tIns="0" bIns="0" anchor="t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es-ES" sz="3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272</a:t>
                      </a:r>
                      <a:endParaRPr b="0" lang="es-BO" sz="3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102600" marR="1026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lIns="102600" rIns="102600" tIns="0" bIns="0" anchor="t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es-ES" sz="3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249</a:t>
                      </a:r>
                      <a:endParaRPr b="0" lang="es-BO" sz="3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102600" marR="1026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593640">
                <a:tc>
                  <a:txBody>
                    <a:bodyPr lIns="102600" rIns="102600" tIns="0" bIns="0" anchor="t">
                      <a:noAutofit/>
                    </a:bodyPr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b="0" lang="es-ES" sz="36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Consultores Individuales de Línea</a:t>
                      </a:r>
                      <a:endParaRPr b="0" lang="es-BO" sz="3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102600" marR="1026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102600" rIns="102600" tIns="0" bIns="0" anchor="t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es-ES" sz="3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190</a:t>
                      </a:r>
                      <a:endParaRPr b="0" lang="es-BO" sz="3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102600" marR="1026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102600" rIns="102600" tIns="0" bIns="0" anchor="t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es-ES" sz="3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190</a:t>
                      </a:r>
                      <a:endParaRPr b="0" lang="es-BO" sz="3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102600" marR="1026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593640">
                <a:tc>
                  <a:txBody>
                    <a:bodyPr lIns="102600" rIns="102600" tIns="0" bIns="0" anchor="t">
                      <a:noAutofit/>
                    </a:bodyPr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b="0" lang="es-ES" sz="36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RESULTADO DEL EJERCICIO</a:t>
                      </a:r>
                      <a:endParaRPr b="0" lang="es-BO" sz="3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102600" marR="1026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102600" rIns="102600" tIns="0" bIns="0" anchor="t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1" lang="es-ES" sz="3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462</a:t>
                      </a:r>
                      <a:endParaRPr b="0" lang="es-BO" sz="3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102600" marR="1026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lIns="102600" rIns="102600" tIns="0" bIns="0" anchor="t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1" lang="es-ES" sz="3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439</a:t>
                      </a:r>
                      <a:endParaRPr b="0" lang="es-BO" sz="3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102600" marR="1026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</a:tbl>
          </a:graphicData>
        </a:graphic>
      </p:graphicFrame>
      <p:sp>
        <p:nvSpPr>
          <p:cNvPr id="1670" name="Rectangle 2"/>
          <p:cNvSpPr/>
          <p:nvPr/>
        </p:nvSpPr>
        <p:spPr>
          <a:xfrm>
            <a:off x="6386400" y="5265720"/>
            <a:ext cx="6703560" cy="68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137160" rIns="137160" tIns="68760" bIns="68760" anchor="ctr">
            <a:spAutoFit/>
          </a:bodyPr>
          <a:p>
            <a:pPr defTabSz="1371600">
              <a:lnSpc>
                <a:spcPct val="100000"/>
              </a:lnSpc>
            </a:pPr>
            <a:r>
              <a:rPr b="1" lang="es-ES" sz="3600" spc="-1" strike="noStrike">
                <a:solidFill>
                  <a:schemeClr val="dk1"/>
                </a:solidFill>
                <a:latin typeface="Calibri"/>
                <a:ea typeface="Times New Roman"/>
              </a:rPr>
              <a:t>PERSONAL y CONSULTORÍAS</a:t>
            </a:r>
            <a:endParaRPr b="0" lang="es-BO" sz="3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slow">
    <p:push dir="u"/>
  </p:transition>
</p:sld>
</file>

<file path=ppt/slides/slide9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1" name="Google Shape;202;p19"/>
          <p:cNvSpPr/>
          <p:nvPr/>
        </p:nvSpPr>
        <p:spPr>
          <a:xfrm>
            <a:off x="670320" y="556200"/>
            <a:ext cx="14242320" cy="1101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73000"/>
              </a:lnSpc>
            </a:pPr>
            <a:r>
              <a:rPr b="1" lang="en-US" sz="9900" spc="-1" strike="noStrike">
                <a:solidFill>
                  <a:srgbClr val="e2ac00"/>
                </a:solidFill>
                <a:latin typeface="Arial"/>
                <a:ea typeface="Arial"/>
              </a:rPr>
              <a:t>PRODUCCIÓN BTV</a:t>
            </a:r>
            <a:endParaRPr b="0" lang="es-BO" sz="99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672" name="Tabla 2"/>
          <p:cNvGraphicFramePr/>
          <p:nvPr/>
        </p:nvGraphicFramePr>
        <p:xfrm>
          <a:off x="2521080" y="2649960"/>
          <a:ext cx="13258440" cy="3786480"/>
        </p:xfrm>
        <a:graphic>
          <a:graphicData uri="http://schemas.openxmlformats.org/drawingml/2006/table">
            <a:tbl>
              <a:tblPr/>
              <a:tblGrid>
                <a:gridCol w="9837360"/>
                <a:gridCol w="3421080"/>
              </a:tblGrid>
              <a:tr h="593640">
                <a:tc>
                  <a:txBody>
                    <a:bodyPr lIns="102600" rIns="102600" tIns="0" bIns="0" anchor="t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es-ES" sz="36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PRODUCCIÓN</a:t>
                      </a:r>
                      <a:endParaRPr b="0" lang="es-BO" sz="3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102600" marR="1026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102600" rIns="102600" tIns="0" bIns="0" anchor="t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es-ES" sz="36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CANTIDAD</a:t>
                      </a:r>
                      <a:endParaRPr b="0" lang="es-BO" sz="3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102600" marR="1026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</a:tr>
              <a:tr h="593640">
                <a:tc>
                  <a:txBody>
                    <a:bodyPr lIns="102600" rIns="102600" tIns="0" bIns="0" anchor="t">
                      <a:noAutofit/>
                    </a:bodyPr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b="0" lang="es-ES" sz="36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Programas de Producción Propia</a:t>
                      </a:r>
                      <a:endParaRPr b="0" lang="es-BO" sz="3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102600" marR="1026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102600" rIns="102600" tIns="0" bIns="0" anchor="t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es-ES" sz="3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  <a:endParaRPr b="0" lang="es-BO" sz="3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102600" marR="1026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593640">
                <a:tc>
                  <a:txBody>
                    <a:bodyPr lIns="102600" rIns="102600" tIns="0" bIns="0" anchor="t">
                      <a:noAutofit/>
                    </a:bodyPr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b="0" lang="es-ES" sz="36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Eventos Especiales</a:t>
                      </a:r>
                      <a:endParaRPr b="0" lang="es-BO" sz="3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102600" marR="1026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102600" rIns="102600" tIns="0" bIns="0" anchor="t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es-ES" sz="3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26</a:t>
                      </a:r>
                      <a:endParaRPr b="0" lang="es-BO" sz="3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102600" marR="1026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593640">
                <a:tc>
                  <a:txBody>
                    <a:bodyPr lIns="102600" rIns="102600" tIns="0" bIns="0" anchor="t">
                      <a:noAutofit/>
                    </a:bodyPr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b="0" lang="es-ES" sz="36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Ventas de Servicios</a:t>
                      </a:r>
                      <a:endParaRPr b="0" lang="es-BO" sz="3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102600" marR="1026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102600" rIns="102600" tIns="0" bIns="0" anchor="t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es-ES" sz="3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  <a:endParaRPr b="0" lang="es-BO" sz="3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102600" marR="1026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593640">
                <a:tc>
                  <a:txBody>
                    <a:bodyPr lIns="102600" rIns="102600" tIns="0" bIns="0" anchor="t">
                      <a:noAutofit/>
                    </a:bodyPr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b="0" lang="es-ES" sz="36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Partidos de Fútbol</a:t>
                      </a:r>
                      <a:endParaRPr b="0" lang="es-BO" sz="3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102600" marR="1026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102600" rIns="102600" tIns="0" bIns="0" anchor="t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es-ES" sz="3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401</a:t>
                      </a:r>
                      <a:endParaRPr b="0" lang="es-BO" sz="3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102600" marR="1026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593640">
                <a:tc>
                  <a:txBody>
                    <a:bodyPr lIns="102600" rIns="102600" tIns="0" bIns="0" anchor="t">
                      <a:noAutofit/>
                    </a:bodyPr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b="0" lang="es-ES" sz="36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Transmisiones Gubernamentales</a:t>
                      </a:r>
                      <a:endParaRPr b="0" lang="es-BO" sz="3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102600" marR="1026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102600" rIns="102600" tIns="0" bIns="0" anchor="t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es-ES" sz="3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276</a:t>
                      </a:r>
                      <a:endParaRPr b="0" lang="es-BO" sz="3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102600" marR="1026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  <p:sp>
        <p:nvSpPr>
          <p:cNvPr id="1673" name="Rectangle 1"/>
          <p:cNvSpPr/>
          <p:nvPr/>
        </p:nvSpPr>
        <p:spPr>
          <a:xfrm>
            <a:off x="535680" y="1433880"/>
            <a:ext cx="17203320" cy="164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137160" rIns="137160" tIns="68760" bIns="68760" anchor="ctr">
            <a:spAutoFit/>
          </a:bodyPr>
          <a:p>
            <a:pPr algn="just" defTabSz="1371600">
              <a:lnSpc>
                <a:spcPct val="100000"/>
              </a:lnSpc>
            </a:pPr>
            <a:r>
              <a:rPr b="1" lang="es-ES" sz="3600" spc="-1" strike="noStrike">
                <a:solidFill>
                  <a:srgbClr val="000000"/>
                </a:solidFill>
                <a:latin typeface="Calibri"/>
                <a:ea typeface="Arial"/>
              </a:rPr>
              <a:t>Bolivia TV </a:t>
            </a:r>
            <a:r>
              <a:rPr b="0" lang="es-ES" sz="3600" spc="-1" strike="noStrike">
                <a:solidFill>
                  <a:srgbClr val="000000"/>
                </a:solidFill>
                <a:latin typeface="Calibri"/>
                <a:ea typeface="Arial"/>
              </a:rPr>
              <a:t>tiene como misión planificar, coordinar y ejecutar contenidos televisivos que reflejen la diversidad cultural, social y productiva del país.</a:t>
            </a:r>
            <a:endParaRPr b="0" lang="es-BO" sz="3600" spc="-1" strike="noStrike">
              <a:solidFill>
                <a:srgbClr val="000000"/>
              </a:solidFill>
              <a:latin typeface="Arial"/>
            </a:endParaRPr>
          </a:p>
          <a:p>
            <a:pPr defTabSz="1371600">
              <a:lnSpc>
                <a:spcPct val="100000"/>
              </a:lnSpc>
            </a:pPr>
            <a:endParaRPr b="0" lang="es-BO" sz="27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674" name="Tabla 4"/>
          <p:cNvGraphicFramePr/>
          <p:nvPr/>
        </p:nvGraphicFramePr>
        <p:xfrm>
          <a:off x="2521080" y="6583320"/>
          <a:ext cx="13258440" cy="3786480"/>
        </p:xfrm>
        <a:graphic>
          <a:graphicData uri="http://schemas.openxmlformats.org/drawingml/2006/table">
            <a:tbl>
              <a:tblPr/>
              <a:tblGrid>
                <a:gridCol w="936360"/>
                <a:gridCol w="8382960"/>
                <a:gridCol w="3939120"/>
              </a:tblGrid>
              <a:tr h="593640">
                <a:tc gridSpan="3">
                  <a:txBody>
                    <a:bodyPr lIns="102600" rIns="102600" tIns="0" bIns="0" anchor="ctr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es-ES" sz="36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PRODUCCIÓN DE PARTIDOS 2025 A FAVOR DE LA FBF</a:t>
                      </a:r>
                      <a:endParaRPr b="0" lang="es-BO" sz="3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 marL="102600" marR="1026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es-BO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es-BO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</a:tr>
              <a:tr h="593640">
                <a:tc>
                  <a:txBody>
                    <a:bodyPr lIns="102600" rIns="102600" tIns="0" bIns="0" anchor="ctr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es-ES" sz="36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Nº</a:t>
                      </a:r>
                      <a:endParaRPr b="0" lang="es-BO" sz="3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 marL="102600" marR="1026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102600" rIns="102600" tIns="0" bIns="0" anchor="t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1" lang="es-ES" sz="3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TORNEO/CAMPEONATO</a:t>
                      </a:r>
                      <a:endParaRPr b="0" lang="es-BO" sz="3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102600" marR="1026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102600" rIns="102600" tIns="0" bIns="0" anchor="ctr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1" lang="es-ES" sz="3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CANTIDAD</a:t>
                      </a:r>
                      <a:endParaRPr b="0" lang="es-BO" sz="3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102600" marR="1026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593640">
                <a:tc>
                  <a:txBody>
                    <a:bodyPr lIns="102600" rIns="102600" tIns="0" bIns="0" anchor="t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es-ES" sz="36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1</a:t>
                      </a:r>
                      <a:endParaRPr b="0" lang="es-BO" sz="3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102600" marR="1026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102600" rIns="102600" tIns="0" bIns="0" anchor="t">
                      <a:noAutofit/>
                    </a:bodyPr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b="0" lang="es-ES" sz="3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TORNEO AMISTOSO DE VERANO 2025</a:t>
                      </a:r>
                      <a:endParaRPr b="0" lang="es-BO" sz="3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102600" marR="1026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lIns="102600" rIns="102600" tIns="0" bIns="0" anchor="ctr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es-ES" sz="3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34</a:t>
                      </a:r>
                      <a:endParaRPr b="0" lang="es-BO" sz="3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102600" marR="1026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593640">
                <a:tc>
                  <a:txBody>
                    <a:bodyPr lIns="102600" rIns="102600" tIns="0" bIns="0" anchor="t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es-ES" sz="36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2</a:t>
                      </a:r>
                      <a:endParaRPr b="0" lang="es-BO" sz="3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102600" marR="1026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102600" rIns="102600" tIns="0" bIns="0" anchor="t">
                      <a:noAutofit/>
                    </a:bodyPr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b="0" lang="es-ES" sz="3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LIGA PROFESIONAL DE FUTBOL 2025</a:t>
                      </a:r>
                      <a:endParaRPr b="0" lang="es-BO" sz="3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102600" marR="1026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102600" rIns="102600" tIns="0" bIns="0" anchor="ctr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es-ES" sz="3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235</a:t>
                      </a:r>
                      <a:endParaRPr b="0" lang="es-BO" sz="3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102600" marR="1026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593640">
                <a:tc>
                  <a:txBody>
                    <a:bodyPr lIns="102600" rIns="102600" tIns="0" bIns="0" anchor="t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es-ES" sz="36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3</a:t>
                      </a:r>
                      <a:endParaRPr b="0" lang="es-BO" sz="3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102600" marR="1026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102600" rIns="102600" tIns="0" bIns="0" anchor="t">
                      <a:noAutofit/>
                    </a:bodyPr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b="0" lang="es-ES" sz="3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COPA PACEÑA 2025</a:t>
                      </a:r>
                      <a:endParaRPr b="0" lang="es-BO" sz="3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102600" marR="1026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lIns="102600" rIns="102600" tIns="0" bIns="0" anchor="ctr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es-ES" sz="3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132</a:t>
                      </a:r>
                      <a:endParaRPr b="0" lang="es-BO" sz="3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102600" marR="1026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593640">
                <a:tc gridSpan="2">
                  <a:txBody>
                    <a:bodyPr lIns="102600" rIns="102600" tIns="0" bIns="0" anchor="ctr">
                      <a:noAutofit/>
                    </a:bodyPr>
                    <a:p>
                      <a:pPr algn="r">
                        <a:lnSpc>
                          <a:spcPct val="115000"/>
                        </a:lnSpc>
                      </a:pPr>
                      <a:r>
                        <a:rPr b="0" lang="es-ES" sz="36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TOTAL</a:t>
                      </a:r>
                      <a:endParaRPr b="0" lang="es-BO" sz="3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 marL="102600" marR="1026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es-BO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102600" rIns="102600" tIns="0" bIns="0" anchor="ctr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1" lang="es-ES" sz="36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401</a:t>
                      </a:r>
                      <a:endParaRPr b="0" lang="es-BO" sz="3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102600" marR="1026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</p:spTree>
  </p:cSld>
  <p:transition spd="slow">
    <p:push dir="u"/>
  </p:transition>
</p:sld>
</file>

<file path=ppt/slides/slide9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5" name="Google Shape;202;p19"/>
          <p:cNvSpPr/>
          <p:nvPr/>
        </p:nvSpPr>
        <p:spPr>
          <a:xfrm>
            <a:off x="587880" y="427320"/>
            <a:ext cx="14242320" cy="1101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73000"/>
              </a:lnSpc>
            </a:pPr>
            <a:r>
              <a:rPr b="1" lang="en-US" sz="9900" spc="-1" strike="noStrike">
                <a:solidFill>
                  <a:srgbClr val="e2ac00"/>
                </a:solidFill>
                <a:latin typeface="Arial"/>
                <a:ea typeface="Arial"/>
              </a:rPr>
              <a:t>OBJETIVOS BTV</a:t>
            </a:r>
            <a:endParaRPr b="0" lang="es-BO" sz="99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676" name="Tabla 2"/>
          <p:cNvGraphicFramePr/>
          <p:nvPr/>
        </p:nvGraphicFramePr>
        <p:xfrm>
          <a:off x="587880" y="1425960"/>
          <a:ext cx="17321040" cy="8652960"/>
        </p:xfrm>
        <a:graphic>
          <a:graphicData uri="http://schemas.openxmlformats.org/drawingml/2006/table">
            <a:tbl>
              <a:tblPr/>
              <a:tblGrid>
                <a:gridCol w="2197440"/>
                <a:gridCol w="9318960"/>
                <a:gridCol w="5804280"/>
              </a:tblGrid>
              <a:tr h="457560">
                <a:tc>
                  <a:txBody>
                    <a:bodyPr lIns="49680" rIns="49680" tIns="0" bIns="0" anchor="ctr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es-BO" sz="27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PERSPECTIVA</a:t>
                      </a:r>
                      <a:endParaRPr b="0" lang="es-BO" sz="27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 marL="49680" marR="496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49680" rIns="49680" tIns="0" bIns="0" anchor="ctr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es-BO" sz="27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OBJETIVOS ESTRATÉGICOS</a:t>
                      </a:r>
                      <a:endParaRPr b="0" lang="es-BO" sz="27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 marL="49680" marR="496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49680" rIns="49680" tIns="0" bIns="0" anchor="ctr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es-BO" sz="27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JUSTIFICACIÓN</a:t>
                      </a:r>
                      <a:endParaRPr b="0" lang="es-BO" sz="27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 marL="49680" marR="496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</a:tr>
              <a:tr h="2441880">
                <a:tc>
                  <a:txBody>
                    <a:bodyPr lIns="49680" rIns="49680" tIns="0" bIns="0" anchor="ctr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es-BO" sz="27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CLIENTE</a:t>
                      </a:r>
                      <a:endParaRPr b="0" lang="es-BO" sz="27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 marL="49680" marR="496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49680" rIns="49680" tIns="0" bIns="0" anchor="ctr">
                      <a:noAutofit/>
                    </a:bodyPr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b="0" lang="es-BO" sz="2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La programación de BOLIVIA TV tiene al menos el 5%, en promedio, de programas de sensibilización y prevención del racismo y discriminación que han incrementado y mantenido en, al menos el 2% de audiencia controlado y monitoreado a través de un sistema de medición del rating.</a:t>
                      </a:r>
                      <a:endParaRPr b="0" lang="es-BO" sz="2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49680" marR="496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49680" rIns="49680" tIns="0" bIns="0" anchor="ctr">
                      <a:noAutofit/>
                    </a:bodyPr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b="0" lang="es-ES" sz="2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En la gestión 2025, ninguna empresa realizó la medición de rating en Bolivia.</a:t>
                      </a:r>
                      <a:endParaRPr b="0" lang="es-BO" sz="2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49680" marR="496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2343960">
                <a:tc>
                  <a:txBody>
                    <a:bodyPr lIns="49680" rIns="49680" tIns="0" bIns="0" anchor="ctr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es-BO" sz="27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PROCESOS</a:t>
                      </a:r>
                      <a:endParaRPr b="0" lang="es-BO" sz="27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 marL="49680" marR="496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49680" rIns="49680" tIns="0" bIns="0" anchor="ctr">
                      <a:noAutofit/>
                    </a:bodyPr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b="0" lang="es-BO" sz="2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Implementar un modelo de gestión con enfoque de procesos y mejora continua, a través de flujos de trabajo y desburocratización de sistemas administrativos y de control, garantizando las operaciones de Transmisión en Televisión Digital Terrestre Abierta.</a:t>
                      </a:r>
                      <a:endParaRPr b="0" lang="es-BO" sz="2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49680" marR="496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lIns="49680" rIns="49680" tIns="0" bIns="0" anchor="ctr">
                      <a:noAutofit/>
                    </a:bodyPr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b="0" lang="es-BO" sz="2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Se ha cumplido.</a:t>
                      </a:r>
                      <a:endParaRPr b="0" lang="es-BO" sz="2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49680" marR="496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  <a:tr h="1949400">
                <a:tc>
                  <a:txBody>
                    <a:bodyPr lIns="49680" rIns="49680" tIns="0" bIns="0" anchor="ctr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es-BO" sz="27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FINANCIERA</a:t>
                      </a:r>
                      <a:endParaRPr b="0" lang="es-BO" sz="27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 marL="49680" marR="496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49680" rIns="49680" tIns="0" bIns="0" anchor="ctr">
                      <a:noAutofit/>
                    </a:bodyPr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b="0" lang="es-BO" sz="2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Garantizar la sostenibilidad financiera BOLIVIA TV, incrementado los ingresos por venta de servicios en al menos 10%  hasta el 2025, a través de la implementación de una política de inversiones rentable.</a:t>
                      </a:r>
                      <a:endParaRPr b="0" lang="es-BO" sz="2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49680" marR="496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 lIns="49680" rIns="49680" tIns="0" bIns="0" anchor="ctr">
                      <a:noAutofit/>
                    </a:bodyPr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b="0" lang="es-BO" sz="2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No se ha cumplido, de acuerdo a la información de los estados financieros de la gestión 2025.</a:t>
                      </a:r>
                      <a:endParaRPr b="0" lang="es-BO" sz="2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49680" marR="496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7"/>
                    </a:solidFill>
                  </a:tcPr>
                </a:tc>
              </a:tr>
              <a:tr h="1391760">
                <a:tc>
                  <a:txBody>
                    <a:bodyPr lIns="49680" rIns="49680" tIns="0" bIns="0" anchor="ctr">
                      <a:noAutofit/>
                    </a:bodyPr>
                    <a:p>
                      <a:pPr algn="ctr">
                        <a:lnSpc>
                          <a:spcPct val="115000"/>
                        </a:lnSpc>
                      </a:pPr>
                      <a:r>
                        <a:rPr b="0" lang="es-BO" sz="27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APRENDIZAJE</a:t>
                      </a:r>
                      <a:endParaRPr b="0" lang="es-BO" sz="27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 marL="49680" marR="496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 lIns="49680" rIns="49680" tIns="0" bIns="0" anchor="ctr">
                      <a:noAutofit/>
                    </a:bodyPr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b="0" lang="es-BO" sz="2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Incrementar las capacidades y habilidades de los empleados hasta un 90% al 2025, disminuyendo la rotación del personal a un 10% anual.</a:t>
                      </a:r>
                      <a:endParaRPr b="0" lang="es-BO" sz="2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49680" marR="496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 lIns="49680" rIns="49680" tIns="0" bIns="0" anchor="ctr">
                      <a:noAutofit/>
                    </a:bodyPr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b="0" lang="es-ES" sz="2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No se ha cumplido.</a:t>
                      </a:r>
                      <a:endParaRPr b="0" lang="es-BO" sz="2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49680" marR="4968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3"/>
                    </a:solidFill>
                  </a:tcPr>
                </a:tc>
              </a:tr>
            </a:tbl>
          </a:graphicData>
        </a:graphic>
      </p:graphicFrame>
    </p:spTree>
  </p:cSld>
  <p:transition spd="slow">
    <p:push dir="u"/>
  </p:transition>
</p:sld>
</file>

<file path=ppt/slides/slide9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7" name="Google Shape;90;p14"/>
          <p:cNvGrpSpPr/>
          <p:nvPr/>
        </p:nvGrpSpPr>
        <p:grpSpPr>
          <a:xfrm>
            <a:off x="0" y="10136160"/>
            <a:ext cx="18287640" cy="150480"/>
            <a:chOff x="0" y="10136160"/>
            <a:chExt cx="18287640" cy="150480"/>
          </a:xfrm>
        </p:grpSpPr>
        <p:sp>
          <p:nvSpPr>
            <p:cNvPr id="1678" name="Google Shape;91;p14"/>
            <p:cNvSpPr/>
            <p:nvPr/>
          </p:nvSpPr>
          <p:spPr>
            <a:xfrm>
              <a:off x="0" y="10136160"/>
              <a:ext cx="6032160" cy="150480"/>
            </a:xfrm>
            <a:prstGeom prst="rect">
              <a:avLst/>
            </a:prstGeom>
            <a:solidFill>
              <a:srgbClr val="ff313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679" name="Google Shape;92;p14"/>
            <p:cNvSpPr/>
            <p:nvPr/>
          </p:nvSpPr>
          <p:spPr>
            <a:xfrm>
              <a:off x="6127920" y="10136160"/>
              <a:ext cx="6032160" cy="150480"/>
            </a:xfrm>
            <a:prstGeom prst="rect">
              <a:avLst/>
            </a:prstGeom>
            <a:solidFill>
              <a:srgbClr val="ffde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sp>
          <p:nvSpPr>
            <p:cNvPr id="1680" name="Google Shape;93;p14"/>
            <p:cNvSpPr/>
            <p:nvPr/>
          </p:nvSpPr>
          <p:spPr>
            <a:xfrm>
              <a:off x="12255480" y="10136160"/>
              <a:ext cx="6032160" cy="150480"/>
            </a:xfrm>
            <a:prstGeom prst="rect">
              <a:avLst/>
            </a:prstGeom>
            <a:solidFill>
              <a:srgbClr val="00bf6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tIns="75240" bIns="75240" anchor="ctr">
              <a:noAutofit/>
            </a:bodyPr>
            <a:p>
              <a:pPr>
                <a:lnSpc>
                  <a:spcPct val="100000"/>
                </a:lnSpc>
                <a:tabLst>
                  <a:tab algn="l" pos="0"/>
                </a:tabLst>
              </a:pPr>
              <a:endParaRPr b="0" lang="es-BO" sz="1400" spc="-1" strike="noStrike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</p:grpSp>
      <p:pic>
        <p:nvPicPr>
          <p:cNvPr id="1681" name="Imagen 1" descr=""/>
          <p:cNvPicPr/>
          <p:nvPr/>
        </p:nvPicPr>
        <p:blipFill>
          <a:blip r:embed="rId1"/>
          <a:srcRect l="0" t="0" r="0" b="44473"/>
          <a:stretch/>
        </p:blipFill>
        <p:spPr>
          <a:xfrm>
            <a:off x="3993840" y="1781280"/>
            <a:ext cx="6211800" cy="3996360"/>
          </a:xfrm>
          <a:prstGeom prst="rect">
            <a:avLst/>
          </a:prstGeom>
          <a:ln w="0">
            <a:noFill/>
          </a:ln>
        </p:spPr>
      </p:pic>
      <p:cxnSp>
        <p:nvCxnSpPr>
          <p:cNvPr id="1682" name="Conector recto 3"/>
          <p:cNvCxnSpPr/>
          <p:nvPr/>
        </p:nvCxnSpPr>
        <p:spPr>
          <a:xfrm>
            <a:off x="9297360" y="1867680"/>
            <a:ext cx="360" cy="3567960"/>
          </a:xfrm>
          <a:prstGeom prst="straightConnector1">
            <a:avLst/>
          </a:prstGeom>
          <a:ln>
            <a:solidFill>
              <a:srgbClr val="000000"/>
            </a:solidFill>
            <a:round/>
          </a:ln>
        </p:spPr>
      </p:cxnSp>
      <p:sp>
        <p:nvSpPr>
          <p:cNvPr id="1683" name="CuadroTexto 4"/>
          <p:cNvSpPr/>
          <p:nvPr/>
        </p:nvSpPr>
        <p:spPr>
          <a:xfrm>
            <a:off x="9297720" y="2759040"/>
            <a:ext cx="6375600" cy="161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es-MX" sz="5000" spc="-1" strike="noStrike">
                <a:solidFill>
                  <a:srgbClr val="e2ac00"/>
                </a:solidFill>
                <a:latin typeface="Arial"/>
                <a:ea typeface="Arial"/>
              </a:rPr>
              <a:t>MINISTERIO DE LA PRESIDENCIA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84" name="Google Shape;95;p14"/>
          <p:cNvSpPr/>
          <p:nvPr/>
        </p:nvSpPr>
        <p:spPr>
          <a:xfrm>
            <a:off x="2793240" y="5568840"/>
            <a:ext cx="13466520" cy="260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>
              <a:lnSpc>
                <a:spcPct val="121000"/>
              </a:lnSpc>
            </a:pPr>
            <a:r>
              <a:rPr b="1" lang="en-US" sz="5000" spc="-1" strike="noStrike">
                <a:solidFill>
                  <a:srgbClr val="242732"/>
                </a:solidFill>
                <a:latin typeface="Arial"/>
                <a:ea typeface="Arial"/>
              </a:rPr>
              <a:t>EDITORIAL DEL ESTADO PLURINACIONAL DE BOLIVA  </a:t>
            </a: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s-BO" sz="5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slow">
    <p:wipe dir="l"/>
  </p:transition>
</p:sld>
</file>

<file path=ppt/slides/slide9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85" name="Google Shape;236;p21"/>
          <p:cNvCxnSpPr/>
          <p:nvPr/>
        </p:nvCxnSpPr>
        <p:spPr>
          <a:xfrm>
            <a:off x="67680" y="4740840"/>
            <a:ext cx="18288720" cy="360"/>
          </a:xfrm>
          <a:prstGeom prst="straightConnector1">
            <a:avLst/>
          </a:prstGeom>
          <a:ln w="9525">
            <a:solidFill>
              <a:srgbClr val="c9a751"/>
            </a:solidFill>
            <a:round/>
          </a:ln>
        </p:spPr>
      </p:cxnSp>
      <p:sp>
        <p:nvSpPr>
          <p:cNvPr id="1686" name="Google Shape;248;p21"/>
          <p:cNvSpPr/>
          <p:nvPr/>
        </p:nvSpPr>
        <p:spPr>
          <a:xfrm>
            <a:off x="11308680" y="0"/>
            <a:ext cx="6979320" cy="4749120"/>
          </a:xfrm>
          <a:custGeom>
            <a:avLst/>
            <a:gdLst>
              <a:gd name="textAreaLeft" fmla="*/ 0 w 6979320"/>
              <a:gd name="textAreaRight" fmla="*/ 6979680 w 6979320"/>
              <a:gd name="textAreaTop" fmla="*/ 0 h 4749120"/>
              <a:gd name="textAreaBottom" fmla="*/ 4749480 h 4749120"/>
            </a:gdLst>
            <a:ahLst/>
            <a:rect l="textAreaLeft" t="textAreaTop" r="textAreaRight" b="textAreaBottom"/>
            <a:pathLst>
              <a:path w="1883187" h="1397244">
                <a:moveTo>
                  <a:pt x="0" y="0"/>
                </a:moveTo>
                <a:lnTo>
                  <a:pt x="1883187" y="0"/>
                </a:lnTo>
                <a:lnTo>
                  <a:pt x="1883187" y="1397244"/>
                </a:lnTo>
                <a:lnTo>
                  <a:pt x="0" y="1397244"/>
                </a:lnTo>
                <a:close/>
              </a:path>
            </a:pathLst>
          </a:custGeom>
          <a:solidFill>
            <a:srgbClr val="c9a75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40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687" name="Google Shape;256;p21"/>
          <p:cNvSpPr/>
          <p:nvPr/>
        </p:nvSpPr>
        <p:spPr>
          <a:xfrm>
            <a:off x="2145240" y="376560"/>
            <a:ext cx="8041320" cy="109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20000"/>
              </a:lnSpc>
              <a:tabLst>
                <a:tab algn="l" pos="0"/>
              </a:tabLst>
            </a:pPr>
            <a:r>
              <a:rPr b="1" lang="es-BO" sz="6000" spc="-1" strike="noStrike">
                <a:solidFill>
                  <a:srgbClr val="e2ac00"/>
                </a:solidFill>
                <a:latin typeface="Arial"/>
                <a:ea typeface="Arial"/>
              </a:rPr>
              <a:t>GESTION EDITORIAL  </a:t>
            </a:r>
            <a:endParaRPr b="0" lang="es-BO" sz="6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88" name="CuadroTexto 28"/>
          <p:cNvSpPr/>
          <p:nvPr/>
        </p:nvSpPr>
        <p:spPr>
          <a:xfrm>
            <a:off x="625680" y="1823400"/>
            <a:ext cx="9861120" cy="277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343080" indent="-343080">
              <a:lnSpc>
                <a:spcPct val="100000"/>
              </a:lnSpc>
              <a:buClr>
                <a:srgbClr val="10243e"/>
              </a:buClr>
              <a:buFont typeface="Wingdings" charset="2"/>
              <a:buChar char=""/>
            </a:pPr>
            <a:r>
              <a:rPr b="0" lang="es-BO" sz="2200" spc="-1" strike="noStrike">
                <a:solidFill>
                  <a:srgbClr val="000000"/>
                </a:solidFill>
                <a:latin typeface="Arial"/>
                <a:ea typeface="Arial"/>
              </a:rPr>
              <a:t>178 títulos editados, publicados e impresos con la participación de </a:t>
            </a:r>
            <a:r>
              <a:rPr b="1" lang="es-BO" sz="2200" spc="-1" strike="noStrike">
                <a:solidFill>
                  <a:srgbClr val="000000"/>
                </a:solidFill>
                <a:latin typeface="Arial"/>
                <a:ea typeface="Arial"/>
              </a:rPr>
              <a:t>1.700 autores</a:t>
            </a:r>
            <a:r>
              <a:rPr b="0" lang="es-BO" sz="2200" spc="-1" strike="noStrike">
                <a:solidFill>
                  <a:srgbClr val="000000"/>
                </a:solidFill>
                <a:latin typeface="Arial"/>
                <a:ea typeface="Arial"/>
              </a:rPr>
              <a:t>.</a:t>
            </a:r>
            <a:endParaRPr b="0" lang="es-BO" sz="2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BO" sz="22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Arial"/>
              </a:rPr>
              <a:t> </a:t>
            </a:r>
            <a:endParaRPr b="0" lang="es-BO" sz="22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10243e"/>
              </a:buClr>
              <a:buFont typeface="Wingdings" charset="2"/>
              <a:buChar char=""/>
            </a:pPr>
            <a:r>
              <a:rPr b="0" lang="es-BO" sz="2200" spc="-1" strike="noStrike">
                <a:solidFill>
                  <a:srgbClr val="000000"/>
                </a:solidFill>
                <a:latin typeface="Arial"/>
                <a:ea typeface="Arial"/>
              </a:rPr>
              <a:t>La Editorial a través de la Biblioteca Popular participó en </a:t>
            </a:r>
            <a:r>
              <a:rPr b="1" lang="es-BO" sz="2200" spc="-1" strike="noStrike">
                <a:solidFill>
                  <a:srgbClr val="000000"/>
                </a:solidFill>
                <a:latin typeface="Arial"/>
                <a:ea typeface="Arial"/>
              </a:rPr>
              <a:t>15 eventos </a:t>
            </a:r>
            <a:r>
              <a:rPr b="0" lang="es-BO" sz="2200" spc="-1" strike="noStrike">
                <a:solidFill>
                  <a:srgbClr val="000000"/>
                </a:solidFill>
                <a:latin typeface="Arial"/>
                <a:ea typeface="Arial"/>
              </a:rPr>
              <a:t>en espacios culturales y ferias de libros en Bolivia y en el extranjero.</a:t>
            </a:r>
            <a:endParaRPr b="0" lang="es-BO" sz="2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s-BO" sz="22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10243e"/>
              </a:buClr>
              <a:buFont typeface="Wingdings" charset="2"/>
              <a:buChar char=""/>
            </a:pPr>
            <a:r>
              <a:rPr b="0" lang="es-BO" sz="2200" spc="-1" strike="noStrike">
                <a:solidFill>
                  <a:srgbClr val="000000"/>
                </a:solidFill>
                <a:latin typeface="Arial"/>
                <a:ea typeface="Times New Roman"/>
              </a:rPr>
              <a:t>El </a:t>
            </a:r>
            <a:r>
              <a:rPr b="1" lang="es-BO" sz="2200" spc="-1" strike="noStrike">
                <a:solidFill>
                  <a:srgbClr val="000000"/>
                </a:solidFill>
                <a:latin typeface="Arial"/>
                <a:ea typeface="Times New Roman"/>
              </a:rPr>
              <a:t>Pankanak Quïpiri </a:t>
            </a:r>
            <a:r>
              <a:rPr b="0" lang="es-BO" sz="2200" spc="-1" strike="noStrike">
                <a:solidFill>
                  <a:srgbClr val="000000"/>
                </a:solidFill>
                <a:latin typeface="Arial"/>
                <a:ea typeface="Times New Roman"/>
              </a:rPr>
              <a:t>(biblioteca móvil) estuvo presente en </a:t>
            </a:r>
            <a:r>
              <a:rPr b="1" lang="es-BO" sz="2200" spc="-1" strike="noStrike">
                <a:solidFill>
                  <a:srgbClr val="000000"/>
                </a:solidFill>
                <a:latin typeface="Arial"/>
                <a:ea typeface="Times New Roman"/>
              </a:rPr>
              <a:t>18 unidades </a:t>
            </a:r>
            <a:r>
              <a:rPr b="0" lang="es-BO" sz="2200" spc="-1" strike="noStrike">
                <a:solidFill>
                  <a:srgbClr val="000000"/>
                </a:solidFill>
                <a:latin typeface="Arial"/>
                <a:ea typeface="Times New Roman"/>
              </a:rPr>
              <a:t>educativas urbanas y  periurbana del país.</a:t>
            </a:r>
            <a:endParaRPr b="0" lang="es-BO" sz="2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689" name="Imagen 29" descr=""/>
          <p:cNvPicPr/>
          <p:nvPr/>
        </p:nvPicPr>
        <p:blipFill>
          <a:blip r:embed="rId1"/>
          <a:srcRect l="0" t="0" r="10110" b="0"/>
          <a:stretch/>
        </p:blipFill>
        <p:spPr>
          <a:xfrm>
            <a:off x="11387520" y="77040"/>
            <a:ext cx="6840720" cy="4574160"/>
          </a:xfrm>
          <a:prstGeom prst="rect">
            <a:avLst/>
          </a:prstGeom>
          <a:ln w="0">
            <a:noFill/>
          </a:ln>
        </p:spPr>
      </p:pic>
      <p:sp>
        <p:nvSpPr>
          <p:cNvPr id="1690" name="Google Shape;356;p28"/>
          <p:cNvSpPr/>
          <p:nvPr/>
        </p:nvSpPr>
        <p:spPr>
          <a:xfrm>
            <a:off x="7158960" y="5064120"/>
            <a:ext cx="4075560" cy="76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25000"/>
              </a:lnSpc>
              <a:tabLst>
                <a:tab algn="l" pos="0"/>
              </a:tabLst>
            </a:pPr>
            <a:r>
              <a:rPr b="0" lang="es-BO" sz="2000" spc="-1" strike="noStrike">
                <a:solidFill>
                  <a:srgbClr val="242732"/>
                </a:solidFill>
                <a:latin typeface="Arial"/>
                <a:ea typeface="Arial"/>
              </a:rPr>
              <a:t>Cuentos Mágicos - </a:t>
            </a:r>
            <a:r>
              <a:rPr b="1" lang="es-BO" sz="2000" spc="-1" strike="noStrike">
                <a:solidFill>
                  <a:srgbClr val="242732"/>
                </a:solidFill>
                <a:latin typeface="Arial"/>
                <a:ea typeface="Arial"/>
              </a:rPr>
              <a:t>1.580 autores, niñas y niños de primaria.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91" name="Google Shape;357;p28"/>
          <p:cNvSpPr/>
          <p:nvPr/>
        </p:nvSpPr>
        <p:spPr>
          <a:xfrm>
            <a:off x="5461200" y="5148360"/>
            <a:ext cx="327240" cy="299520"/>
          </a:xfrm>
          <a:custGeom>
            <a:avLst/>
            <a:gdLst>
              <a:gd name="textAreaLeft" fmla="*/ 0 w 327240"/>
              <a:gd name="textAreaRight" fmla="*/ 327600 w 327240"/>
              <a:gd name="textAreaTop" fmla="*/ 0 h 299520"/>
              <a:gd name="textAreaBottom" fmla="*/ 299880 h 299520"/>
            </a:gdLst>
            <a:ahLst/>
            <a:rect l="textAreaLeft" t="textAreaTop" r="textAreaRight" b="textAreaBottom"/>
            <a:pathLst>
              <a:path w="426172" h="426172">
                <a:moveTo>
                  <a:pt x="0" y="0"/>
                </a:moveTo>
                <a:lnTo>
                  <a:pt x="426172" y="0"/>
                </a:lnTo>
                <a:lnTo>
                  <a:pt x="426172" y="426172"/>
                </a:lnTo>
                <a:lnTo>
                  <a:pt x="0" y="42617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05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cxnSp>
        <p:nvCxnSpPr>
          <p:cNvPr id="1692" name="Google Shape;360;p28"/>
          <p:cNvCxnSpPr/>
          <p:nvPr/>
        </p:nvCxnSpPr>
        <p:spPr>
          <a:xfrm>
            <a:off x="5749920" y="6060240"/>
            <a:ext cx="5529960" cy="17280"/>
          </a:xfrm>
          <a:prstGeom prst="straightConnector1">
            <a:avLst/>
          </a:prstGeom>
          <a:ln w="19050">
            <a:solidFill>
              <a:srgbClr val="c9a751"/>
            </a:solidFill>
            <a:round/>
          </a:ln>
        </p:spPr>
      </p:cxnSp>
      <p:sp>
        <p:nvSpPr>
          <p:cNvPr id="1693" name="Google Shape;363;p28"/>
          <p:cNvSpPr/>
          <p:nvPr/>
        </p:nvSpPr>
        <p:spPr>
          <a:xfrm>
            <a:off x="5749920" y="4950000"/>
            <a:ext cx="1158840" cy="63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r">
              <a:lnSpc>
                <a:spcPct val="94000"/>
              </a:lnSpc>
              <a:tabLst>
                <a:tab algn="l" pos="0"/>
              </a:tabLst>
            </a:pPr>
            <a:r>
              <a:rPr b="1" lang="es-BO" sz="4400" spc="-1" strike="noStrike">
                <a:solidFill>
                  <a:srgbClr val="242732"/>
                </a:solidFill>
                <a:latin typeface="Ultra"/>
                <a:ea typeface="Ultra"/>
              </a:rPr>
              <a:t>158 </a:t>
            </a:r>
            <a:endParaRPr b="0" lang="es-BO" sz="4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694" name="Imagen 6" descr=""/>
          <p:cNvPicPr/>
          <p:nvPr/>
        </p:nvPicPr>
        <p:blipFill>
          <a:blip r:embed="rId3"/>
          <a:srcRect l="0" t="3940" r="0" b="0"/>
          <a:stretch/>
        </p:blipFill>
        <p:spPr>
          <a:xfrm>
            <a:off x="298800" y="5307840"/>
            <a:ext cx="4854960" cy="4276800"/>
          </a:xfrm>
          <a:prstGeom prst="rect">
            <a:avLst/>
          </a:prstGeom>
          <a:ln w="0">
            <a:noFill/>
          </a:ln>
        </p:spPr>
      </p:pic>
      <p:sp>
        <p:nvSpPr>
          <p:cNvPr id="1695" name="Google Shape;356;p28"/>
          <p:cNvSpPr/>
          <p:nvPr/>
        </p:nvSpPr>
        <p:spPr>
          <a:xfrm>
            <a:off x="7205760" y="6158160"/>
            <a:ext cx="4073760" cy="152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25000"/>
              </a:lnSpc>
              <a:tabLst>
                <a:tab algn="l" pos="0"/>
              </a:tabLst>
            </a:pPr>
            <a:r>
              <a:rPr b="0" lang="es-BO" sz="2000" spc="-1" strike="noStrike">
                <a:solidFill>
                  <a:srgbClr val="000000"/>
                </a:solidFill>
                <a:latin typeface="Arial"/>
                <a:ea typeface="Arial"/>
              </a:rPr>
              <a:t>Publicaciones: Rescatando la memoria de nuestras abuelas y abuelos - </a:t>
            </a:r>
            <a:r>
              <a:rPr b="1" lang="es-BO" sz="2000" spc="-1" strike="noStrike">
                <a:solidFill>
                  <a:srgbClr val="000000"/>
                </a:solidFill>
                <a:latin typeface="Arial"/>
                <a:ea typeface="Arial"/>
              </a:rPr>
              <a:t>63 autores, estudiantes de secundaria</a:t>
            </a:r>
            <a:r>
              <a:rPr b="0" lang="es-BO" sz="2000" spc="-1" strike="noStrike">
                <a:solidFill>
                  <a:srgbClr val="000000"/>
                </a:solidFill>
                <a:latin typeface="Arial"/>
                <a:ea typeface="Arial"/>
              </a:rPr>
              <a:t>.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96" name="Google Shape;360;p28"/>
          <p:cNvCxnSpPr/>
          <p:nvPr/>
        </p:nvCxnSpPr>
        <p:spPr>
          <a:xfrm>
            <a:off x="5749920" y="7863120"/>
            <a:ext cx="5529960" cy="47880"/>
          </a:xfrm>
          <a:prstGeom prst="straightConnector1">
            <a:avLst/>
          </a:prstGeom>
          <a:ln w="19050">
            <a:solidFill>
              <a:srgbClr val="c9a751"/>
            </a:solidFill>
            <a:round/>
          </a:ln>
        </p:spPr>
      </p:cxnSp>
      <p:sp>
        <p:nvSpPr>
          <p:cNvPr id="1697" name="Google Shape;363;p28"/>
          <p:cNvSpPr/>
          <p:nvPr/>
        </p:nvSpPr>
        <p:spPr>
          <a:xfrm>
            <a:off x="6058440" y="6278400"/>
            <a:ext cx="839880" cy="63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r">
              <a:lnSpc>
                <a:spcPct val="94000"/>
              </a:lnSpc>
              <a:tabLst>
                <a:tab algn="l" pos="0"/>
              </a:tabLst>
            </a:pPr>
            <a:r>
              <a:rPr b="1" lang="es-BO" sz="4400" spc="-1" strike="noStrike">
                <a:solidFill>
                  <a:srgbClr val="242732"/>
                </a:solidFill>
                <a:latin typeface="Ultra"/>
                <a:ea typeface="Ultra"/>
              </a:rPr>
              <a:t>7 </a:t>
            </a:r>
            <a:endParaRPr b="0" lang="es-BO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98" name="Google Shape;356;p28"/>
          <p:cNvSpPr/>
          <p:nvPr/>
        </p:nvSpPr>
        <p:spPr>
          <a:xfrm>
            <a:off x="7215480" y="8006400"/>
            <a:ext cx="4110480" cy="190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25000"/>
              </a:lnSpc>
            </a:pPr>
            <a:r>
              <a:rPr b="0" lang="es-BO" sz="2000" spc="-1" strike="noStrike">
                <a:solidFill>
                  <a:srgbClr val="242732"/>
                </a:solidFill>
                <a:latin typeface="Arial"/>
                <a:ea typeface="Arial"/>
              </a:rPr>
              <a:t>Concurso: “El Alto desde sus Barrios: 40 años de El Alto en el Bicentenario de Bolivia” – </a:t>
            </a:r>
            <a:r>
              <a:rPr b="1" lang="es-BO" sz="2000" spc="-1" strike="noStrike">
                <a:solidFill>
                  <a:srgbClr val="242732"/>
                </a:solidFill>
                <a:latin typeface="Arial"/>
                <a:ea typeface="Arial"/>
              </a:rPr>
              <a:t>150  participantes, 12 ganadores publicados.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99" name="Google Shape;360;p28"/>
          <p:cNvCxnSpPr/>
          <p:nvPr/>
        </p:nvCxnSpPr>
        <p:spPr>
          <a:xfrm>
            <a:off x="5749920" y="9964800"/>
            <a:ext cx="5529960" cy="360"/>
          </a:xfrm>
          <a:prstGeom prst="straightConnector1">
            <a:avLst/>
          </a:prstGeom>
          <a:ln w="19050">
            <a:solidFill>
              <a:srgbClr val="c9a751"/>
            </a:solidFill>
            <a:round/>
          </a:ln>
        </p:spPr>
      </p:cxnSp>
      <p:sp>
        <p:nvSpPr>
          <p:cNvPr id="1700" name="Google Shape;363;p28"/>
          <p:cNvSpPr/>
          <p:nvPr/>
        </p:nvSpPr>
        <p:spPr>
          <a:xfrm>
            <a:off x="6283800" y="8201880"/>
            <a:ext cx="614520" cy="687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r">
              <a:lnSpc>
                <a:spcPct val="94000"/>
              </a:lnSpc>
              <a:tabLst>
                <a:tab algn="l" pos="0"/>
              </a:tabLst>
            </a:pPr>
            <a:r>
              <a:rPr b="1" lang="es-BO" sz="4800" spc="-1" strike="noStrike">
                <a:solidFill>
                  <a:srgbClr val="242732"/>
                </a:solidFill>
                <a:latin typeface="Ultra"/>
                <a:ea typeface="Ultra"/>
              </a:rPr>
              <a:t>1 </a:t>
            </a:r>
            <a:endParaRPr b="0" lang="es-BO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01" name="Google Shape;357;p28"/>
          <p:cNvSpPr/>
          <p:nvPr/>
        </p:nvSpPr>
        <p:spPr>
          <a:xfrm>
            <a:off x="5527080" y="6498360"/>
            <a:ext cx="327240" cy="299520"/>
          </a:xfrm>
          <a:custGeom>
            <a:avLst/>
            <a:gdLst>
              <a:gd name="textAreaLeft" fmla="*/ 0 w 327240"/>
              <a:gd name="textAreaRight" fmla="*/ 327600 w 327240"/>
              <a:gd name="textAreaTop" fmla="*/ 0 h 299520"/>
              <a:gd name="textAreaBottom" fmla="*/ 299880 h 299520"/>
            </a:gdLst>
            <a:ahLst/>
            <a:rect l="textAreaLeft" t="textAreaTop" r="textAreaRight" b="textAreaBottom"/>
            <a:pathLst>
              <a:path w="426172" h="426172">
                <a:moveTo>
                  <a:pt x="0" y="0"/>
                </a:moveTo>
                <a:lnTo>
                  <a:pt x="426172" y="0"/>
                </a:lnTo>
                <a:lnTo>
                  <a:pt x="426172" y="426172"/>
                </a:lnTo>
                <a:lnTo>
                  <a:pt x="0" y="42617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05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702" name="Google Shape;357;p28"/>
          <p:cNvSpPr/>
          <p:nvPr/>
        </p:nvSpPr>
        <p:spPr>
          <a:xfrm>
            <a:off x="5461200" y="8253000"/>
            <a:ext cx="327240" cy="299520"/>
          </a:xfrm>
          <a:custGeom>
            <a:avLst/>
            <a:gdLst>
              <a:gd name="textAreaLeft" fmla="*/ 0 w 327240"/>
              <a:gd name="textAreaRight" fmla="*/ 327600 w 327240"/>
              <a:gd name="textAreaTop" fmla="*/ 0 h 299520"/>
              <a:gd name="textAreaBottom" fmla="*/ 299880 h 299520"/>
            </a:gdLst>
            <a:ahLst/>
            <a:rect l="textAreaLeft" t="textAreaTop" r="textAreaRight" b="textAreaBottom"/>
            <a:pathLst>
              <a:path w="426172" h="426172">
                <a:moveTo>
                  <a:pt x="0" y="0"/>
                </a:moveTo>
                <a:lnTo>
                  <a:pt x="426172" y="0"/>
                </a:lnTo>
                <a:lnTo>
                  <a:pt x="426172" y="426172"/>
                </a:lnTo>
                <a:lnTo>
                  <a:pt x="0" y="42617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05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1703" name="Google Shape;356;p28"/>
          <p:cNvSpPr/>
          <p:nvPr/>
        </p:nvSpPr>
        <p:spPr>
          <a:xfrm>
            <a:off x="13472640" y="6278400"/>
            <a:ext cx="3700080" cy="76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25000"/>
              </a:lnSpc>
              <a:tabLst>
                <a:tab algn="l" pos="0"/>
              </a:tabLst>
            </a:pPr>
            <a:r>
              <a:rPr b="0" lang="es-BO" sz="2000" spc="-1" strike="noStrike">
                <a:solidFill>
                  <a:srgbClr val="242732"/>
                </a:solidFill>
                <a:latin typeface="Arial"/>
                <a:ea typeface="Arial"/>
              </a:rPr>
              <a:t>Títulos de autores extranjeros – </a:t>
            </a:r>
            <a:r>
              <a:rPr b="1" lang="es-BO" sz="2000" spc="-1" strike="noStrike">
                <a:solidFill>
                  <a:srgbClr val="242732"/>
                </a:solidFill>
                <a:latin typeface="Arial"/>
                <a:ea typeface="Arial"/>
              </a:rPr>
              <a:t>2 autores.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04" name="Google Shape;357;p28"/>
          <p:cNvSpPr/>
          <p:nvPr/>
        </p:nvSpPr>
        <p:spPr>
          <a:xfrm>
            <a:off x="11793960" y="6498360"/>
            <a:ext cx="327240" cy="299520"/>
          </a:xfrm>
          <a:custGeom>
            <a:avLst/>
            <a:gdLst>
              <a:gd name="textAreaLeft" fmla="*/ 0 w 327240"/>
              <a:gd name="textAreaRight" fmla="*/ 327600 w 327240"/>
              <a:gd name="textAreaTop" fmla="*/ 0 h 299520"/>
              <a:gd name="textAreaBottom" fmla="*/ 299880 h 299520"/>
            </a:gdLst>
            <a:ahLst/>
            <a:rect l="textAreaLeft" t="textAreaTop" r="textAreaRight" b="textAreaBottom"/>
            <a:pathLst>
              <a:path w="426172" h="426172">
                <a:moveTo>
                  <a:pt x="0" y="0"/>
                </a:moveTo>
                <a:lnTo>
                  <a:pt x="426172" y="0"/>
                </a:lnTo>
                <a:lnTo>
                  <a:pt x="426172" y="426172"/>
                </a:lnTo>
                <a:lnTo>
                  <a:pt x="0" y="42617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05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cxnSp>
        <p:nvCxnSpPr>
          <p:cNvPr id="1705" name="Google Shape;360;p28"/>
          <p:cNvCxnSpPr/>
          <p:nvPr/>
        </p:nvCxnSpPr>
        <p:spPr>
          <a:xfrm flipV="1">
            <a:off x="12157920" y="7869600"/>
            <a:ext cx="5381640" cy="43560"/>
          </a:xfrm>
          <a:prstGeom prst="straightConnector1">
            <a:avLst/>
          </a:prstGeom>
          <a:ln w="19050">
            <a:solidFill>
              <a:srgbClr val="c9a751"/>
            </a:solidFill>
            <a:round/>
          </a:ln>
        </p:spPr>
      </p:cxnSp>
      <p:sp>
        <p:nvSpPr>
          <p:cNvPr id="1706" name="Google Shape;363;p28"/>
          <p:cNvSpPr/>
          <p:nvPr/>
        </p:nvSpPr>
        <p:spPr>
          <a:xfrm>
            <a:off x="12436200" y="6289200"/>
            <a:ext cx="668880" cy="63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r">
              <a:lnSpc>
                <a:spcPct val="94000"/>
              </a:lnSpc>
              <a:tabLst>
                <a:tab algn="l" pos="0"/>
              </a:tabLst>
            </a:pPr>
            <a:r>
              <a:rPr b="1" lang="es-BO" sz="4400" spc="-1" strike="noStrike">
                <a:solidFill>
                  <a:srgbClr val="242732"/>
                </a:solidFill>
                <a:latin typeface="Ultra"/>
                <a:ea typeface="Ultra"/>
              </a:rPr>
              <a:t>2 </a:t>
            </a:r>
            <a:endParaRPr b="0" lang="es-BO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07" name="Google Shape;356;p28"/>
          <p:cNvSpPr/>
          <p:nvPr/>
        </p:nvSpPr>
        <p:spPr>
          <a:xfrm>
            <a:off x="13455360" y="8197200"/>
            <a:ext cx="4043160" cy="114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25000"/>
              </a:lnSpc>
              <a:tabLst>
                <a:tab algn="l" pos="0"/>
              </a:tabLst>
            </a:pPr>
            <a:r>
              <a:rPr b="0" lang="es-BO" sz="2000" spc="-1" strike="noStrike">
                <a:solidFill>
                  <a:srgbClr val="242732"/>
                </a:solidFill>
                <a:latin typeface="Arial"/>
                <a:ea typeface="Arial"/>
              </a:rPr>
              <a:t>Traducción al idioma aimara del libro “La rebelión en la granja -Uywa Uta” de George Orwell. 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08" name="Google Shape;357;p28"/>
          <p:cNvSpPr/>
          <p:nvPr/>
        </p:nvSpPr>
        <p:spPr>
          <a:xfrm>
            <a:off x="11793960" y="8253000"/>
            <a:ext cx="327240" cy="299520"/>
          </a:xfrm>
          <a:custGeom>
            <a:avLst/>
            <a:gdLst>
              <a:gd name="textAreaLeft" fmla="*/ 0 w 327240"/>
              <a:gd name="textAreaRight" fmla="*/ 327600 w 327240"/>
              <a:gd name="textAreaTop" fmla="*/ 0 h 299520"/>
              <a:gd name="textAreaBottom" fmla="*/ 299880 h 299520"/>
            </a:gdLst>
            <a:ahLst/>
            <a:rect l="textAreaLeft" t="textAreaTop" r="textAreaRight" b="textAreaBottom"/>
            <a:pathLst>
              <a:path w="426172" h="426172">
                <a:moveTo>
                  <a:pt x="0" y="0"/>
                </a:moveTo>
                <a:lnTo>
                  <a:pt x="426172" y="0"/>
                </a:lnTo>
                <a:lnTo>
                  <a:pt x="426172" y="426172"/>
                </a:lnTo>
                <a:lnTo>
                  <a:pt x="0" y="42617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05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cxnSp>
        <p:nvCxnSpPr>
          <p:cNvPr id="1709" name="Google Shape;360;p28"/>
          <p:cNvCxnSpPr/>
          <p:nvPr/>
        </p:nvCxnSpPr>
        <p:spPr>
          <a:xfrm>
            <a:off x="12282840" y="9902160"/>
            <a:ext cx="5382000" cy="360"/>
          </a:xfrm>
          <a:prstGeom prst="straightConnector1">
            <a:avLst/>
          </a:prstGeom>
          <a:ln w="19050">
            <a:solidFill>
              <a:srgbClr val="c9a751"/>
            </a:solidFill>
            <a:round/>
          </a:ln>
        </p:spPr>
      </p:cxnSp>
      <p:sp>
        <p:nvSpPr>
          <p:cNvPr id="1710" name="Google Shape;363;p28"/>
          <p:cNvSpPr/>
          <p:nvPr/>
        </p:nvSpPr>
        <p:spPr>
          <a:xfrm>
            <a:off x="12436200" y="8201880"/>
            <a:ext cx="668880" cy="687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r">
              <a:lnSpc>
                <a:spcPct val="94000"/>
              </a:lnSpc>
              <a:tabLst>
                <a:tab algn="l" pos="0"/>
              </a:tabLst>
            </a:pPr>
            <a:r>
              <a:rPr b="1" lang="es-BO" sz="4800" spc="-1" strike="noStrike">
                <a:solidFill>
                  <a:srgbClr val="242732"/>
                </a:solidFill>
                <a:latin typeface="Ultra"/>
                <a:ea typeface="Ultra"/>
              </a:rPr>
              <a:t>1 </a:t>
            </a:r>
            <a:endParaRPr b="0" lang="es-BO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11" name="Google Shape;356;p28"/>
          <p:cNvSpPr/>
          <p:nvPr/>
        </p:nvSpPr>
        <p:spPr>
          <a:xfrm>
            <a:off x="13422960" y="5017320"/>
            <a:ext cx="4075560" cy="762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>
              <a:lnSpc>
                <a:spcPct val="125000"/>
              </a:lnSpc>
              <a:tabLst>
                <a:tab algn="l" pos="0"/>
              </a:tabLst>
            </a:pPr>
            <a:r>
              <a:rPr b="0" lang="es-BO" sz="2000" spc="-1" strike="noStrike">
                <a:solidFill>
                  <a:srgbClr val="000000"/>
                </a:solidFill>
                <a:latin typeface="Arial"/>
                <a:ea typeface="Arial"/>
              </a:rPr>
              <a:t>Títulos de obras escritas por autores nacionales – </a:t>
            </a:r>
            <a:r>
              <a:rPr b="1" lang="es-BO" sz="2000" spc="-1" strike="noStrike">
                <a:solidFill>
                  <a:srgbClr val="000000"/>
                </a:solidFill>
                <a:latin typeface="Arial"/>
                <a:ea typeface="Arial"/>
              </a:rPr>
              <a:t>42 autores.</a:t>
            </a:r>
            <a:endParaRPr b="0" lang="es-BO" sz="20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712" name="Google Shape;360;p28"/>
          <p:cNvCxnSpPr/>
          <p:nvPr/>
        </p:nvCxnSpPr>
        <p:spPr>
          <a:xfrm>
            <a:off x="12117240" y="6101640"/>
            <a:ext cx="5381640" cy="360"/>
          </a:xfrm>
          <a:prstGeom prst="straightConnector1">
            <a:avLst/>
          </a:prstGeom>
          <a:ln w="19050">
            <a:solidFill>
              <a:srgbClr val="c9a751"/>
            </a:solidFill>
            <a:round/>
          </a:ln>
        </p:spPr>
      </p:cxnSp>
      <p:sp>
        <p:nvSpPr>
          <p:cNvPr id="1713" name="Google Shape;363;p28"/>
          <p:cNvSpPr/>
          <p:nvPr/>
        </p:nvSpPr>
        <p:spPr>
          <a:xfrm>
            <a:off x="12430440" y="4955760"/>
            <a:ext cx="668880" cy="63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r">
              <a:lnSpc>
                <a:spcPct val="94000"/>
              </a:lnSpc>
              <a:tabLst>
                <a:tab algn="l" pos="0"/>
              </a:tabLst>
            </a:pPr>
            <a:r>
              <a:rPr b="1" lang="es-BO" sz="4400" spc="-1" strike="noStrike">
                <a:solidFill>
                  <a:srgbClr val="242732"/>
                </a:solidFill>
                <a:latin typeface="Ultra"/>
                <a:ea typeface="Ultra"/>
              </a:rPr>
              <a:t>9 </a:t>
            </a:r>
            <a:endParaRPr b="0" lang="es-BO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14" name="Google Shape;357;p28"/>
          <p:cNvSpPr/>
          <p:nvPr/>
        </p:nvSpPr>
        <p:spPr>
          <a:xfrm>
            <a:off x="11793960" y="5148360"/>
            <a:ext cx="327240" cy="299520"/>
          </a:xfrm>
          <a:custGeom>
            <a:avLst/>
            <a:gdLst>
              <a:gd name="textAreaLeft" fmla="*/ 0 w 327240"/>
              <a:gd name="textAreaRight" fmla="*/ 327600 w 327240"/>
              <a:gd name="textAreaTop" fmla="*/ 0 h 299520"/>
              <a:gd name="textAreaBottom" fmla="*/ 299880 h 299520"/>
            </a:gdLst>
            <a:ahLst/>
            <a:rect l="textAreaLeft" t="textAreaTop" r="textAreaRight" b="textAreaBottom"/>
            <a:pathLst>
              <a:path w="426172" h="426172">
                <a:moveTo>
                  <a:pt x="0" y="0"/>
                </a:moveTo>
                <a:lnTo>
                  <a:pt x="426172" y="0"/>
                </a:lnTo>
                <a:lnTo>
                  <a:pt x="426172" y="426172"/>
                </a:lnTo>
                <a:lnTo>
                  <a:pt x="0" y="42617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s-BO" sz="1050" spc="-1" strike="noStrike">
              <a:solidFill>
                <a:srgbClr val="000000"/>
              </a:solidFill>
              <a:latin typeface="Arial"/>
              <a:ea typeface="Arial"/>
            </a:endParaRPr>
          </a:p>
        </p:txBody>
      </p:sp>
      <p:pic>
        <p:nvPicPr>
          <p:cNvPr id="1715" name="Imagen 60" descr=""/>
          <p:cNvPicPr/>
          <p:nvPr/>
        </p:nvPicPr>
        <p:blipFill>
          <a:blip r:embed="rId9"/>
          <a:stretch/>
        </p:blipFill>
        <p:spPr>
          <a:xfrm>
            <a:off x="568440" y="449280"/>
            <a:ext cx="1368720" cy="922320"/>
          </a:xfrm>
          <a:prstGeom prst="rect">
            <a:avLst/>
          </a:prstGeom>
          <a:ln w="0">
            <a:noFill/>
          </a:ln>
        </p:spPr>
      </p:pic>
    </p:spTree>
  </p:cSld>
  <p:transition spd="slow">
    <p:push dir="u"/>
  </p:transition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  <a:solidFill>
          <a:schemeClr val="phClr"/>
        </a:soli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  <a:solidFill>
          <a:schemeClr val="phClr"/>
        </a:soli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  <a:solidFill>
          <a:schemeClr val="phClr"/>
        </a:soli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  <a:solidFill>
          <a:schemeClr val="phClr"/>
        </a:soli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  <a:solidFill>
          <a:schemeClr val="phClr"/>
        </a:soli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  <a:solidFill>
          <a:schemeClr val="phClr"/>
        </a:soli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  <a:solidFill>
          <a:schemeClr val="phClr"/>
        </a:soli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  <a:solidFill>
          <a:schemeClr val="phClr"/>
        </a:solid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  <a:solidFill>
          <a:schemeClr val="phClr"/>
        </a:soli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  <a:solidFill>
          <a:schemeClr val="phClr"/>
        </a:solidFill>
      </a:bgFillStyleLst>
    </a:fmtScheme>
  </a:themeElements>
</a:theme>
</file>

<file path=ppt/theme/theme14.xml><?xml version="1.0" encoding="utf-8"?>
<a:theme xmlns:a="http://schemas.openxmlformats.org/drawingml/2006/main" xmlns:r="http://schemas.openxmlformats.org/officeDocument/2006/relationships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  <a:solidFill>
          <a:schemeClr val="phClr"/>
        </a:soli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  <a:solidFill>
          <a:schemeClr val="phClr"/>
        </a:solidFill>
      </a:bgFillStyleLst>
    </a:fmtScheme>
  </a:themeElements>
</a:theme>
</file>

<file path=ppt/theme/theme15.xml><?xml version="1.0" encoding="utf-8"?>
<a:theme xmlns:a="http://schemas.openxmlformats.org/drawingml/2006/main" xmlns:r="http://schemas.openxmlformats.org/officeDocument/2006/relationships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  <a:solidFill>
          <a:schemeClr val="phClr"/>
        </a:soli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  <a:solidFill>
          <a:schemeClr val="phClr"/>
        </a:solidFill>
      </a:bgFillStyleLst>
    </a:fmtScheme>
  </a:themeElements>
</a:theme>
</file>

<file path=ppt/theme/theme16.xml><?xml version="1.0" encoding="utf-8"?>
<a:theme xmlns:a="http://schemas.openxmlformats.org/drawingml/2006/main" xmlns:r="http://schemas.openxmlformats.org/officeDocument/2006/relationships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  <a:solidFill>
          <a:schemeClr val="phClr"/>
        </a:soli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  <a:solidFill>
          <a:schemeClr val="phClr"/>
        </a:solidFill>
      </a:bgFillStyleLst>
    </a:fmtScheme>
  </a:themeElements>
</a:theme>
</file>

<file path=ppt/theme/theme17.xml><?xml version="1.0" encoding="utf-8"?>
<a:theme xmlns:a="http://schemas.openxmlformats.org/drawingml/2006/main" xmlns:r="http://schemas.openxmlformats.org/officeDocument/2006/relationships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  <a:solidFill>
          <a:schemeClr val="phClr"/>
        </a:soli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  <a:solidFill>
          <a:schemeClr val="phClr"/>
        </a:solidFill>
      </a:bgFillStyleLst>
    </a:fmtScheme>
  </a:themeElements>
</a:theme>
</file>

<file path=ppt/theme/theme18.xml><?xml version="1.0" encoding="utf-8"?>
<a:theme xmlns:a="http://schemas.openxmlformats.org/drawingml/2006/main" xmlns:r="http://schemas.openxmlformats.org/officeDocument/2006/relationships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  <a:solidFill>
          <a:schemeClr val="phClr"/>
        </a:soli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  <a:solidFill>
          <a:schemeClr val="phClr"/>
        </a:solidFill>
      </a:bgFillStyleLst>
    </a:fmtScheme>
  </a:themeElements>
</a:theme>
</file>

<file path=ppt/theme/theme19.xml><?xml version="1.0" encoding="utf-8"?>
<a:theme xmlns:a="http://schemas.openxmlformats.org/drawingml/2006/main" xmlns:r="http://schemas.openxmlformats.org/officeDocument/2006/relationships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  <a:solidFill>
          <a:schemeClr val="phClr"/>
        </a:soli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  <a:solidFill>
          <a:schemeClr val="phClr"/>
        </a:soli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  <a:solidFill>
          <a:schemeClr val="phClr"/>
        </a:solidFill>
      </a:bgFillStyleLst>
    </a:fmtScheme>
  </a:themeElements>
</a:theme>
</file>

<file path=ppt/theme/theme20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  <a:solidFill>
          <a:schemeClr val="phClr"/>
        </a:soli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  <a:solidFill>
          <a:schemeClr val="phClr"/>
        </a:soli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  <a:solidFill>
          <a:schemeClr val="phClr"/>
        </a:soli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  <a:solidFill>
          <a:schemeClr val="phClr"/>
        </a:soli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  <a:solidFill>
          <a:schemeClr val="phClr"/>
        </a:soli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  <a:solidFill>
          <a:schemeClr val="phClr"/>
        </a:soli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  <a:solidFill>
          <a:schemeClr val="phClr"/>
        </a:soli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  <a:solidFill>
          <a:schemeClr val="phClr"/>
        </a:soli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  <a:solidFill>
          <a:schemeClr val="phClr"/>
        </a:soli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  <a:solidFill>
          <a:schemeClr val="phClr"/>
        </a:soli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  <a:solidFill>
          <a:schemeClr val="phClr"/>
        </a:soli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  <a:solidFill>
          <a:schemeClr val="phClr"/>
        </a:soli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  <a:solidFill>
          <a:schemeClr val="phClr"/>
        </a:soli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  <a:ln w="63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974</TotalTime>
  <Application>LibreOffice/24.2.1.2$Windows_X86_64 LibreOffice_project/db4def46b0453cc22e2d0305797cf981b68ef5ac</Application>
  <AppVersion>15.0000</AppVersion>
  <Words>12148</Words>
  <Paragraphs>1596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Roberto Carlos Rengifo Tamayo</dc:creator>
  <dc:description/>
  <dc:language>es-BO</dc:language>
  <cp:lastModifiedBy>Miguel Angel Barrios Aguilar</cp:lastModifiedBy>
  <dcterms:modified xsi:type="dcterms:W3CDTF">2026-03-26T15:44:37Z</dcterms:modified>
  <cp:revision>33</cp:revision>
  <dc:subject/>
  <dc:title>Presentación de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86</vt:i4>
  </property>
  <property fmtid="{D5CDD505-2E9C-101B-9397-08002B2CF9AE}" pid="3" name="PresentationFormat">
    <vt:lpwstr>Personalizado</vt:lpwstr>
  </property>
  <property fmtid="{D5CDD505-2E9C-101B-9397-08002B2CF9AE}" pid="4" name="Slides">
    <vt:i4>103</vt:i4>
  </property>
</Properties>
</file>